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289" r:id="rId3"/>
    <p:sldId id="288" r:id="rId4"/>
    <p:sldId id="281" r:id="rId5"/>
    <p:sldId id="291" r:id="rId6"/>
    <p:sldId id="282" r:id="rId7"/>
    <p:sldId id="292" r:id="rId8"/>
    <p:sldId id="290" r:id="rId9"/>
    <p:sldId id="257" r:id="rId10"/>
    <p:sldId id="297" r:id="rId11"/>
    <p:sldId id="298" r:id="rId12"/>
    <p:sldId id="299" r:id="rId13"/>
    <p:sldId id="258" r:id="rId14"/>
    <p:sldId id="260" r:id="rId15"/>
    <p:sldId id="287" r:id="rId16"/>
    <p:sldId id="262" r:id="rId17"/>
    <p:sldId id="293" r:id="rId18"/>
    <p:sldId id="300" r:id="rId19"/>
    <p:sldId id="295" r:id="rId20"/>
    <p:sldId id="294" r:id="rId21"/>
    <p:sldId id="286" r:id="rId22"/>
    <p:sldId id="302" r:id="rId23"/>
    <p:sldId id="264" r:id="rId2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15" autoAdjust="0"/>
  </p:normalViewPr>
  <p:slideViewPr>
    <p:cSldViewPr>
      <p:cViewPr varScale="1">
        <p:scale>
          <a:sx n="101" d="100"/>
          <a:sy n="101" d="100"/>
        </p:scale>
        <p:origin x="-96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47AFA-850D-4004-A747-251CA029A114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5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B7297-A666-40BD-9E0C-B05EBF58E8C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7EEBF-8CF3-432C-BB36-2F37332B6D9E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7C393-C3C6-4A2C-98E9-0883B44AA3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BAABA-1E16-40E0-B0E5-29863DB15A90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8914-D558-4E23-83FA-10490914901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2812D-A280-4676-B21E-4DDCB3C5B4DF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4CA48-7F49-4C07-A295-8915540695A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883A8-E927-469D-8E12-C7850C27859D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79E01-A032-49B1-9139-EDC116C503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 advClick="0" advTm="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9DFD7-BCB8-495C-BF43-F79AE34E5A40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D9BFC-CD67-47A9-B7AC-DDED73D4AA8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9FCE2-A10E-4D4F-B75B-3BA14D7D0627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8FEAE-951B-4F1D-B067-8D112FFBD31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EB3-38EF-4E2E-B8AD-1AA744882B7D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4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97FA8-F699-4439-9ABC-276DA71C85E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9903C-0764-4191-ADEE-A0B9E7C79B8B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594BE-D7E0-4CD8-8CEE-4C8BA7363A6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6F3C2-62D2-4B3E-BE27-3365285A3B44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E84CA-F818-4FD2-8319-FBDBEF6DEE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riangle rect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orme lib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00FAC-42D4-48A5-A6C2-8E2F09D6F703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8B2A7-B751-44A3-BA3C-B8B33C2F307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 spd="slow" advClick="0" advTm="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1029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5CC5A21-F65B-4A9E-A36D-D65753411D45}" type="datetimeFigureOut">
              <a:rPr lang="fr-FR"/>
              <a:pPr>
                <a:defRPr/>
              </a:pPr>
              <a:t>29/06/2008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D707090-A711-415E-938C-9F3FA71CE0C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1033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1" r:id="rId2"/>
    <p:sldLayoutId id="2147483740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41" r:id="rId9"/>
    <p:sldLayoutId id="2147483737" r:id="rId10"/>
    <p:sldLayoutId id="2147483738" r:id="rId11"/>
  </p:sldLayoutIdLst>
  <p:transition spd="slow" advClick="0" advTm="0"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C:\Users\TAAONE16\Desktop\Taf\Défi calcul mental TATA'U UPO'O\Tata'u Upo'o 2013\Tata'u Upo'o LOGO 2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394"/>
            <a:ext cx="9144000" cy="686739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2636912"/>
            <a:ext cx="914400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4400" dirty="0" smtClean="0">
                <a:latin typeface="+mj-lt"/>
              </a:rPr>
              <a:t>Quel est la somme de 17</a:t>
            </a:r>
          </a:p>
          <a:p>
            <a:pPr algn="ctr">
              <a:defRPr/>
            </a:pPr>
            <a:r>
              <a:rPr lang="fr-FR" sz="4400" dirty="0" smtClean="0">
                <a:latin typeface="+mj-lt"/>
              </a:rPr>
              <a:t>et du produit de 3 par 6 ?</a:t>
            </a:r>
            <a:endParaRPr lang="fr-FR" sz="4400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9552" y="1124744"/>
            <a:ext cx="8034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/>
              <a:t>n°7</a:t>
            </a:r>
            <a:endParaRPr lang="fr-FR" sz="3200" dirty="0"/>
          </a:p>
        </p:txBody>
      </p:sp>
    </p:spTree>
  </p:cSld>
  <p:clrMapOvr>
    <a:masterClrMapping/>
  </p:clrMapOvr>
  <p:transition spd="slow" advClick="0" advTm="30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2276872"/>
            <a:ext cx="9144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4800" dirty="0" smtClean="0">
                <a:latin typeface="Arial" pitchFamily="34" charset="0"/>
                <a:cs typeface="Arial" pitchFamily="34" charset="0"/>
              </a:rPr>
              <a:t>1024 × 5</a:t>
            </a:r>
            <a:endParaRPr lang="fr-FR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1560" y="1052736"/>
            <a:ext cx="8034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/>
              <a:t>n°8</a:t>
            </a:r>
            <a:endParaRPr lang="fr-FR" sz="320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2780928"/>
            <a:ext cx="91440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4400" dirty="0" smtClean="0">
                <a:latin typeface="+mj-lt"/>
              </a:rPr>
              <a:t>96 + 13  - 13 + 13 – 13 + 13 – 13 + 13</a:t>
            </a:r>
            <a:endParaRPr lang="fr-FR" sz="4400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568" y="1052736"/>
            <a:ext cx="8034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/>
              <a:t>n°9</a:t>
            </a:r>
            <a:endParaRPr lang="fr-FR" sz="320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oneTexte 1"/>
          <p:cNvSpPr txBox="1">
            <a:spLocks noChangeArrowheads="1"/>
          </p:cNvSpPr>
          <p:nvPr/>
        </p:nvSpPr>
        <p:spPr bwMode="auto">
          <a:xfrm>
            <a:off x="323850" y="1916113"/>
            <a:ext cx="8280400" cy="230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fr-FR" sz="4800" dirty="0"/>
          </a:p>
          <a:p>
            <a:pPr algn="ctr"/>
            <a:r>
              <a:rPr lang="fr-FR" sz="4800" dirty="0" smtClean="0">
                <a:solidFill>
                  <a:srgbClr val="FF0000"/>
                </a:solidFill>
              </a:rPr>
              <a:t>?</a:t>
            </a:r>
            <a:r>
              <a:rPr lang="fr-FR" sz="4800" dirty="0" smtClean="0"/>
              <a:t> × 11 = 374   </a:t>
            </a:r>
            <a:endParaRPr lang="fr-FR" sz="4800" dirty="0"/>
          </a:p>
          <a:p>
            <a:pPr algn="ctr"/>
            <a:endParaRPr lang="fr-FR" sz="4800" dirty="0"/>
          </a:p>
        </p:txBody>
      </p:sp>
      <p:sp>
        <p:nvSpPr>
          <p:cNvPr id="3" name="Rectangle 2"/>
          <p:cNvSpPr/>
          <p:nvPr/>
        </p:nvSpPr>
        <p:spPr>
          <a:xfrm>
            <a:off x="611560" y="1052736"/>
            <a:ext cx="10310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/>
              <a:t>n°10</a:t>
            </a:r>
            <a:endParaRPr lang="fr-FR" sz="3200" dirty="0"/>
          </a:p>
        </p:txBody>
      </p:sp>
    </p:spTree>
  </p:cSld>
  <p:clrMapOvr>
    <a:masterClrMapping/>
  </p:clrMapOvr>
  <p:transition spd="slow" advClick="0" advTm="15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oneTexte 1"/>
          <p:cNvSpPr txBox="1">
            <a:spLocks noChangeArrowheads="1"/>
          </p:cNvSpPr>
          <p:nvPr/>
        </p:nvSpPr>
        <p:spPr bwMode="auto">
          <a:xfrm>
            <a:off x="0" y="2132856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4400" dirty="0" smtClean="0"/>
              <a:t>Quel est le double de la moitié du quart de 60 ?</a:t>
            </a:r>
            <a:endParaRPr lang="fr-FR" sz="4400" dirty="0"/>
          </a:p>
        </p:txBody>
      </p:sp>
      <p:sp>
        <p:nvSpPr>
          <p:cNvPr id="3" name="Rectangle 2"/>
          <p:cNvSpPr/>
          <p:nvPr/>
        </p:nvSpPr>
        <p:spPr>
          <a:xfrm>
            <a:off x="683568" y="1052736"/>
            <a:ext cx="10005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/>
              <a:t>n°11</a:t>
            </a:r>
            <a:endParaRPr lang="fr-FR" sz="320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oneTexte 1"/>
          <p:cNvSpPr txBox="1">
            <a:spLocks noChangeArrowheads="1"/>
          </p:cNvSpPr>
          <p:nvPr/>
        </p:nvSpPr>
        <p:spPr bwMode="auto">
          <a:xfrm>
            <a:off x="323850" y="1916113"/>
            <a:ext cx="82804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/>
              <a:t> </a:t>
            </a:r>
          </a:p>
          <a:p>
            <a:pPr algn="ctr"/>
            <a:endParaRPr lang="fr-FR" sz="4800"/>
          </a:p>
        </p:txBody>
      </p:sp>
      <p:sp>
        <p:nvSpPr>
          <p:cNvPr id="10243" name="ZoneTexte 1"/>
          <p:cNvSpPr txBox="1">
            <a:spLocks noChangeArrowheads="1"/>
          </p:cNvSpPr>
          <p:nvPr/>
        </p:nvSpPr>
        <p:spPr bwMode="auto">
          <a:xfrm>
            <a:off x="0" y="1557338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4000" dirty="0" smtClean="0"/>
              <a:t>Ce rectangle a pour périmètre 32 cm.</a:t>
            </a:r>
          </a:p>
          <a:p>
            <a:r>
              <a:rPr lang="fr-FR" sz="4000" dirty="0" smtClean="0"/>
              <a:t>Combien mesure sa largeur ?</a:t>
            </a:r>
            <a:endParaRPr lang="fr-FR" sz="4000" dirty="0"/>
          </a:p>
        </p:txBody>
      </p:sp>
      <p:sp>
        <p:nvSpPr>
          <p:cNvPr id="5" name="Rectangle 4"/>
          <p:cNvSpPr/>
          <p:nvPr/>
        </p:nvSpPr>
        <p:spPr>
          <a:xfrm>
            <a:off x="1979613" y="3500438"/>
            <a:ext cx="4752975" cy="1944687"/>
          </a:xfrm>
          <a:prstGeom prst="rect">
            <a:avLst/>
          </a:prstGeom>
          <a:noFill/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245" name="ZoneTexte 5"/>
          <p:cNvSpPr txBox="1">
            <a:spLocks noChangeArrowheads="1"/>
          </p:cNvSpPr>
          <p:nvPr/>
        </p:nvSpPr>
        <p:spPr bwMode="auto">
          <a:xfrm>
            <a:off x="2987675" y="2852738"/>
            <a:ext cx="2520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200" dirty="0" smtClean="0"/>
              <a:t>9 </a:t>
            </a:r>
            <a:r>
              <a:rPr lang="fr-FR" sz="3200" dirty="0"/>
              <a:t>cm</a:t>
            </a:r>
          </a:p>
        </p:txBody>
      </p:sp>
      <p:sp>
        <p:nvSpPr>
          <p:cNvPr id="10246" name="ZoneTexte 6"/>
          <p:cNvSpPr txBox="1">
            <a:spLocks noChangeArrowheads="1"/>
          </p:cNvSpPr>
          <p:nvPr/>
        </p:nvSpPr>
        <p:spPr bwMode="auto">
          <a:xfrm>
            <a:off x="1331640" y="4076700"/>
            <a:ext cx="5765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4800" dirty="0" smtClean="0">
                <a:solidFill>
                  <a:srgbClr val="FF0000"/>
                </a:solidFill>
              </a:rPr>
              <a:t>?</a:t>
            </a:r>
            <a:endParaRPr lang="fr-FR" sz="48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39552" y="836712"/>
            <a:ext cx="10310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/>
              <a:t>n°12</a:t>
            </a:r>
            <a:endParaRPr lang="fr-FR" sz="3200" dirty="0"/>
          </a:p>
        </p:txBody>
      </p:sp>
    </p:spTree>
  </p:cSld>
  <p:clrMapOvr>
    <a:masterClrMapping/>
  </p:clrMapOvr>
  <p:transition spd="slow" advClick="0" advTm="30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987824" y="2924944"/>
            <a:ext cx="1440161" cy="832087"/>
          </a:xfrm>
          <a:prstGeom prst="rect">
            <a:avLst/>
          </a:prstGeom>
          <a:noFill/>
        </p:spPr>
        <p:txBody>
          <a:bodyPr wrap="square" bIns="46800">
            <a:spAutoFit/>
          </a:bodyPr>
          <a:lstStyle/>
          <a:p>
            <a:pPr algn="ctr">
              <a:defRPr/>
            </a:pPr>
            <a:r>
              <a:rPr lang="fr-FR" sz="4800" dirty="0" smtClean="0">
                <a:latin typeface="Arial" pitchFamily="34" charset="0"/>
                <a:cs typeface="Arial" pitchFamily="34" charset="0"/>
              </a:rPr>
              <a:t>4 × </a:t>
            </a:r>
            <a:endParaRPr lang="fr-FR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427984" y="2276872"/>
            <a:ext cx="9361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9</a:t>
            </a:r>
          </a:p>
          <a:p>
            <a:endParaRPr lang="fr-FR" sz="4800" dirty="0" smtClean="0"/>
          </a:p>
          <a:p>
            <a:r>
              <a:rPr lang="fr-FR" sz="4800" dirty="0" smtClean="0"/>
              <a:t>4</a:t>
            </a:r>
            <a:endParaRPr lang="fr-FR" sz="4800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4283968" y="3356992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755576" y="1124744"/>
            <a:ext cx="103105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/>
              <a:t>n°13</a:t>
            </a:r>
            <a:endParaRPr lang="fr-FR" sz="3200" dirty="0"/>
          </a:p>
        </p:txBody>
      </p:sp>
    </p:spTree>
  </p:cSld>
  <p:clrMapOvr>
    <a:masterClrMapping/>
  </p:clrMapOvr>
  <p:transition spd="slow" advClick="0" advTm="15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059832" y="2132856"/>
            <a:ext cx="2736304" cy="2309415"/>
          </a:xfrm>
          <a:prstGeom prst="rect">
            <a:avLst/>
          </a:prstGeom>
          <a:noFill/>
        </p:spPr>
        <p:txBody>
          <a:bodyPr wrap="square" bIns="46800">
            <a:spAutoFit/>
          </a:bodyPr>
          <a:lstStyle/>
          <a:p>
            <a:pPr>
              <a:defRPr/>
            </a:pPr>
            <a:r>
              <a:rPr lang="fr-FR" sz="4800" dirty="0" smtClean="0">
                <a:latin typeface="Arial" pitchFamily="34" charset="0"/>
                <a:cs typeface="Arial" pitchFamily="34" charset="0"/>
              </a:rPr>
              <a:t> 7         </a:t>
            </a:r>
            <a:r>
              <a:rPr lang="fr-FR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fr-FR" sz="48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fr-FR" sz="4800" dirty="0" smtClean="0">
                <a:latin typeface="Arial" pitchFamily="34" charset="0"/>
                <a:cs typeface="Arial" pitchFamily="34" charset="0"/>
              </a:rPr>
              <a:t>       =</a:t>
            </a:r>
          </a:p>
          <a:p>
            <a:pPr>
              <a:defRPr/>
            </a:pPr>
            <a:r>
              <a:rPr lang="fr-FR" sz="4800" dirty="0" smtClean="0">
                <a:latin typeface="Arial" pitchFamily="34" charset="0"/>
                <a:cs typeface="Arial" pitchFamily="34" charset="0"/>
              </a:rPr>
              <a:t>12       60</a:t>
            </a:r>
            <a:endParaRPr lang="fr-FR" sz="4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Connecteur droit 4"/>
          <p:cNvCxnSpPr>
            <a:stCxn id="3" idx="1"/>
          </p:cNvCxnSpPr>
          <p:nvPr/>
        </p:nvCxnSpPr>
        <p:spPr>
          <a:xfrm flipV="1">
            <a:off x="3059832" y="3284984"/>
            <a:ext cx="1008112" cy="2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4860032" y="3284984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83568" y="1052736"/>
            <a:ext cx="9300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n°14</a:t>
            </a:r>
            <a:endParaRPr lang="fr-FR" sz="280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3059832" y="2132856"/>
            <a:ext cx="2736304" cy="2309415"/>
          </a:xfrm>
          <a:prstGeom prst="rect">
            <a:avLst/>
          </a:prstGeom>
          <a:noFill/>
        </p:spPr>
        <p:txBody>
          <a:bodyPr wrap="square" bIns="46800">
            <a:spAutoFit/>
          </a:bodyPr>
          <a:lstStyle/>
          <a:p>
            <a:pPr>
              <a:defRPr/>
            </a:pPr>
            <a:r>
              <a:rPr lang="fr-FR" sz="4800" dirty="0" smtClean="0">
                <a:latin typeface="Arial" pitchFamily="34" charset="0"/>
                <a:cs typeface="Arial" pitchFamily="34" charset="0"/>
              </a:rPr>
              <a:t>18        6</a:t>
            </a:r>
          </a:p>
          <a:p>
            <a:pPr>
              <a:defRPr/>
            </a:pPr>
            <a:r>
              <a:rPr lang="fr-FR" sz="4800" dirty="0" smtClean="0">
                <a:latin typeface="Arial" pitchFamily="34" charset="0"/>
                <a:cs typeface="Arial" pitchFamily="34" charset="0"/>
              </a:rPr>
              <a:t>       =</a:t>
            </a:r>
          </a:p>
          <a:p>
            <a:pPr>
              <a:defRPr/>
            </a:pPr>
            <a:r>
              <a:rPr lang="fr-FR" sz="4800" dirty="0" smtClean="0">
                <a:latin typeface="Arial" pitchFamily="34" charset="0"/>
                <a:cs typeface="Arial" pitchFamily="34" charset="0"/>
              </a:rPr>
              <a:t>24        </a:t>
            </a:r>
            <a:r>
              <a:rPr lang="fr-FR" sz="4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fr-FR" sz="4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Connecteur droit 4"/>
          <p:cNvCxnSpPr>
            <a:stCxn id="3" idx="1"/>
          </p:cNvCxnSpPr>
          <p:nvPr/>
        </p:nvCxnSpPr>
        <p:spPr>
          <a:xfrm flipV="1">
            <a:off x="3059832" y="3284984"/>
            <a:ext cx="1008112" cy="25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4860032" y="3284984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11560" y="1124744"/>
            <a:ext cx="9300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n°15</a:t>
            </a:r>
            <a:endParaRPr lang="fr-FR" sz="280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764704"/>
            <a:ext cx="9144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4000" dirty="0" smtClean="0">
                <a:latin typeface="+mj-lt"/>
              </a:rPr>
              <a:t>Les droites (d) et (d’) sont-elles parallèles?</a:t>
            </a:r>
          </a:p>
          <a:p>
            <a:pPr algn="ctr">
              <a:defRPr/>
            </a:pPr>
            <a:r>
              <a:rPr lang="fr-FR" sz="4000" dirty="0" smtClean="0">
                <a:latin typeface="+mj-lt"/>
              </a:rPr>
              <a:t>Répondre par oui ou par non.</a:t>
            </a:r>
            <a:endParaRPr lang="fr-FR" sz="4000" dirty="0"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348880"/>
            <a:ext cx="6615203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827584" y="188640"/>
            <a:ext cx="10081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n°16</a:t>
            </a:r>
            <a:endParaRPr lang="fr-FR" sz="280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1600" y="3573016"/>
            <a:ext cx="7772400" cy="14700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 smtClean="0"/>
              <a:t>Sujet de </a:t>
            </a:r>
            <a:r>
              <a:rPr lang="fr-FR" dirty="0" smtClean="0"/>
              <a:t>qualification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des classes de cinquième</a:t>
            </a:r>
            <a:endParaRPr lang="fr-FR" dirty="0"/>
          </a:p>
        </p:txBody>
      </p:sp>
      <p:pic>
        <p:nvPicPr>
          <p:cNvPr id="3" name="Picture 4" descr="C:\Users\TAAONE16\Desktop\Taf\Défi calcul mental TATA'U UPO'O\Tata'u Upo'o 2013\Tata'u Upo'o LOGO 2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48680"/>
            <a:ext cx="3168352" cy="2379519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772815"/>
            <a:ext cx="9144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4800" dirty="0" smtClean="0">
                <a:latin typeface="+mj-lt"/>
              </a:rPr>
              <a:t>15 </a:t>
            </a:r>
            <a:r>
              <a:rPr lang="fr-FR" sz="4800" dirty="0" smtClean="0">
                <a:latin typeface="+mj-lt"/>
              </a:rPr>
              <a:t>mangues </a:t>
            </a:r>
            <a:r>
              <a:rPr lang="fr-FR" sz="4800" dirty="0" smtClean="0">
                <a:latin typeface="+mj-lt"/>
              </a:rPr>
              <a:t>coûtent 1800 F.</a:t>
            </a:r>
          </a:p>
          <a:p>
            <a:pPr algn="ctr">
              <a:defRPr/>
            </a:pPr>
            <a:endParaRPr lang="fr-FR" sz="4800" dirty="0" smtClean="0">
              <a:latin typeface="+mj-lt"/>
            </a:endParaRPr>
          </a:p>
          <a:p>
            <a:pPr algn="ctr">
              <a:defRPr/>
            </a:pPr>
            <a:r>
              <a:rPr lang="fr-FR" sz="4800" dirty="0" smtClean="0">
                <a:latin typeface="+mj-lt"/>
              </a:rPr>
              <a:t>Combien coûtent 25 mangues ?</a:t>
            </a:r>
            <a:endParaRPr lang="fr-FR" sz="4800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3568" y="692696"/>
            <a:ext cx="10081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n°17</a:t>
            </a:r>
            <a:endParaRPr lang="fr-FR" sz="2800" dirty="0"/>
          </a:p>
        </p:txBody>
      </p:sp>
    </p:spTree>
  </p:cSld>
  <p:clrMapOvr>
    <a:masterClrMapping/>
  </p:clrMapOvr>
  <p:transition spd="slow" advClick="0" advTm="35000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oneTexte 1"/>
          <p:cNvSpPr txBox="1">
            <a:spLocks noChangeArrowheads="1"/>
          </p:cNvSpPr>
          <p:nvPr/>
        </p:nvSpPr>
        <p:spPr bwMode="auto">
          <a:xfrm>
            <a:off x="0" y="1557338"/>
            <a:ext cx="9144000" cy="661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3700" dirty="0" smtClean="0"/>
              <a:t>Donne l’aire de cette figure en unité d’aire.</a:t>
            </a:r>
            <a:endParaRPr lang="fr-FR" sz="3700" dirty="0"/>
          </a:p>
        </p:txBody>
      </p:sp>
      <p:sp>
        <p:nvSpPr>
          <p:cNvPr id="6" name="Rectangle 5"/>
          <p:cNvSpPr/>
          <p:nvPr/>
        </p:nvSpPr>
        <p:spPr>
          <a:xfrm>
            <a:off x="5364088" y="2924944"/>
            <a:ext cx="4320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6012160" y="299695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 </a:t>
            </a:r>
            <a:r>
              <a:rPr lang="fr-FR" dirty="0" err="1" smtClean="0"/>
              <a:t>u.a</a:t>
            </a:r>
            <a:r>
              <a:rPr lang="fr-FR" dirty="0" smtClean="0"/>
              <a:t>.</a:t>
            </a:r>
            <a:endParaRPr lang="fr-FR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492896"/>
            <a:ext cx="7056779" cy="3528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755576" y="764704"/>
            <a:ext cx="9300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n°18</a:t>
            </a:r>
            <a:endParaRPr lang="fr-FR" sz="2800" dirty="0"/>
          </a:p>
        </p:txBody>
      </p:sp>
    </p:spTree>
  </p:cSld>
  <p:clrMapOvr>
    <a:masterClrMapping/>
  </p:clrMapOvr>
  <p:transition spd="slow" advClick="0" advTm="45000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oneTexte 1"/>
          <p:cNvSpPr txBox="1">
            <a:spLocks noChangeArrowheads="1"/>
          </p:cNvSpPr>
          <p:nvPr/>
        </p:nvSpPr>
        <p:spPr bwMode="auto">
          <a:xfrm>
            <a:off x="251520" y="1196752"/>
            <a:ext cx="889248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4000" dirty="0" smtClean="0"/>
              <a:t>Un ascenseur contient 4 personnes. </a:t>
            </a:r>
          </a:p>
          <a:p>
            <a:r>
              <a:rPr lang="fr-FR" sz="4000" dirty="0" smtClean="0"/>
              <a:t>Il monte de deux étages pour récupérer 3 passagers, puis descend de 3 étages jusqu’au rez-de-chaussée.</a:t>
            </a:r>
          </a:p>
          <a:p>
            <a:endParaRPr lang="fr-FR" sz="4000" dirty="0" smtClean="0"/>
          </a:p>
          <a:p>
            <a:r>
              <a:rPr lang="fr-FR" sz="4000" dirty="0" smtClean="0"/>
              <a:t>De </a:t>
            </a:r>
            <a:r>
              <a:rPr lang="fr-FR" sz="4000" dirty="0" smtClean="0"/>
              <a:t>quel étage est-il parti ? </a:t>
            </a:r>
            <a:endParaRPr lang="fr-FR" sz="4000" dirty="0"/>
          </a:p>
        </p:txBody>
      </p:sp>
      <p:sp>
        <p:nvSpPr>
          <p:cNvPr id="3" name="Rectangle 2"/>
          <p:cNvSpPr/>
          <p:nvPr/>
        </p:nvSpPr>
        <p:spPr>
          <a:xfrm>
            <a:off x="971600" y="476672"/>
            <a:ext cx="9300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n°19</a:t>
            </a:r>
            <a:endParaRPr lang="fr-FR" sz="2800" dirty="0"/>
          </a:p>
        </p:txBody>
      </p:sp>
    </p:spTree>
  </p:cSld>
  <p:clrMapOvr>
    <a:masterClrMapping/>
  </p:clrMapOvr>
  <p:transition spd="slow" advClick="0" advTm="45000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23528" y="1628800"/>
            <a:ext cx="88204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4400" dirty="0" smtClean="0"/>
          </a:p>
          <a:p>
            <a:endParaRPr lang="fr-FR" sz="4400" dirty="0"/>
          </a:p>
        </p:txBody>
      </p:sp>
      <p:sp>
        <p:nvSpPr>
          <p:cNvPr id="3" name="ZoneTexte 2"/>
          <p:cNvSpPr txBox="1"/>
          <p:nvPr/>
        </p:nvSpPr>
        <p:spPr>
          <a:xfrm>
            <a:off x="0" y="1628800"/>
            <a:ext cx="91440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4000" dirty="0" smtClean="0"/>
              <a:t>Un bouteille de soda coûte 190 francs. Le soda coûte 180 francs de plus que la bouteille.</a:t>
            </a:r>
          </a:p>
          <a:p>
            <a:endParaRPr lang="fr-FR" sz="4000" dirty="0" smtClean="0"/>
          </a:p>
          <a:p>
            <a:r>
              <a:rPr lang="fr-CH" sz="4000" dirty="0" smtClean="0"/>
              <a:t>Quel est le prix de la bouteille? </a:t>
            </a:r>
            <a:endParaRPr lang="fr-FR" sz="4000" dirty="0" smtClean="0"/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755576" y="764704"/>
            <a:ext cx="9300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n°20</a:t>
            </a:r>
            <a:endParaRPr lang="fr-FR" sz="2800" dirty="0"/>
          </a:p>
        </p:txBody>
      </p:sp>
    </p:spTree>
  </p:cSld>
  <p:clrMapOvr>
    <a:masterClrMapping/>
  </p:clrMapOvr>
  <p:transition spd="slow" advClick="0" advTm="45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Bonne chance à tous !</a:t>
            </a:r>
            <a:endParaRPr lang="fr-FR" dirty="0"/>
          </a:p>
        </p:txBody>
      </p:sp>
      <p:sp>
        <p:nvSpPr>
          <p:cNvPr id="5123" name="Sous-titre 2"/>
          <p:cNvSpPr>
            <a:spLocks noGrp="1"/>
          </p:cNvSpPr>
          <p:nvPr>
            <p:ph type="subTitle" idx="1"/>
          </p:nvPr>
        </p:nvSpPr>
        <p:spPr>
          <a:xfrm>
            <a:off x="2195513" y="2565400"/>
            <a:ext cx="5464175" cy="2519363"/>
          </a:xfrm>
        </p:spPr>
        <p:txBody>
          <a:bodyPr/>
          <a:lstStyle/>
          <a:p>
            <a:pPr marR="0" algn="ctr" eaLnBrk="1" hangingPunct="1"/>
            <a:r>
              <a:rPr lang="fr-FR" smtClean="0"/>
              <a:t>A vos stylos,</a:t>
            </a:r>
          </a:p>
          <a:p>
            <a:pPr marR="0" algn="ctr" eaLnBrk="1" hangingPunct="1"/>
            <a:r>
              <a:rPr lang="fr-FR" smtClean="0"/>
              <a:t>Prêts,</a:t>
            </a:r>
          </a:p>
          <a:p>
            <a:pPr marR="0" algn="ctr" eaLnBrk="1" hangingPunct="1"/>
            <a:r>
              <a:rPr lang="fr-FR" smtClean="0"/>
              <a:t>Partez!</a:t>
            </a:r>
          </a:p>
          <a:p>
            <a:pPr marR="0" algn="ctr" eaLnBrk="1" hangingPunct="1"/>
            <a:endParaRPr lang="fr-FR" smtClean="0"/>
          </a:p>
        </p:txBody>
      </p:sp>
      <p:sp>
        <p:nvSpPr>
          <p:cNvPr id="4" name="ZoneTexte 3"/>
          <p:cNvSpPr txBox="1"/>
          <p:nvPr/>
        </p:nvSpPr>
        <p:spPr>
          <a:xfrm>
            <a:off x="4499992" y="5733256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Appuyer sur Entrée pour démarrer le questionnaire minuté</a:t>
            </a:r>
            <a:endParaRPr lang="fr-FR" dirty="0"/>
          </a:p>
        </p:txBody>
      </p:sp>
      <p:pic>
        <p:nvPicPr>
          <p:cNvPr id="5" name="Picture 4" descr="C:\Users\TAAONE16\Desktop\Taf\Défi calcul mental TATA'U UPO'O\Tata'u Upo'o 2013\Tata'u Upo'o LOGO 20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068960"/>
            <a:ext cx="3044185" cy="228626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oneTexte 1"/>
          <p:cNvSpPr txBox="1">
            <a:spLocks noChangeArrowheads="1"/>
          </p:cNvSpPr>
          <p:nvPr/>
        </p:nvSpPr>
        <p:spPr bwMode="auto">
          <a:xfrm>
            <a:off x="1851025" y="2478088"/>
            <a:ext cx="56435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 smtClean="0"/>
              <a:t>8 </a:t>
            </a:r>
            <a:r>
              <a:rPr lang="fr-FR" sz="4800" dirty="0"/>
              <a:t>× </a:t>
            </a:r>
            <a:r>
              <a:rPr lang="fr-FR" sz="4800" dirty="0" smtClean="0"/>
              <a:t>6</a:t>
            </a:r>
            <a:endParaRPr lang="fr-FR" sz="4800" dirty="0"/>
          </a:p>
        </p:txBody>
      </p:sp>
      <p:sp>
        <p:nvSpPr>
          <p:cNvPr id="3" name="ZoneTexte 2"/>
          <p:cNvSpPr txBox="1"/>
          <p:nvPr/>
        </p:nvSpPr>
        <p:spPr>
          <a:xfrm>
            <a:off x="1475656" y="1484784"/>
            <a:ext cx="651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n°1</a:t>
            </a:r>
            <a:endParaRPr lang="fr-FR" sz="2400" dirty="0"/>
          </a:p>
        </p:txBody>
      </p:sp>
    </p:spTree>
  </p:cSld>
  <p:clrMapOvr>
    <a:masterClrMapping/>
  </p:clrMapOvr>
  <p:transition spd="slow" advClick="0" advTm="10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395288" y="2636838"/>
            <a:ext cx="83534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 smtClean="0"/>
              <a:t>6 × 15 </a:t>
            </a:r>
            <a:endParaRPr lang="fr-FR" sz="4800" dirty="0"/>
          </a:p>
        </p:txBody>
      </p:sp>
      <p:sp>
        <p:nvSpPr>
          <p:cNvPr id="4" name="Rectangle 3"/>
          <p:cNvSpPr/>
          <p:nvPr/>
        </p:nvSpPr>
        <p:spPr>
          <a:xfrm>
            <a:off x="899592" y="1196752"/>
            <a:ext cx="8034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dirty="0" smtClean="0"/>
              <a:t>n°2</a:t>
            </a:r>
            <a:endParaRPr lang="fr-FR" sz="320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1"/>
          <p:cNvSpPr txBox="1">
            <a:spLocks noChangeArrowheads="1"/>
          </p:cNvSpPr>
          <p:nvPr/>
        </p:nvSpPr>
        <p:spPr bwMode="auto">
          <a:xfrm>
            <a:off x="1835696" y="2492896"/>
            <a:ext cx="56435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 smtClean="0"/>
              <a:t>11 × 12</a:t>
            </a:r>
            <a:endParaRPr lang="fr-FR" sz="4800" dirty="0"/>
          </a:p>
        </p:txBody>
      </p:sp>
      <p:sp>
        <p:nvSpPr>
          <p:cNvPr id="3" name="Rectangle 2"/>
          <p:cNvSpPr/>
          <p:nvPr/>
        </p:nvSpPr>
        <p:spPr>
          <a:xfrm>
            <a:off x="827584" y="1124744"/>
            <a:ext cx="729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n°3</a:t>
            </a:r>
            <a:endParaRPr lang="fr-FR" sz="2800" dirty="0"/>
          </a:p>
        </p:txBody>
      </p:sp>
    </p:spTree>
  </p:cSld>
  <p:clrMapOvr>
    <a:masterClrMapping/>
  </p:clrMapOvr>
  <p:transition spd="slow" advClick="0" advTm="20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395288" y="2636838"/>
            <a:ext cx="83534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 smtClean="0"/>
              <a:t>143 </a:t>
            </a:r>
            <a:r>
              <a:rPr lang="fr-FR" sz="4800" dirty="0"/>
              <a:t>+ </a:t>
            </a:r>
            <a:r>
              <a:rPr lang="fr-FR" sz="4800" dirty="0" smtClean="0"/>
              <a:t>24 + 13+ 17 + 76</a:t>
            </a:r>
            <a:endParaRPr lang="fr-FR" sz="4800" dirty="0"/>
          </a:p>
        </p:txBody>
      </p:sp>
      <p:sp>
        <p:nvSpPr>
          <p:cNvPr id="3" name="Rectangle 2"/>
          <p:cNvSpPr/>
          <p:nvPr/>
        </p:nvSpPr>
        <p:spPr>
          <a:xfrm>
            <a:off x="827584" y="1052736"/>
            <a:ext cx="729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n°4</a:t>
            </a:r>
            <a:endParaRPr lang="fr-FR" sz="2800" dirty="0"/>
          </a:p>
        </p:txBody>
      </p:sp>
    </p:spTree>
  </p:cSld>
  <p:clrMapOvr>
    <a:masterClrMapping/>
  </p:clrMapOvr>
  <p:transition spd="slow" advClick="0" advTm="25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1"/>
          <p:cNvSpPr txBox="1">
            <a:spLocks noChangeArrowheads="1"/>
          </p:cNvSpPr>
          <p:nvPr/>
        </p:nvSpPr>
        <p:spPr bwMode="auto">
          <a:xfrm>
            <a:off x="1851025" y="2478088"/>
            <a:ext cx="564356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4800" dirty="0" smtClean="0"/>
              <a:t>25 × 9 – 25 × 5 </a:t>
            </a:r>
            <a:endParaRPr lang="fr-FR" sz="4800" dirty="0"/>
          </a:p>
        </p:txBody>
      </p:sp>
      <p:sp>
        <p:nvSpPr>
          <p:cNvPr id="3" name="Rectangle 2"/>
          <p:cNvSpPr/>
          <p:nvPr/>
        </p:nvSpPr>
        <p:spPr>
          <a:xfrm>
            <a:off x="683568" y="1052736"/>
            <a:ext cx="729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n°5</a:t>
            </a:r>
            <a:endParaRPr lang="fr-FR" sz="2800" dirty="0"/>
          </a:p>
        </p:txBody>
      </p:sp>
    </p:spTree>
  </p:cSld>
  <p:clrMapOvr>
    <a:masterClrMapping/>
  </p:clrMapOvr>
  <p:transition spd="slow" advClick="0" advTm="15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oneTexte 2"/>
          <p:cNvSpPr txBox="1">
            <a:spLocks noChangeArrowheads="1"/>
          </p:cNvSpPr>
          <p:nvPr/>
        </p:nvSpPr>
        <p:spPr bwMode="auto">
          <a:xfrm>
            <a:off x="0" y="2636838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4000" dirty="0" smtClean="0"/>
              <a:t>7×5 </a:t>
            </a:r>
            <a:r>
              <a:rPr lang="fr-FR" sz="4000" dirty="0" smtClean="0"/>
              <a:t>+ </a:t>
            </a:r>
            <a:r>
              <a:rPr lang="fr-FR" sz="4000" dirty="0" smtClean="0"/>
              <a:t>12×7 - 16×7 </a:t>
            </a:r>
            <a:r>
              <a:rPr lang="fr-FR" sz="4000" dirty="0" smtClean="0"/>
              <a:t>+ </a:t>
            </a:r>
            <a:r>
              <a:rPr lang="fr-FR" sz="4000" dirty="0" smtClean="0"/>
              <a:t>6×7 </a:t>
            </a:r>
            <a:r>
              <a:rPr lang="fr-FR" sz="4000" dirty="0" smtClean="0"/>
              <a:t>- </a:t>
            </a:r>
            <a:r>
              <a:rPr lang="fr-FR" sz="4000" dirty="0" smtClean="0"/>
              <a:t>5×7</a:t>
            </a:r>
            <a:endParaRPr lang="fr-FR" sz="4000" dirty="0"/>
          </a:p>
        </p:txBody>
      </p:sp>
      <p:sp>
        <p:nvSpPr>
          <p:cNvPr id="3" name="Rectangle 2"/>
          <p:cNvSpPr/>
          <p:nvPr/>
        </p:nvSpPr>
        <p:spPr>
          <a:xfrm>
            <a:off x="899592" y="1124744"/>
            <a:ext cx="7296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/>
              <a:t>n°6</a:t>
            </a:r>
            <a:endParaRPr lang="fr-FR" sz="2800" dirty="0"/>
          </a:p>
        </p:txBody>
      </p:sp>
    </p:spTree>
  </p:cSld>
  <p:clrMapOvr>
    <a:masterClrMapping/>
  </p:clrMapOvr>
  <p:transition spd="slow" advClick="0" advTm="25000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Débit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611</TotalTime>
  <Words>260</Words>
  <Application>Microsoft Office PowerPoint</Application>
  <PresentationFormat>Affichage à l'écran (4:3)</PresentationFormat>
  <Paragraphs>68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Débit</vt:lpstr>
      <vt:lpstr>Diapositive 1</vt:lpstr>
      <vt:lpstr>Sujet de qualification des classes de cinquième</vt:lpstr>
      <vt:lpstr>Bonne chance à tous !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vincent</dc:creator>
  <cp:lastModifiedBy>prof</cp:lastModifiedBy>
  <cp:revision>84</cp:revision>
  <dcterms:created xsi:type="dcterms:W3CDTF">2011-09-01T19:40:28Z</dcterms:created>
  <dcterms:modified xsi:type="dcterms:W3CDTF">2008-06-29T14:43:29Z</dcterms:modified>
</cp:coreProperties>
</file>