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85" r:id="rId2"/>
    <p:sldId id="314" r:id="rId3"/>
    <p:sldId id="288" r:id="rId4"/>
    <p:sldId id="281" r:id="rId5"/>
    <p:sldId id="282" r:id="rId6"/>
    <p:sldId id="302" r:id="rId7"/>
    <p:sldId id="290" r:id="rId8"/>
    <p:sldId id="303" r:id="rId9"/>
    <p:sldId id="257" r:id="rId10"/>
    <p:sldId id="304" r:id="rId11"/>
    <p:sldId id="297" r:id="rId12"/>
    <p:sldId id="305" r:id="rId13"/>
    <p:sldId id="258" r:id="rId14"/>
    <p:sldId id="298" r:id="rId15"/>
    <p:sldId id="292" r:id="rId16"/>
    <p:sldId id="307" r:id="rId17"/>
    <p:sldId id="308" r:id="rId18"/>
    <p:sldId id="309" r:id="rId19"/>
    <p:sldId id="310" r:id="rId20"/>
    <p:sldId id="311" r:id="rId21"/>
    <p:sldId id="312" r:id="rId22"/>
    <p:sldId id="313" r:id="rId23"/>
    <p:sldId id="301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>
      <p:cViewPr varScale="1">
        <p:scale>
          <a:sx n="64" d="100"/>
          <a:sy n="64" d="100"/>
        </p:scale>
        <p:origin x="-133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AE14D-61B1-4F51-AC25-339BB2E53C07}" type="datetimeFigureOut">
              <a:rPr lang="fr-FR" smtClean="0"/>
              <a:pPr/>
              <a:t>29/11/2013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3036B-A09D-4762-86D2-0F4AB22BF6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14C-57B0-4C95-9A92-60ADF14BF807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7297-A666-40BD-9E0C-B05EBF58E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92E3A-2204-4D63-AE59-91BF118583E7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C393-C3C6-4A2C-98E9-0883B44AA3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58E64-5CCD-407F-A940-09E1079746DD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8914-D558-4E23-83FA-104909149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0C457-212F-42B3-ABA4-8A43C577D5C7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4CA48-7F49-4C07-A295-891554069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06465-9E02-4506-911F-7A8FE8772CEC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9E01-A032-49B1-9139-EDC116C503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31761-D1B2-4ABB-BD80-A41F9115D96F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9BFC-CD67-47A9-B7AC-DDED73D4A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44534-D82E-4C7F-8A93-6F2DE70D9A0F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FEAE-951B-4F1D-B067-8D112FFBD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9B7A6-AE1D-493A-89A0-6DBBCBCEC966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7FA8-F699-4439-9ABC-276DA71C85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4553B-6DC1-4F8D-BF63-CBBA0BBA5957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94BE-D7E0-4CD8-8CEE-4C8BA7363A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5BC57-0DB2-4FF9-9C5D-9FACE5660385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4CA-F818-4FD2-8319-FBDBEF6DEE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4A53C-3598-48F4-8E33-86960AF12BA4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2A7-B751-44A3-BA3C-B8B33C2F3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80F1D2B-B92D-4DC6-99B3-66CB81CEDA55}" type="datetime1">
              <a:rPr lang="fr-FR" smtClean="0"/>
              <a:pPr>
                <a:defRPr/>
              </a:pPr>
              <a:t>29/11/2013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ransition spd="slow" advClick="0" advTm="0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14231" y="0"/>
            <a:ext cx="955823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567 + 257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7.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636912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Arial" pitchFamily="34" charset="0"/>
                <a:cs typeface="Arial" pitchFamily="34" charset="0"/>
              </a:rPr>
              <a:t>12 × </a:t>
            </a:r>
            <a:r>
              <a:rPr lang="fr-FR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fr-FR" sz="4400" dirty="0" smtClean="0">
                <a:latin typeface="Arial" pitchFamily="34" charset="0"/>
                <a:cs typeface="Arial" pitchFamily="34" charset="0"/>
              </a:rPr>
              <a:t>= 132</a:t>
            </a:r>
            <a:endParaRPr lang="fr-FR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8.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9.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10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87824" y="2924944"/>
            <a:ext cx="1440161" cy="832087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 algn="ctr"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15 × </a:t>
            </a:r>
            <a:endParaRPr lang="fr-FR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427984" y="2564904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12</a:t>
            </a:r>
          </a:p>
          <a:p>
            <a:r>
              <a:rPr lang="fr-FR" sz="4800" dirty="0" smtClean="0"/>
              <a:t>15</a:t>
            </a:r>
            <a:endParaRPr lang="fr-FR" sz="4800" dirty="0"/>
          </a:p>
        </p:txBody>
      </p:sp>
      <p:cxnSp>
        <p:nvCxnSpPr>
          <p:cNvPr id="10" name="Connecteur droit 9"/>
          <p:cNvCxnSpPr/>
          <p:nvPr/>
        </p:nvCxnSpPr>
        <p:spPr>
          <a:xfrm>
            <a:off x="4499992" y="335699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4800" dirty="0"/>
          </a:p>
          <a:p>
            <a:pPr algn="ctr"/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10.</a:t>
            </a:r>
            <a:endParaRPr lang="fr-FR" sz="32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1331640" y="2420888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/>
              <a:t>153 + 12 + 15 + 47 + 18 </a:t>
            </a:r>
            <a:endParaRPr lang="fr-FR" sz="4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132856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Donner la mesure de l’angle marqué </a:t>
            </a:r>
            <a:r>
              <a:rPr lang="fr-FR" sz="4400" dirty="0" smtClean="0">
                <a:solidFill>
                  <a:srgbClr val="FF0000"/>
                </a:solidFill>
                <a:latin typeface="+mj-lt"/>
              </a:rPr>
              <a:t>?</a:t>
            </a:r>
            <a:r>
              <a:rPr lang="fr-FR" sz="4400" dirty="0" smtClean="0">
                <a:latin typeface="+mj-lt"/>
              </a:rPr>
              <a:t>.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11.</a:t>
            </a:r>
            <a:endParaRPr lang="fr-FR" sz="3200" b="1" dirty="0"/>
          </a:p>
        </p:txBody>
      </p:sp>
      <p:sp>
        <p:nvSpPr>
          <p:cNvPr id="6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20 secondes</a:t>
            </a:r>
          </a:p>
        </p:txBody>
      </p:sp>
      <p:sp>
        <p:nvSpPr>
          <p:cNvPr id="6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3707904" y="3284984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707904" y="4869160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flipH="1">
            <a:off x="2411760" y="486916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V="1">
            <a:off x="3707904" y="3429000"/>
            <a:ext cx="792088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3707904" y="3933056"/>
            <a:ext cx="144016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flipH="1">
            <a:off x="3419872" y="4509120"/>
            <a:ext cx="2880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3419872" y="450912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Arc 29"/>
          <p:cNvSpPr/>
          <p:nvPr/>
        </p:nvSpPr>
        <p:spPr>
          <a:xfrm>
            <a:off x="2483768" y="3717032"/>
            <a:ext cx="2520280" cy="22322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droit 31"/>
          <p:cNvCxnSpPr/>
          <p:nvPr/>
        </p:nvCxnSpPr>
        <p:spPr>
          <a:xfrm flipV="1">
            <a:off x="4788024" y="4365104"/>
            <a:ext cx="36004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 flipV="1">
            <a:off x="4355976" y="3789040"/>
            <a:ext cx="288032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3923928" y="3501008"/>
            <a:ext cx="7200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rc 38"/>
          <p:cNvSpPr/>
          <p:nvPr/>
        </p:nvSpPr>
        <p:spPr>
          <a:xfrm>
            <a:off x="2771800" y="3501008"/>
            <a:ext cx="2664296" cy="2376264"/>
          </a:xfrm>
          <a:prstGeom prst="arc">
            <a:avLst>
              <a:gd name="adj1" fmla="val 17153301"/>
              <a:gd name="adj2" fmla="val 41764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ZoneTexte 39"/>
          <p:cNvSpPr txBox="1"/>
          <p:nvPr/>
        </p:nvSpPr>
        <p:spPr>
          <a:xfrm>
            <a:off x="5292080" y="3645024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>
                <a:solidFill>
                  <a:srgbClr val="FF0000"/>
                </a:solidFill>
              </a:rPr>
              <a:t>?</a:t>
            </a:r>
            <a:endParaRPr lang="fr-FR" sz="4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Quel est le produit de 23 par la somme de 6 et 5?</a:t>
            </a:r>
            <a:endParaRPr lang="fr-FR" sz="4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12.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30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536" y="2348880"/>
            <a:ext cx="835342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 dirty="0" smtClean="0"/>
              <a:t>Je mets trois quarts d’heure pour aller de la maison au magasin.</a:t>
            </a:r>
          </a:p>
          <a:p>
            <a:pPr algn="ctr"/>
            <a:r>
              <a:rPr lang="fr-FR" sz="3600" dirty="0" smtClean="0"/>
              <a:t>Combien de temps me faut-il pour faire l’aller-retour ?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13.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45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4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4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14.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043608" y="1484784"/>
            <a:ext cx="8100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3600" dirty="0" smtClean="0"/>
              <a:t>Calculer l’aire de ce trapèze</a:t>
            </a:r>
            <a:endParaRPr lang="fr-FR" sz="36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5" name="Groupe 14"/>
          <p:cNvGrpSpPr/>
          <p:nvPr/>
        </p:nvGrpSpPr>
        <p:grpSpPr>
          <a:xfrm>
            <a:off x="2771800" y="3645024"/>
            <a:ext cx="2952328" cy="1224136"/>
            <a:chOff x="2771800" y="3645024"/>
            <a:chExt cx="2952328" cy="1224136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13" name="Rectangle 12"/>
            <p:cNvSpPr/>
            <p:nvPr/>
          </p:nvSpPr>
          <p:spPr>
            <a:xfrm>
              <a:off x="2771800" y="3645024"/>
              <a:ext cx="1224136" cy="1224136"/>
            </a:xfrm>
            <a:prstGeom prst="rect">
              <a:avLst/>
            </a:prstGeom>
            <a:grp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Triangle rectangle 13"/>
            <p:cNvSpPr/>
            <p:nvPr/>
          </p:nvSpPr>
          <p:spPr>
            <a:xfrm>
              <a:off x="3995936" y="3645024"/>
              <a:ext cx="1728192" cy="1224136"/>
            </a:xfrm>
            <a:prstGeom prst="rtTriangle">
              <a:avLst/>
            </a:prstGeom>
            <a:grpFill/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17" name="Connecteur droit avec flèche 16"/>
          <p:cNvCxnSpPr/>
          <p:nvPr/>
        </p:nvCxnSpPr>
        <p:spPr>
          <a:xfrm>
            <a:off x="2123728" y="3645024"/>
            <a:ext cx="0" cy="115212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>
            <a:off x="2771800" y="3284984"/>
            <a:ext cx="122413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4499992" y="3284984"/>
            <a:ext cx="1656184" cy="12241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avec flèche 28"/>
          <p:cNvCxnSpPr/>
          <p:nvPr/>
        </p:nvCxnSpPr>
        <p:spPr>
          <a:xfrm>
            <a:off x="2771800" y="5445224"/>
            <a:ext cx="295232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148064" y="3140968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5 cm</a:t>
            </a:r>
            <a:endParaRPr lang="fr-FR" sz="2800" dirty="0"/>
          </a:p>
        </p:txBody>
      </p:sp>
      <p:sp>
        <p:nvSpPr>
          <p:cNvPr id="31" name="ZoneTexte 30"/>
          <p:cNvSpPr txBox="1"/>
          <p:nvPr/>
        </p:nvSpPr>
        <p:spPr>
          <a:xfrm>
            <a:off x="3923928" y="558924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7 cm</a:t>
            </a:r>
            <a:endParaRPr lang="fr-FR" sz="2800" dirty="0"/>
          </a:p>
        </p:txBody>
      </p:sp>
      <p:sp>
        <p:nvSpPr>
          <p:cNvPr id="32" name="ZoneTexte 31"/>
          <p:cNvSpPr txBox="1"/>
          <p:nvPr/>
        </p:nvSpPr>
        <p:spPr>
          <a:xfrm>
            <a:off x="1115616" y="3861048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3 cm</a:t>
            </a:r>
            <a:endParaRPr lang="fr-FR" sz="2800" dirty="0"/>
          </a:p>
        </p:txBody>
      </p:sp>
      <p:sp>
        <p:nvSpPr>
          <p:cNvPr id="33" name="ZoneTexte 32"/>
          <p:cNvSpPr txBox="1"/>
          <p:nvPr/>
        </p:nvSpPr>
        <p:spPr>
          <a:xfrm>
            <a:off x="2843808" y="263691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3 cm</a:t>
            </a:r>
            <a:endParaRPr lang="fr-FR" sz="2800" dirty="0"/>
          </a:p>
        </p:txBody>
      </p:sp>
      <p:cxnSp>
        <p:nvCxnSpPr>
          <p:cNvPr id="42" name="Connecteur droit 41"/>
          <p:cNvCxnSpPr/>
          <p:nvPr/>
        </p:nvCxnSpPr>
        <p:spPr>
          <a:xfrm>
            <a:off x="2771800" y="3861048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2987824" y="364502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>
            <a:off x="2771800" y="4653136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2987824" y="465313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3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15.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395536" y="2478088"/>
            <a:ext cx="84249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6×8 + 3×8 - 8×8</a:t>
            </a:r>
            <a:endParaRPr lang="fr-FR" sz="40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16.</a:t>
            </a:r>
            <a:endParaRPr lang="fr-FR" sz="3200" b="1" dirty="0"/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1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5 secondes</a:t>
            </a:r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987824" y="2492896"/>
            <a:ext cx="2736304" cy="1570751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 8         </a:t>
            </a:r>
            <a:r>
              <a:rPr lang="fr-FR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fr-FR" sz="48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15       60</a:t>
            </a:r>
            <a:endParaRPr lang="fr-FR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Connecteur droit 6"/>
          <p:cNvCxnSpPr/>
          <p:nvPr/>
        </p:nvCxnSpPr>
        <p:spPr>
          <a:xfrm flipV="1">
            <a:off x="2843808" y="3284984"/>
            <a:ext cx="1008112" cy="2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860032" y="328498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139952" y="2852936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=</a:t>
            </a:r>
            <a:endParaRPr lang="fr-FR" sz="4800" dirty="0"/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645024"/>
            <a:ext cx="7715200" cy="2679576"/>
          </a:xfrm>
        </p:spPr>
        <p:txBody>
          <a:bodyPr/>
          <a:lstStyle/>
          <a:p>
            <a:pPr algn="ctr">
              <a:buNone/>
            </a:pP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Sujet de qualification des classes de 5</a:t>
            </a:r>
            <a:r>
              <a:rPr lang="fr-FR" sz="4400" b="1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ème</a:t>
            </a:r>
            <a:r>
              <a:rPr lang="fr-FR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r>
              <a:rPr lang="fr-FR" sz="4400" b="1" dirty="0" smtClean="0"/>
              <a:t>(</a:t>
            </a:r>
            <a:r>
              <a:rPr lang="fr-FR" sz="4400" b="1" i="1" dirty="0" smtClean="0"/>
              <a:t>20 questions</a:t>
            </a:r>
            <a:r>
              <a:rPr lang="fr-FR" sz="4400" b="1" dirty="0" smtClean="0"/>
              <a:t>)</a:t>
            </a:r>
            <a:endParaRPr lang="fr-FR" sz="4400" b="1" dirty="0"/>
          </a:p>
        </p:txBody>
      </p:sp>
      <p:pic>
        <p:nvPicPr>
          <p:cNvPr id="4" name="Image 3" descr="Tatau Upoo LOGO rrr 2014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764704"/>
            <a:ext cx="3574795" cy="256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0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17.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331640" y="1772816"/>
            <a:ext cx="669674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fr-FR" sz="4800" dirty="0" smtClean="0"/>
              <a:t>Calculer 10% de 340</a:t>
            </a:r>
            <a:endParaRPr lang="fr-FR" sz="4800" u="sng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15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18.</a:t>
            </a:r>
            <a:endParaRPr lang="fr-FR" sz="3200" b="1" dirty="0"/>
          </a:p>
        </p:txBody>
      </p:sp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331640" y="1772816"/>
            <a:ext cx="62646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Calculer :</a:t>
            </a:r>
          </a:p>
          <a:p>
            <a:pPr algn="ctr"/>
            <a:r>
              <a:rPr lang="fr-FR" sz="4000" dirty="0" smtClean="0"/>
              <a:t>1+2+3+4+5+6+7+8+9+10</a:t>
            </a:r>
            <a:endParaRPr lang="fr-FR" sz="4000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30 secondes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3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23528" y="1628800"/>
            <a:ext cx="9361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19.</a:t>
            </a:r>
            <a:endParaRPr lang="fr-FR" sz="32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minute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0" y="2276872"/>
            <a:ext cx="8762335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3400" dirty="0"/>
              <a:t>Mélanie prend </a:t>
            </a:r>
            <a:r>
              <a:rPr lang="fr-FR" sz="3400" dirty="0" smtClean="0"/>
              <a:t>un quart d’une tablette</a:t>
            </a:r>
          </a:p>
          <a:p>
            <a:r>
              <a:rPr lang="fr-FR" sz="3400" dirty="0" smtClean="0"/>
              <a:t>de </a:t>
            </a:r>
            <a:r>
              <a:rPr lang="fr-FR" sz="3400" dirty="0"/>
              <a:t>chocolat de 24 </a:t>
            </a:r>
            <a:r>
              <a:rPr lang="fr-FR" sz="3400" dirty="0" smtClean="0"/>
              <a:t>carreaux.</a:t>
            </a:r>
          </a:p>
          <a:p>
            <a:r>
              <a:rPr lang="fr-FR" sz="3400" dirty="0" smtClean="0"/>
              <a:t>Son frère en prend un tiers</a:t>
            </a:r>
            <a:endParaRPr lang="fr-FR" sz="3400" dirty="0"/>
          </a:p>
          <a:p>
            <a:endParaRPr lang="fr-FR" sz="3400" dirty="0"/>
          </a:p>
          <a:p>
            <a:r>
              <a:rPr lang="fr-FR" sz="3400" dirty="0"/>
              <a:t>Combien de carreaux de </a:t>
            </a:r>
            <a:r>
              <a:rPr lang="fr-FR" sz="3400" dirty="0" smtClean="0"/>
              <a:t>chocolat </a:t>
            </a:r>
            <a:r>
              <a:rPr lang="fr-FR" sz="3400" dirty="0"/>
              <a:t>reste-t-il ?</a:t>
            </a:r>
          </a:p>
        </p:txBody>
      </p:sp>
    </p:spTree>
  </p:cSld>
  <p:clrMapOvr>
    <a:masterClrMapping/>
  </p:clrMapOvr>
  <p:transition spd="slow" advClick="0" advTm="6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6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971600" y="1484784"/>
            <a:ext cx="8172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Un train d’un kilomètre de long se déplace à la vitesse d’un kilomètre à la minute.</a:t>
            </a:r>
          </a:p>
          <a:p>
            <a:r>
              <a:rPr lang="fr-FR" sz="4000" dirty="0" smtClean="0"/>
              <a:t>Il rentre dans un tunnel de 1 km de long.</a:t>
            </a:r>
          </a:p>
          <a:p>
            <a:r>
              <a:rPr lang="fr-FR" sz="4000" dirty="0" smtClean="0"/>
              <a:t>Combien de temps mettra-t-il à le traverser complètement ?</a:t>
            </a:r>
          </a:p>
          <a:p>
            <a:endParaRPr lang="fr-FR" sz="40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20.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1 minute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6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6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5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Bonne chance à tous !</a:t>
            </a: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vos stylos,</a:t>
            </a:r>
          </a:p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Prêts,</a:t>
            </a:r>
          </a:p>
          <a:p>
            <a:pPr marR="0" algn="ctr" eaLnBrk="1" hangingPunct="1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Partez!</a:t>
            </a:r>
          </a:p>
          <a:p>
            <a:pPr marR="0" algn="ctr" eaLnBrk="1" hangingPunct="1"/>
            <a:endParaRPr lang="fr-FR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Appuyer sur Entrée pour démarrer le questionnaire minuté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15 + 28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1.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47 - 18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2.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664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7901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7 </a:t>
            </a:r>
            <a:r>
              <a:rPr lang="fr-FR" sz="4800" dirty="0"/>
              <a:t>× </a:t>
            </a:r>
            <a:r>
              <a:rPr lang="fr-FR" sz="4800" dirty="0" smtClean="0"/>
              <a:t>8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3.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7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7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7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13 × 7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4.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12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× 7 = 63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5.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dirty="0" smtClean="0">
                <a:solidFill>
                  <a:sysClr val="windowText" lastClr="000000"/>
                </a:solidFill>
              </a:rPr>
              <a:t>12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12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1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230 : 5</a:t>
            </a:r>
            <a:endParaRPr lang="fr-FR" sz="4800" dirty="0"/>
          </a:p>
        </p:txBody>
      </p:sp>
      <p:sp>
        <p:nvSpPr>
          <p:cNvPr id="4" name="ZoneTexte 3"/>
          <p:cNvSpPr txBox="1"/>
          <p:nvPr/>
        </p:nvSpPr>
        <p:spPr>
          <a:xfrm>
            <a:off x="323528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 smtClean="0"/>
              <a:t>6.</a:t>
            </a:r>
            <a:endParaRPr lang="fr-FR" sz="3200" b="1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203575" y="404813"/>
            <a:ext cx="271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kern="0" noProof="0" dirty="0" smtClean="0">
                <a:solidFill>
                  <a:sysClr val="windowText" lastClr="000000"/>
                </a:solidFill>
              </a:rPr>
              <a:t>20</a:t>
            </a:r>
            <a:r>
              <a:rPr kumimoji="0" lang="fr-FR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secondes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03575" y="908050"/>
            <a:ext cx="2736850" cy="215900"/>
          </a:xfrm>
          <a:prstGeom prst="rect">
            <a:avLst/>
          </a:prstGeom>
          <a:gradFill rotWithShape="1">
            <a:gsLst>
              <a:gs pos="0">
                <a:srgbClr val="A603AB"/>
              </a:gs>
              <a:gs pos="12000">
                <a:srgbClr val="E81766"/>
              </a:gs>
              <a:gs pos="27000">
                <a:srgbClr val="EE3F17"/>
              </a:gs>
              <a:gs pos="48000">
                <a:srgbClr val="FFFF00"/>
              </a:gs>
              <a:gs pos="64999">
                <a:srgbClr val="1A8D48"/>
              </a:gs>
              <a:gs pos="78999">
                <a:srgbClr val="0819FB"/>
              </a:gs>
              <a:gs pos="100000">
                <a:srgbClr val="A603AB"/>
              </a:gs>
            </a:gsLst>
            <a:lin ang="0" scaled="1"/>
          </a:gradFill>
          <a:ln w="9525">
            <a:solidFill>
              <a:sysClr val="window" lastClr="FF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xit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9" dur="2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1025</TotalTime>
  <Words>290</Words>
  <Application>Microsoft Office PowerPoint</Application>
  <PresentationFormat>Affichage à l'écran (4:3)</PresentationFormat>
  <Paragraphs>84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Diapositive 1</vt:lpstr>
      <vt:lpstr>Diapositive 2</vt:lpstr>
      <vt:lpstr>Bonne chance à tous !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J&amp;B</cp:lastModifiedBy>
  <cp:revision>129</cp:revision>
  <dcterms:created xsi:type="dcterms:W3CDTF">2011-09-01T19:40:28Z</dcterms:created>
  <dcterms:modified xsi:type="dcterms:W3CDTF">2013-11-30T06:33:05Z</dcterms:modified>
</cp:coreProperties>
</file>