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5"/>
  </p:notesMasterIdLst>
  <p:sldIdLst>
    <p:sldId id="259" r:id="rId2"/>
    <p:sldId id="269" r:id="rId3"/>
    <p:sldId id="256" r:id="rId4"/>
    <p:sldId id="257" r:id="rId5"/>
    <p:sldId id="258" r:id="rId6"/>
    <p:sldId id="260" r:id="rId7"/>
    <p:sldId id="261" r:id="rId8"/>
    <p:sldId id="270" r:id="rId9"/>
    <p:sldId id="263" r:id="rId10"/>
    <p:sldId id="264" r:id="rId11"/>
    <p:sldId id="265" r:id="rId12"/>
    <p:sldId id="266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2FB25"/>
    <a:srgbClr val="E17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0231" autoAdjust="0"/>
  </p:normalViewPr>
  <p:slideViewPr>
    <p:cSldViewPr>
      <p:cViewPr varScale="1">
        <p:scale>
          <a:sx n="74" d="100"/>
          <a:sy n="74" d="100"/>
        </p:scale>
        <p:origin x="10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0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16E03F8-5D2C-464F-9B3D-9C8B283D2E0F}" type="datetimeFigureOut">
              <a:rPr lang="fr-FR"/>
              <a:pPr>
                <a:defRPr/>
              </a:pPr>
              <a:t>28/02/2018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DB0574-499A-4FD6-BD93-7C64D48A18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747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8FE2F7-116A-4C40-BB56-76B07CDA2AA8}" type="slidenum">
              <a:rPr lang="fr-FR" smtClean="0"/>
              <a:pPr/>
              <a:t>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91D91A-B7A0-466A-B10D-C3AB947495F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Plus </a:t>
            </a:r>
            <a:r>
              <a:rPr lang="fr-FR" dirty="0" err="1"/>
              <a:t>epais</a:t>
            </a:r>
            <a:r>
              <a:rPr lang="fr-FR" dirty="0"/>
              <a:t> </a:t>
            </a:r>
            <a:r>
              <a:rPr lang="fr-FR" dirty="0" err="1"/>
              <a:t>unite</a:t>
            </a:r>
            <a:r>
              <a:rPr lang="fr-FR" dirty="0"/>
              <a:t> 5 et 6 plus gros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DB0574-499A-4FD6-BD93-7C64D48A18E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29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Moins ce carreaux un pas recouvert a linter 5 par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DB0574-499A-4FD6-BD93-7C64D48A18E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79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Unité</a:t>
            </a:r>
            <a:r>
              <a:rPr lang="fr-FR" baseline="0" dirty="0"/>
              <a:t>  virgule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DB0574-499A-4FD6-BD93-7C64D48A18EE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68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7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15"/>
          <p:cNvSpPr>
            <a:spLocks noGrp="1"/>
          </p:cNvSpPr>
          <p:nvPr>
            <p:ph type="sldNum" sz="quarter" idx="11"/>
          </p:nvPr>
        </p:nvSpPr>
        <p:spPr>
          <a:xfrm>
            <a:off x="7451725" y="404813"/>
            <a:ext cx="1081088" cy="862012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56D7697-817B-4FE7-9E40-C7F2D9B272B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526-F2E4-4F22-8248-4FBD768E3D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84B1-64B3-42E2-AD01-CFEE1C5325C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46F0-1081-4A37-A224-CDF7BFCE2D9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DC3A-15B1-435B-97C1-C4F28FA040E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2234-FFA3-4DA9-9ED8-5F7055F5EE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00D2-EDEC-4AD2-BDDC-52A54ED980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ce réservé de la dat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E33E4-17F8-4376-93A8-494AE37DC6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1E08-2A7C-400E-9346-0E2369D4BD2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1FEFA-0E3F-4627-A7AA-628A2A28ED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4F13-AB4A-4326-AB68-C72B70E712D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 advClick="0" advTm="11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exte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BA2380-AA08-4B53-8AB4-C3A79A92C59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31" r:id="rId2"/>
    <p:sldLayoutId id="2147483840" r:id="rId3"/>
    <p:sldLayoutId id="2147483832" r:id="rId4"/>
    <p:sldLayoutId id="2147483841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ransition spd="slow" advClick="0" advTm="11000">
    <p:sndAc>
      <p:stSnd>
        <p:snd r:embed="rId13" name="chimes.wav"/>
      </p:stSnd>
    </p:sndAc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6.jp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8.png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0"/>
            <a:ext cx="8301608" cy="28529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8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Calcul Mental</a:t>
            </a:r>
            <a:br>
              <a:rPr lang="fr-FR" sz="9600" dirty="0">
                <a:solidFill>
                  <a:schemeClr val="bg1"/>
                </a:solidFill>
                <a:latin typeface="Cambria" pitchFamily="18" charset="0"/>
              </a:rPr>
            </a:br>
            <a:endParaRPr lang="fr-FR" sz="96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148" name="ZoneTexte 3"/>
          <p:cNvSpPr txBox="1">
            <a:spLocks noChangeArrowheads="1"/>
          </p:cNvSpPr>
          <p:nvPr/>
        </p:nvSpPr>
        <p:spPr bwMode="auto">
          <a:xfrm>
            <a:off x="611188" y="4868863"/>
            <a:ext cx="80645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54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Sujet de qualification des classes de 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r>
              <a:rPr lang="fr-FR" sz="5400" b="1" baseline="300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</a:t>
            </a:r>
            <a:r>
              <a:rPr lang="fr-FR" sz="5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fr-FR" sz="3600" i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 questions</a:t>
            </a:r>
            <a:r>
              <a:rPr lang="fr-FR" sz="3600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</a:t>
            </a:r>
            <a:endParaRPr lang="fr-FR" sz="4400" dirty="0">
              <a:solidFill>
                <a:srgbClr val="62FB2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48" y="1700808"/>
            <a:ext cx="8397240" cy="3002280"/>
          </a:xfrm>
          <a:prstGeom prst="rect">
            <a:avLst/>
          </a:prstGeom>
        </p:spPr>
      </p:pic>
    </p:spTree>
  </p:cSld>
  <p:clrMapOvr>
    <a:masterClrMapping/>
  </p:clrMapOvr>
  <p:transition spd="slow" advClick="0"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059832" y="65246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15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secondes</a:t>
            </a:r>
          </a:p>
        </p:txBody>
      </p:sp>
      <p:sp>
        <p:nvSpPr>
          <p:cNvPr id="1536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750" y="2781300"/>
            <a:ext cx="796131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3 h 16 min = </a:t>
            </a:r>
            <a:r>
              <a:rPr lang="fr-FR" sz="66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.?. </a:t>
            </a:r>
            <a:r>
              <a:rPr lang="fr-FR" sz="66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min</a:t>
            </a:r>
            <a:endParaRPr lang="fr-BE" sz="66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1030" name="Line 5"/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1" name="Text Box 6"/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dirty="0"/>
                <a:t>20 secondes</a:t>
              </a:r>
            </a:p>
          </p:txBody>
        </p:sp>
      </p:grpSp>
      <p:sp>
        <p:nvSpPr>
          <p:cNvPr id="1029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9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219522" y="3624059"/>
            <a:ext cx="70921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5400" b="1" dirty="0">
                <a:solidFill>
                  <a:schemeClr val="bg1"/>
                </a:solidFill>
                <a:latin typeface="Cambria" pitchFamily="18" charset="0"/>
              </a:rPr>
              <a:t>Quelle  est  l’abscisse  du point A?</a:t>
            </a:r>
            <a:endParaRPr lang="fr-BE" sz="6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79615"/>
            <a:ext cx="8164065" cy="20576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00219DE-CC0D-4133-9D55-159F4A43B1B6}"/>
              </a:ext>
            </a:extLst>
          </p:cNvPr>
          <p:cNvSpPr/>
          <p:nvPr/>
        </p:nvSpPr>
        <p:spPr>
          <a:xfrm>
            <a:off x="3812941" y="552385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secondes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059832" y="40806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1638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10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15667" y="2348880"/>
            <a:ext cx="84248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8000" b="1" dirty="0">
                <a:solidFill>
                  <a:schemeClr val="bg1"/>
                </a:solidFill>
                <a:latin typeface="Cambria" pitchFamily="18" charset="0"/>
              </a:rPr>
              <a:t>25  </a:t>
            </a:r>
            <a:r>
              <a:rPr lang="fr-BE" sz="8000" dirty="0">
                <a:solidFill>
                  <a:schemeClr val="bg1"/>
                </a:solidFill>
                <a:latin typeface="Cambria" pitchFamily="18" charset="0"/>
              </a:rPr>
              <a:t>×</a:t>
            </a:r>
            <a:r>
              <a:rPr lang="fr-BE" sz="8000" b="1" dirty="0">
                <a:solidFill>
                  <a:schemeClr val="bg1"/>
                </a:solidFill>
                <a:latin typeface="Cambria" pitchFamily="18" charset="0"/>
              </a:rPr>
              <a:t>  9,3  </a:t>
            </a:r>
            <a:r>
              <a:rPr lang="fr-BE" sz="8000" dirty="0">
                <a:solidFill>
                  <a:schemeClr val="bg1"/>
                </a:solidFill>
                <a:latin typeface="Cambria" pitchFamily="18" charset="0"/>
              </a:rPr>
              <a:t>×</a:t>
            </a:r>
            <a:r>
              <a:rPr lang="fr-BE" sz="8000" b="1" dirty="0">
                <a:solidFill>
                  <a:schemeClr val="bg1"/>
                </a:solidFill>
                <a:latin typeface="Cambria" pitchFamily="18" charset="0"/>
              </a:rPr>
              <a:t>  4</a:t>
            </a:r>
            <a:endParaRPr lang="fr-BE" sz="88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3288506" y="32226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1741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xfrm>
            <a:off x="7523956" y="257969"/>
            <a:ext cx="1081088" cy="862012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11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691612"/>
              </p:ext>
            </p:extLst>
          </p:nvPr>
        </p:nvGraphicFramePr>
        <p:xfrm>
          <a:off x="2668235" y="1888220"/>
          <a:ext cx="3807529" cy="308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Équation" r:id="rId5" imgW="380880" imgH="393480" progId="Equation.3">
                  <p:embed/>
                </p:oleObj>
              </mc:Choice>
              <mc:Fallback>
                <p:oleObj name="Équation" r:id="rId5" imgW="3808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235" y="1888220"/>
                        <a:ext cx="3807529" cy="3081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spd="slow" advClick="0" advTm="2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3059832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1843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12</a:t>
            </a:r>
          </a:p>
        </p:txBody>
      </p:sp>
      <p:sp>
        <p:nvSpPr>
          <p:cNvPr id="3" name="Rectangle 2"/>
          <p:cNvSpPr/>
          <p:nvPr/>
        </p:nvSpPr>
        <p:spPr>
          <a:xfrm>
            <a:off x="375574" y="4437112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Cambria" panose="02040503050406030204" pitchFamily="18" charset="0"/>
              </a:rPr>
              <a:t>Combien de carreaux sont recouverts en totalité ou en partie par la tâche 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21" y="1340768"/>
            <a:ext cx="3704432" cy="315296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 advTm="21000">
    <p:sndAc>
      <p:stSnd>
        <p:snd r:embed="rId4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131840" y="46910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1946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13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51520" y="1374874"/>
            <a:ext cx="864096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Une  bouteille d’eau coûte 150F. Son  prix  augmente  de 10%.</a:t>
            </a:r>
          </a:p>
          <a:p>
            <a:pPr algn="ctr">
              <a:spcBef>
                <a:spcPts val="0"/>
              </a:spcBef>
              <a:defRPr/>
            </a:pPr>
            <a:r>
              <a:rPr lang="fr-FR" sz="48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Quel  est  son  nouveau  prix ?</a:t>
            </a:r>
            <a:endParaRPr lang="fr-BE" sz="4800" b="1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3059832" y="65246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2048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66936" y="1700808"/>
            <a:ext cx="796131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Calculer  les  trois quarts  de  28.</a:t>
            </a:r>
            <a:endParaRPr lang="fr-BE" sz="66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216275" y="46910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2150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15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79512" y="1412875"/>
            <a:ext cx="8712968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5000" b="1" dirty="0">
                <a:solidFill>
                  <a:schemeClr val="bg1"/>
                </a:solidFill>
                <a:latin typeface="Cambria" pitchFamily="18" charset="0"/>
              </a:rPr>
              <a:t>Si je me déplace à 10 km/h, je parcours 25 km en :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6000" b="1" dirty="0">
                <a:solidFill>
                  <a:schemeClr val="bg1"/>
                </a:solidFill>
                <a:latin typeface="Cambria" pitchFamily="18" charset="0"/>
              </a:rPr>
              <a:t>… h … min</a:t>
            </a:r>
            <a:r>
              <a:rPr lang="fr-BE" sz="5400" b="1" dirty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fr-BE" sz="60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145137" y="435598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22532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6218" y="1266825"/>
            <a:ext cx="912778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5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Les dimensions d’un pavé droit sont :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5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l=5cm; L=10cm; h=2cm.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sz="52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Quel est son volume</a:t>
            </a:r>
            <a:r>
              <a:rPr lang="fr-FR" sz="5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fr-FR" sz="4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(en cm</a:t>
            </a:r>
            <a:r>
              <a:rPr lang="fr-FR" sz="4400" b="1" baseline="300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3</a:t>
            </a:r>
            <a:r>
              <a:rPr lang="fr-FR" sz="4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)</a:t>
            </a:r>
            <a:r>
              <a:rPr lang="fr-FR" sz="54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?</a:t>
            </a:r>
            <a:endParaRPr lang="fr-BE" sz="5400" b="1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3216275" y="511540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20 secondes</a:t>
            </a:r>
          </a:p>
        </p:txBody>
      </p:sp>
      <p:sp>
        <p:nvSpPr>
          <p:cNvPr id="23557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17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271" y="1844824"/>
            <a:ext cx="6737457" cy="381642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1D02611-1EC1-458B-8E75-512F0B04A5C8}"/>
              </a:ext>
            </a:extLst>
          </p:cNvPr>
          <p:cNvSpPr txBox="1"/>
          <p:nvPr/>
        </p:nvSpPr>
        <p:spPr>
          <a:xfrm>
            <a:off x="738569" y="1423644"/>
            <a:ext cx="740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chemeClr val="bg1"/>
                </a:solidFill>
                <a:latin typeface="Cambria" panose="02040503050406030204" pitchFamily="18" charset="0"/>
              </a:rPr>
              <a:t>Combien</a:t>
            </a: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fr-FR" sz="3600" b="1" dirty="0">
                <a:solidFill>
                  <a:schemeClr val="bg1"/>
                </a:solidFill>
                <a:latin typeface="Cambria" panose="02040503050406030204" pitchFamily="18" charset="0"/>
              </a:rPr>
              <a:t>mesure l’angle marqué </a:t>
            </a:r>
            <a:r>
              <a:rPr lang="fr-FR" sz="3600" b="1" dirty="0">
                <a:solidFill>
                  <a:srgbClr val="FF0000"/>
                </a:solidFill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1000"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79613" y="33575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eaLnBrk="1" hangingPunct="1">
              <a:defRPr/>
            </a:pPr>
            <a:r>
              <a:rPr lang="fr-FR" sz="4400" b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eaLnBrk="1" hangingPunct="1">
              <a:defRPr/>
            </a:pPr>
            <a:endParaRPr lang="fr-FR" sz="4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986739" y="5676106"/>
            <a:ext cx="7704138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37" y="260648"/>
            <a:ext cx="6042093" cy="2160240"/>
          </a:xfrm>
          <a:prstGeom prst="rect">
            <a:avLst/>
          </a:prstGeom>
        </p:spPr>
      </p:pic>
    </p:spTree>
  </p:cSld>
  <p:clrMapOvr>
    <a:masterClrMapping/>
  </p:clrMapOvr>
  <p:transition spd="slow" advClick="0">
    <p:sndAc>
      <p:stSnd>
        <p:snd r:embed="rId2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25 secondes</a:t>
            </a:r>
          </a:p>
        </p:txBody>
      </p:sp>
      <p:sp>
        <p:nvSpPr>
          <p:cNvPr id="24580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2FB25"/>
                </a:solidFill>
              </a:rPr>
              <a:t>18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70719" y="4797152"/>
            <a:ext cx="77771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4800" b="1" dirty="0">
                <a:solidFill>
                  <a:schemeClr val="bg1"/>
                </a:solidFill>
                <a:latin typeface="Cambria" pitchFamily="18" charset="0"/>
              </a:rPr>
              <a:t>Quel est le périmètre de la figure ci-dessus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6393B6-A5B2-4337-9C03-05D92E1F60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1266825"/>
            <a:ext cx="5772150" cy="33909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 advTm="26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216275" y="65246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30 secondes</a:t>
            </a:r>
          </a:p>
        </p:txBody>
      </p:sp>
      <p:sp>
        <p:nvSpPr>
          <p:cNvPr id="25604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2FB25"/>
                </a:solidFill>
              </a:rPr>
              <a:t>19</a:t>
            </a:r>
          </a:p>
        </p:txBody>
      </p:sp>
      <p:sp useBgFill="1"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79068" y="1844824"/>
            <a:ext cx="7777162" cy="378565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0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Quel est l’entier le plus proche de  4 × 𝜋  ?</a:t>
            </a:r>
            <a:endParaRPr lang="fr-BE" sz="80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3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216275" y="620688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30 secondes</a:t>
            </a:r>
          </a:p>
        </p:txBody>
      </p:sp>
      <p:sp>
        <p:nvSpPr>
          <p:cNvPr id="2662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xfrm>
            <a:off x="7451725" y="373038"/>
            <a:ext cx="1081088" cy="862012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2FB25"/>
                </a:solidFill>
              </a:rPr>
              <a:t>20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1813049"/>
            <a:ext cx="7777162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4400" b="1" dirty="0">
                <a:solidFill>
                  <a:schemeClr val="bg1"/>
                </a:solidFill>
                <a:latin typeface="Cambria" pitchFamily="18" charset="0"/>
              </a:rPr>
              <a:t>Je choisis un nombre, je lui ajoute 5 et multiplie le résultat par 2.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4400" b="1" dirty="0">
                <a:solidFill>
                  <a:schemeClr val="bg1"/>
                </a:solidFill>
                <a:latin typeface="Cambria" pitchFamily="18" charset="0"/>
              </a:rPr>
              <a:t>Quel est le nombre choisi au départ si j’obtiens 32 ?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3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1908175" y="4005263"/>
            <a:ext cx="5464175" cy="251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400" b="1" i="1" dirty="0">
                <a:solidFill>
                  <a:srgbClr val="62FB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et bonne journée à tous!</a:t>
            </a:r>
          </a:p>
          <a:p>
            <a:pPr eaLnBrk="1" hangingPunct="1">
              <a:defRPr/>
            </a:pPr>
            <a:endParaRPr lang="fr-FR" sz="4000" b="1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2" y="692696"/>
            <a:ext cx="8397240" cy="3002280"/>
          </a:xfrm>
          <a:prstGeom prst="rect">
            <a:avLst/>
          </a:prstGeom>
        </p:spPr>
      </p:pic>
    </p:spTree>
  </p:cSld>
  <p:clrMapOvr>
    <a:masterClrMapping/>
  </p:clrMapOvr>
  <p:transition spd="slow" advClick="0"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2987824" y="46910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10 secondes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4968" y="1916832"/>
            <a:ext cx="77771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9600" b="1" dirty="0">
                <a:solidFill>
                  <a:schemeClr val="bg1"/>
                </a:solidFill>
                <a:latin typeface="Cambria" pitchFamily="18" charset="0"/>
              </a:rPr>
              <a:t>-12+8</a:t>
            </a:r>
            <a:endParaRPr lang="fr-BE" sz="96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8197" name="Espace réservé du numéro de diapositive 1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930817" y="548680"/>
            <a:ext cx="3282365" cy="36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10 secondes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55651" y="1700808"/>
            <a:ext cx="77771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9600" b="1" dirty="0">
                <a:solidFill>
                  <a:schemeClr val="bg1"/>
                </a:solidFill>
                <a:latin typeface="Cambria" pitchFamily="18" charset="0"/>
              </a:rPr>
              <a:t>6 </a:t>
            </a:r>
            <a:r>
              <a:rPr lang="fr-BE" sz="9600" dirty="0">
                <a:solidFill>
                  <a:schemeClr val="bg1"/>
                </a:solidFill>
                <a:latin typeface="Cambria" pitchFamily="18" charset="0"/>
              </a:rPr>
              <a:t>×(</a:t>
            </a:r>
            <a:r>
              <a:rPr lang="fr-BE" sz="9600" b="1" dirty="0">
                <a:solidFill>
                  <a:schemeClr val="bg1"/>
                </a:solidFill>
                <a:latin typeface="Cambria" pitchFamily="18" charset="0"/>
              </a:rPr>
              <a:t>-7</a:t>
            </a:r>
            <a:r>
              <a:rPr lang="fr-BE" sz="9600" dirty="0">
                <a:solidFill>
                  <a:schemeClr val="bg1"/>
                </a:solidFill>
                <a:latin typeface="Cambria" pitchFamily="18" charset="0"/>
              </a:rPr>
              <a:t>)</a:t>
            </a:r>
            <a:endParaRPr lang="fr-BE" sz="72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922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2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3163094" y="65246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10 secondes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99592" y="1982788"/>
            <a:ext cx="77771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800" b="1" dirty="0">
                <a:solidFill>
                  <a:schemeClr val="bg1"/>
                </a:solidFill>
                <a:latin typeface="Cambria" pitchFamily="18" charset="0"/>
              </a:rPr>
              <a:t>15  </a:t>
            </a:r>
            <a:r>
              <a:rPr lang="fr-FR" sz="8800" dirty="0">
                <a:solidFill>
                  <a:schemeClr val="bg1"/>
                </a:solidFill>
                <a:latin typeface="Cambria" pitchFamily="18" charset="0"/>
              </a:rPr>
              <a:t>×</a:t>
            </a:r>
            <a:r>
              <a:rPr lang="fr-FR" sz="8800" b="1" dirty="0">
                <a:solidFill>
                  <a:schemeClr val="bg1"/>
                </a:solidFill>
                <a:latin typeface="Cambria" pitchFamily="18" charset="0"/>
              </a:rPr>
              <a:t>  11</a:t>
            </a:r>
            <a:endParaRPr lang="fr-BE" sz="88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0245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3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3339306" y="578644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15 secondes</a:t>
            </a:r>
          </a:p>
        </p:txBody>
      </p:sp>
      <p:sp>
        <p:nvSpPr>
          <p:cNvPr id="11268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4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28625" y="1928813"/>
            <a:ext cx="831691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Calcule  l'aire  d'un carré  de  20 mètres  de  côté.</a:t>
            </a:r>
            <a:endParaRPr lang="fr-BE" sz="66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287712" y="393990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15 secondes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84213" y="2447267"/>
            <a:ext cx="784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9600" b="1" dirty="0">
                <a:solidFill>
                  <a:schemeClr val="bg1"/>
                </a:solidFill>
                <a:latin typeface="Cambria" pitchFamily="18" charset="0"/>
              </a:rPr>
              <a:t>1000  –  987</a:t>
            </a:r>
            <a:endParaRPr lang="fr-BE" sz="9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2293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5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144044" y="46910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15 secondes</a:t>
            </a:r>
          </a:p>
        </p:txBody>
      </p:sp>
      <p:sp>
        <p:nvSpPr>
          <p:cNvPr id="13316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6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11188" y="2132856"/>
            <a:ext cx="777716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BE" sz="6000" b="1" dirty="0">
                <a:solidFill>
                  <a:schemeClr val="bg1"/>
                </a:solidFill>
                <a:latin typeface="Cambria" pitchFamily="18" charset="0"/>
              </a:rPr>
              <a:t>10 cL + 10 cL  + 10 cL</a:t>
            </a:r>
          </a:p>
          <a:p>
            <a:pPr algn="ctr">
              <a:spcBef>
                <a:spcPct val="50000"/>
              </a:spcBef>
              <a:defRPr/>
            </a:pPr>
            <a:r>
              <a:rPr lang="fr-BE" sz="6000" b="1" dirty="0">
                <a:latin typeface="Cambria" pitchFamily="18" charset="0"/>
              </a:rPr>
              <a:t> </a:t>
            </a:r>
            <a:r>
              <a:rPr lang="fr-BE" sz="6000" b="1" dirty="0">
                <a:solidFill>
                  <a:schemeClr val="bg1"/>
                </a:solidFill>
                <a:latin typeface="Cambria" pitchFamily="18" charset="0"/>
              </a:rPr>
              <a:t>=</a:t>
            </a:r>
            <a:r>
              <a:rPr lang="fr-BE" sz="6000" b="1" dirty="0">
                <a:latin typeface="Cambria" pitchFamily="18" charset="0"/>
              </a:rPr>
              <a:t> </a:t>
            </a:r>
            <a:r>
              <a:rPr lang="fr-BE" sz="6000" b="1" dirty="0">
                <a:solidFill>
                  <a:srgbClr val="FF0000"/>
                </a:solidFill>
                <a:latin typeface="Cambria" pitchFamily="18" charset="0"/>
              </a:rPr>
              <a:t>?</a:t>
            </a:r>
            <a:r>
              <a:rPr lang="fr-BE" sz="6000" b="1" dirty="0">
                <a:latin typeface="Cambria" pitchFamily="18" charset="0"/>
              </a:rPr>
              <a:t> </a:t>
            </a:r>
            <a:r>
              <a:rPr lang="fr-BE" sz="6000" b="1" dirty="0">
                <a:solidFill>
                  <a:schemeClr val="bg1"/>
                </a:solidFill>
                <a:latin typeface="Cambria" pitchFamily="18" charset="0"/>
              </a:rPr>
              <a:t>dL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3419872" y="469107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15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secondes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57187" y="2636912"/>
            <a:ext cx="84296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6600" b="1" dirty="0">
                <a:solidFill>
                  <a:schemeClr val="bg1"/>
                </a:solidFill>
                <a:latin typeface="Cambria" pitchFamily="18" charset="0"/>
                <a:cs typeface="Verdana"/>
              </a:rPr>
              <a:t>Dans 300, combien de fois 6 ?</a:t>
            </a:r>
            <a:endParaRPr lang="fr-BE" sz="66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4341" name="Espace réservé du numéro de diapositive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66FF33"/>
                </a:solidFill>
              </a:rPr>
              <a:t>7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4543</TotalTime>
  <Words>244</Words>
  <Application>Microsoft Office PowerPoint</Application>
  <PresentationFormat>Affichage à l'écran (4:3)</PresentationFormat>
  <Paragraphs>82</Paragraphs>
  <Slides>23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Cambria</vt:lpstr>
      <vt:lpstr>Constantia</vt:lpstr>
      <vt:lpstr>Times New Roman</vt:lpstr>
      <vt:lpstr>Verdana</vt:lpstr>
      <vt:lpstr>Wingdings 2</vt:lpstr>
      <vt:lpstr>Papier</vt:lpstr>
      <vt:lpstr>Équation</vt:lpstr>
      <vt:lpstr>Calcul Mental 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SOFRECOM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Thomas Basso</dc:creator>
  <cp:lastModifiedBy>Bertrand FILLOUX</cp:lastModifiedBy>
  <cp:revision>82</cp:revision>
  <dcterms:created xsi:type="dcterms:W3CDTF">2009-09-21T08:51:35Z</dcterms:created>
  <dcterms:modified xsi:type="dcterms:W3CDTF">2018-02-28T20:27:37Z</dcterms:modified>
</cp:coreProperties>
</file>