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25"/>
  </p:notesMasterIdLst>
  <p:sldIdLst>
    <p:sldId id="316" r:id="rId2"/>
    <p:sldId id="314" r:id="rId3"/>
    <p:sldId id="288" r:id="rId4"/>
    <p:sldId id="281" r:id="rId5"/>
    <p:sldId id="282" r:id="rId6"/>
    <p:sldId id="302" r:id="rId7"/>
    <p:sldId id="290" r:id="rId8"/>
    <p:sldId id="303" r:id="rId9"/>
    <p:sldId id="257" r:id="rId10"/>
    <p:sldId id="304" r:id="rId11"/>
    <p:sldId id="297" r:id="rId12"/>
    <p:sldId id="305" r:id="rId13"/>
    <p:sldId id="258" r:id="rId14"/>
    <p:sldId id="298" r:id="rId15"/>
    <p:sldId id="292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01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78" d="100"/>
          <a:sy n="78" d="100"/>
        </p:scale>
        <p:origin x="160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AE14D-61B1-4F51-AC25-339BB2E53C07}" type="datetimeFigureOut">
              <a:rPr lang="fr-FR" smtClean="0"/>
              <a:pPr/>
              <a:t>28/02/2018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036B-A09D-4762-86D2-0F4AB22BF6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745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Compter croix </a:t>
            </a:r>
            <a:r>
              <a:rPr lang="fr-FR" dirty="0" err="1"/>
              <a:t>cf</a:t>
            </a:r>
            <a:r>
              <a:rPr lang="fr-FR" dirty="0"/>
              <a:t> question d’aire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3036B-A09D-4762-86D2-0F4AB22BF6D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726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Comptage avec des croix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3036B-A09D-4762-86D2-0F4AB22BF6D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0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Épaissir trait de fractions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3036B-A09D-4762-86D2-0F4AB22BF6D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17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Mur dans l’espace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3036B-A09D-4762-86D2-0F4AB22BF6D6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6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4614C-57B0-4C95-9A92-60ADF14BF807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B7297-A666-40BD-9E0C-B05EBF58E8C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92E3A-2204-4D63-AE59-91BF118583E7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7C393-C3C6-4A2C-98E9-0883B44AA3E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058E64-5CCD-407F-A940-09E1079746DD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58914-D558-4E23-83FA-10490914901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0C457-212F-42B3-ABA4-8A43C577D5C7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4CA48-7F49-4C07-A295-8915540695A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06465-9E02-4506-911F-7A8FE8772CEC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79E01-A032-49B1-9139-EDC116C5035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131761-D1B2-4ABB-BD80-A41F9115D96F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D9BFC-CD67-47A9-B7AC-DDED73D4AA8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44534-D82E-4C7F-8A93-6F2DE70D9A0F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8FEAE-951B-4F1D-B067-8D112FFBD31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99B7A6-AE1D-493A-89A0-6DBBCBCEC966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97FA8-F699-4439-9ABC-276DA71C85E2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4553B-6DC1-4F8D-BF63-CBBA0BBA5957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94BE-D7E0-4CD8-8CEE-4C8BA7363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F5BC57-0DB2-4FF9-9C5D-9FACE5660385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E84CA-F818-4FD2-8319-FBDBEF6DEE3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4A53C-3598-48F4-8E33-86960AF12BA4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8B2A7-B751-44A3-BA3C-B8B33C2F307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7000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0F1D2B-B92D-4DC6-99B3-66CB81CEDA55}" type="datetime1">
              <a:rPr lang="fr-FR" smtClean="0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 advClick="0" advTm="7000">
    <p:fade/>
    <p:sndAc>
      <p:stSnd>
        <p:snd r:embed="rId13" name="chimes.wav"/>
      </p:stSnd>
    </p:sndAc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19445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827584" y="1628800"/>
            <a:ext cx="819530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dirty="0"/>
              <a:t>Je pars de chez moi à 6h25.</a:t>
            </a:r>
          </a:p>
          <a:p>
            <a:pPr algn="ctr"/>
            <a:r>
              <a:rPr lang="fr-FR" sz="4800" dirty="0"/>
              <a:t>J’arrive au collège à 7h05.</a:t>
            </a:r>
            <a:br>
              <a:rPr lang="fr-FR" sz="4800" dirty="0"/>
            </a:br>
            <a:r>
              <a:rPr lang="fr-FR" sz="4800" dirty="0"/>
              <a:t>Combien de temps ai-je marché?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7.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2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</p:spTree>
  </p:cSld>
  <p:clrMapOvr>
    <a:masterClrMapping/>
  </p:clrMapOvr>
  <p:transition spd="slow" advClick="0" advTm="25000">
    <p:fade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628800"/>
            <a:ext cx="9144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>
                <a:latin typeface="Arial" pitchFamily="34" charset="0"/>
                <a:cs typeface="Arial" pitchFamily="34" charset="0"/>
              </a:rPr>
              <a:t>Calculer :</a:t>
            </a:r>
          </a:p>
          <a:p>
            <a:pPr algn="ctr">
              <a:defRPr/>
            </a:pPr>
            <a:endParaRPr lang="fr-FR" sz="44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fr-FR" sz="4000" dirty="0">
                <a:latin typeface="Arial" pitchFamily="34" charset="0"/>
                <a:cs typeface="Arial" pitchFamily="34" charset="0"/>
              </a:rPr>
              <a:t>7×135 + 3×135 - 9×135 + 135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8.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9.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2197199"/>
            <a:ext cx="9144000" cy="1201419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 marL="0" indent="0" algn="ctr">
              <a:buNone/>
            </a:pPr>
            <a:r>
              <a:rPr lang="fr-FR" sz="3600" b="1" dirty="0"/>
              <a:t>6 voitures, 3 vélos :</a:t>
            </a:r>
          </a:p>
          <a:p>
            <a:pPr marL="0" indent="0" algn="ctr">
              <a:buNone/>
            </a:pPr>
            <a:r>
              <a:rPr lang="fr-FR" sz="3600" b="1" dirty="0"/>
              <a:t>combien de roues?</a:t>
            </a:r>
          </a:p>
        </p:txBody>
      </p:sp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4800" dirty="0"/>
          </a:p>
          <a:p>
            <a:pPr algn="ctr"/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10.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584" y="2420888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Combien font</a:t>
            </a:r>
          </a:p>
          <a:p>
            <a:pPr algn="ctr"/>
            <a:r>
              <a:rPr lang="fr-FR" sz="4800" dirty="0"/>
              <a:t>les 9 tiers de 12 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13285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>
                <a:latin typeface="+mj-lt"/>
              </a:rPr>
              <a:t>Donner la mesure de l’angle marqué.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11.</a:t>
            </a: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5C8B33-E159-4CFD-B9BA-98138A15003E}"/>
              </a:ext>
            </a:extLst>
          </p:cNvPr>
          <p:cNvCxnSpPr>
            <a:cxnSpLocks/>
          </p:cNvCxnSpPr>
          <p:nvPr/>
        </p:nvCxnSpPr>
        <p:spPr>
          <a:xfrm>
            <a:off x="4572000" y="3140968"/>
            <a:ext cx="0" cy="2016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87EE1DA-4979-40D8-81DF-5A500C6876F9}"/>
              </a:ext>
            </a:extLst>
          </p:cNvPr>
          <p:cNvCxnSpPr/>
          <p:nvPr/>
        </p:nvCxnSpPr>
        <p:spPr>
          <a:xfrm>
            <a:off x="2699792" y="5157192"/>
            <a:ext cx="38164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AF49171-0268-4443-B67D-0F825B8DD291}"/>
              </a:ext>
            </a:extLst>
          </p:cNvPr>
          <p:cNvCxnSpPr/>
          <p:nvPr/>
        </p:nvCxnSpPr>
        <p:spPr>
          <a:xfrm flipH="1">
            <a:off x="4283968" y="486916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0B169AA-504E-4F8A-A622-3DF3D16CF153}"/>
              </a:ext>
            </a:extLst>
          </p:cNvPr>
          <p:cNvCxnSpPr/>
          <p:nvPr/>
        </p:nvCxnSpPr>
        <p:spPr>
          <a:xfrm>
            <a:off x="4283968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FC11A4A-B44E-4A17-BA3E-8427474277A3}"/>
              </a:ext>
            </a:extLst>
          </p:cNvPr>
          <p:cNvCxnSpPr/>
          <p:nvPr/>
        </p:nvCxnSpPr>
        <p:spPr>
          <a:xfrm flipV="1">
            <a:off x="4572000" y="4509120"/>
            <a:ext cx="1728192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1D853F5C-3652-4BD2-BF45-ECE1C89D4A19}"/>
              </a:ext>
            </a:extLst>
          </p:cNvPr>
          <p:cNvSpPr/>
          <p:nvPr/>
        </p:nvSpPr>
        <p:spPr>
          <a:xfrm>
            <a:off x="5508103" y="4754883"/>
            <a:ext cx="288027" cy="474297"/>
          </a:xfrm>
          <a:prstGeom prst="arc">
            <a:avLst>
              <a:gd name="adj1" fmla="val 16486689"/>
              <a:gd name="adj2" fmla="val 36017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367616F-27BA-4984-B2C7-DACA19174F8E}"/>
              </a:ext>
            </a:extLst>
          </p:cNvPr>
          <p:cNvSpPr txBox="1"/>
          <p:nvPr/>
        </p:nvSpPr>
        <p:spPr>
          <a:xfrm>
            <a:off x="5791013" y="4581128"/>
            <a:ext cx="1177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27°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DB857BA-6A40-4D37-9742-DA0AC0884454}"/>
              </a:ext>
            </a:extLst>
          </p:cNvPr>
          <p:cNvSpPr/>
          <p:nvPr/>
        </p:nvSpPr>
        <p:spPr>
          <a:xfrm>
            <a:off x="3275862" y="3645031"/>
            <a:ext cx="2592282" cy="2016213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2D8944B-43C0-4D56-A080-318762A8A1CF}"/>
              </a:ext>
            </a:extLst>
          </p:cNvPr>
          <p:cNvSpPr txBox="1"/>
          <p:nvPr/>
        </p:nvSpPr>
        <p:spPr>
          <a:xfrm>
            <a:off x="5436096" y="3356992"/>
            <a:ext cx="1177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12.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EBE5AC7-A57A-4523-BA3F-2F7EC9EDF067}"/>
              </a:ext>
            </a:extLst>
          </p:cNvPr>
          <p:cNvSpPr txBox="1"/>
          <p:nvPr/>
        </p:nvSpPr>
        <p:spPr>
          <a:xfrm>
            <a:off x="1619672" y="1556792"/>
            <a:ext cx="70567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Combien y a-t-il de cm² dans un m² ?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13.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86" name="Signe de multiplication 85">
            <a:extLst>
              <a:ext uri="{FF2B5EF4-FFF2-40B4-BE49-F238E27FC236}">
                <a16:creationId xmlns:a16="http://schemas.microsoft.com/office/drawing/2014/main" id="{6EC0F6BA-A67C-44B2-A865-C76BF1B10E18}"/>
              </a:ext>
            </a:extLst>
          </p:cNvPr>
          <p:cNvSpPr/>
          <p:nvPr/>
        </p:nvSpPr>
        <p:spPr>
          <a:xfrm>
            <a:off x="-45931" y="4900996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Signe de multiplication 86">
            <a:extLst>
              <a:ext uri="{FF2B5EF4-FFF2-40B4-BE49-F238E27FC236}">
                <a16:creationId xmlns:a16="http://schemas.microsoft.com/office/drawing/2014/main" id="{B733342F-FF93-4F97-A997-F8516CCDD4DA}"/>
              </a:ext>
            </a:extLst>
          </p:cNvPr>
          <p:cNvSpPr/>
          <p:nvPr/>
        </p:nvSpPr>
        <p:spPr>
          <a:xfrm>
            <a:off x="3481859" y="251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Signe de multiplication 87">
            <a:extLst>
              <a:ext uri="{FF2B5EF4-FFF2-40B4-BE49-F238E27FC236}">
                <a16:creationId xmlns:a16="http://schemas.microsoft.com/office/drawing/2014/main" id="{417840C9-5F08-49A4-9AEB-12181877BFFA}"/>
              </a:ext>
            </a:extLst>
          </p:cNvPr>
          <p:cNvSpPr/>
          <p:nvPr/>
        </p:nvSpPr>
        <p:spPr>
          <a:xfrm>
            <a:off x="2240084" y="251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Signe de multiplication 88">
            <a:extLst>
              <a:ext uri="{FF2B5EF4-FFF2-40B4-BE49-F238E27FC236}">
                <a16:creationId xmlns:a16="http://schemas.microsoft.com/office/drawing/2014/main" id="{73CBFB07-5A51-4100-A5E8-37B70EDC5C7A}"/>
              </a:ext>
            </a:extLst>
          </p:cNvPr>
          <p:cNvSpPr/>
          <p:nvPr/>
        </p:nvSpPr>
        <p:spPr>
          <a:xfrm>
            <a:off x="-57209" y="378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Signe de multiplication 89">
            <a:extLst>
              <a:ext uri="{FF2B5EF4-FFF2-40B4-BE49-F238E27FC236}">
                <a16:creationId xmlns:a16="http://schemas.microsoft.com/office/drawing/2014/main" id="{9AE1E8CE-D4E0-48E2-A80F-38AF89ED29ED}"/>
              </a:ext>
            </a:extLst>
          </p:cNvPr>
          <p:cNvSpPr/>
          <p:nvPr/>
        </p:nvSpPr>
        <p:spPr>
          <a:xfrm>
            <a:off x="8076444" y="378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Signe de multiplication 90">
            <a:extLst>
              <a:ext uri="{FF2B5EF4-FFF2-40B4-BE49-F238E27FC236}">
                <a16:creationId xmlns:a16="http://schemas.microsoft.com/office/drawing/2014/main" id="{E3DF82AD-0013-46C6-9971-71A73E5914B0}"/>
              </a:ext>
            </a:extLst>
          </p:cNvPr>
          <p:cNvSpPr/>
          <p:nvPr/>
        </p:nvSpPr>
        <p:spPr>
          <a:xfrm>
            <a:off x="3481859" y="3768269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Signe de multiplication 91">
            <a:extLst>
              <a:ext uri="{FF2B5EF4-FFF2-40B4-BE49-F238E27FC236}">
                <a16:creationId xmlns:a16="http://schemas.microsoft.com/office/drawing/2014/main" id="{FDEF2F60-F323-4818-8E0C-502351AFAC16}"/>
              </a:ext>
            </a:extLst>
          </p:cNvPr>
          <p:cNvSpPr/>
          <p:nvPr/>
        </p:nvSpPr>
        <p:spPr>
          <a:xfrm>
            <a:off x="2245723" y="378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Signe de multiplication 92">
            <a:extLst>
              <a:ext uri="{FF2B5EF4-FFF2-40B4-BE49-F238E27FC236}">
                <a16:creationId xmlns:a16="http://schemas.microsoft.com/office/drawing/2014/main" id="{E6AFB950-11F5-42FE-A8C9-86F36E56E788}"/>
              </a:ext>
            </a:extLst>
          </p:cNvPr>
          <p:cNvSpPr/>
          <p:nvPr/>
        </p:nvSpPr>
        <p:spPr>
          <a:xfrm>
            <a:off x="4723634" y="3765559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Signe de multiplication 93">
            <a:extLst>
              <a:ext uri="{FF2B5EF4-FFF2-40B4-BE49-F238E27FC236}">
                <a16:creationId xmlns:a16="http://schemas.microsoft.com/office/drawing/2014/main" id="{EC7B4F2A-8C35-42E6-BB42-49753F2433E0}"/>
              </a:ext>
            </a:extLst>
          </p:cNvPr>
          <p:cNvSpPr/>
          <p:nvPr/>
        </p:nvSpPr>
        <p:spPr>
          <a:xfrm>
            <a:off x="4723635" y="251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Signe de multiplication 94">
            <a:extLst>
              <a:ext uri="{FF2B5EF4-FFF2-40B4-BE49-F238E27FC236}">
                <a16:creationId xmlns:a16="http://schemas.microsoft.com/office/drawing/2014/main" id="{65D2A92B-9C52-455D-970B-D35AAD244451}"/>
              </a:ext>
            </a:extLst>
          </p:cNvPr>
          <p:cNvSpPr/>
          <p:nvPr/>
        </p:nvSpPr>
        <p:spPr>
          <a:xfrm>
            <a:off x="8099000" y="4838907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Signe de multiplication 95">
            <a:extLst>
              <a:ext uri="{FF2B5EF4-FFF2-40B4-BE49-F238E27FC236}">
                <a16:creationId xmlns:a16="http://schemas.microsoft.com/office/drawing/2014/main" id="{6AA967F0-B93E-41C2-9346-4C47743CC8F2}"/>
              </a:ext>
            </a:extLst>
          </p:cNvPr>
          <p:cNvSpPr/>
          <p:nvPr/>
        </p:nvSpPr>
        <p:spPr>
          <a:xfrm>
            <a:off x="5965408" y="3764656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Signe de multiplication 96">
            <a:extLst>
              <a:ext uri="{FF2B5EF4-FFF2-40B4-BE49-F238E27FC236}">
                <a16:creationId xmlns:a16="http://schemas.microsoft.com/office/drawing/2014/main" id="{9052D145-7C89-4A7C-9497-01B162E34EF3}"/>
              </a:ext>
            </a:extLst>
          </p:cNvPr>
          <p:cNvSpPr/>
          <p:nvPr/>
        </p:nvSpPr>
        <p:spPr>
          <a:xfrm>
            <a:off x="5965409" y="2518137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Signe de multiplication 97">
            <a:extLst>
              <a:ext uri="{FF2B5EF4-FFF2-40B4-BE49-F238E27FC236}">
                <a16:creationId xmlns:a16="http://schemas.microsoft.com/office/drawing/2014/main" id="{D0BEECF5-9812-46E4-A6FB-D328B55223F1}"/>
              </a:ext>
            </a:extLst>
          </p:cNvPr>
          <p:cNvSpPr/>
          <p:nvPr/>
        </p:nvSpPr>
        <p:spPr>
          <a:xfrm>
            <a:off x="7020926" y="3764656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Signe de multiplication 98">
            <a:extLst>
              <a:ext uri="{FF2B5EF4-FFF2-40B4-BE49-F238E27FC236}">
                <a16:creationId xmlns:a16="http://schemas.microsoft.com/office/drawing/2014/main" id="{4927A392-1B15-4B7D-9996-24EF1AD96C55}"/>
              </a:ext>
            </a:extLst>
          </p:cNvPr>
          <p:cNvSpPr/>
          <p:nvPr/>
        </p:nvSpPr>
        <p:spPr>
          <a:xfrm>
            <a:off x="7032204" y="4838907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Signe de multiplication 99">
            <a:extLst>
              <a:ext uri="{FF2B5EF4-FFF2-40B4-BE49-F238E27FC236}">
                <a16:creationId xmlns:a16="http://schemas.microsoft.com/office/drawing/2014/main" id="{3E4FE3FE-7821-4535-B9A0-325061FBB256}"/>
              </a:ext>
            </a:extLst>
          </p:cNvPr>
          <p:cNvSpPr/>
          <p:nvPr/>
        </p:nvSpPr>
        <p:spPr>
          <a:xfrm>
            <a:off x="3476220" y="484252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Signe de multiplication 100">
            <a:extLst>
              <a:ext uri="{FF2B5EF4-FFF2-40B4-BE49-F238E27FC236}">
                <a16:creationId xmlns:a16="http://schemas.microsoft.com/office/drawing/2014/main" id="{0226D096-A71B-44EB-B69A-1872292DC045}"/>
              </a:ext>
            </a:extLst>
          </p:cNvPr>
          <p:cNvSpPr/>
          <p:nvPr/>
        </p:nvSpPr>
        <p:spPr>
          <a:xfrm>
            <a:off x="2240084" y="4863291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Signe de multiplication 101">
            <a:extLst>
              <a:ext uri="{FF2B5EF4-FFF2-40B4-BE49-F238E27FC236}">
                <a16:creationId xmlns:a16="http://schemas.microsoft.com/office/drawing/2014/main" id="{DFB4E4F0-A738-4B53-9CE1-2E597536F7B0}"/>
              </a:ext>
            </a:extLst>
          </p:cNvPr>
          <p:cNvSpPr/>
          <p:nvPr/>
        </p:nvSpPr>
        <p:spPr>
          <a:xfrm>
            <a:off x="4717995" y="483981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Signe de multiplication 102">
            <a:extLst>
              <a:ext uri="{FF2B5EF4-FFF2-40B4-BE49-F238E27FC236}">
                <a16:creationId xmlns:a16="http://schemas.microsoft.com/office/drawing/2014/main" id="{917733C6-1A53-4E74-AD10-EF1B2D200AF6}"/>
              </a:ext>
            </a:extLst>
          </p:cNvPr>
          <p:cNvSpPr/>
          <p:nvPr/>
        </p:nvSpPr>
        <p:spPr>
          <a:xfrm>
            <a:off x="5959769" y="4838907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Signe de multiplication 103">
            <a:extLst>
              <a:ext uri="{FF2B5EF4-FFF2-40B4-BE49-F238E27FC236}">
                <a16:creationId xmlns:a16="http://schemas.microsoft.com/office/drawing/2014/main" id="{AE4435F2-9A5B-4146-B037-CDDAC2218BA6}"/>
              </a:ext>
            </a:extLst>
          </p:cNvPr>
          <p:cNvSpPr/>
          <p:nvPr/>
        </p:nvSpPr>
        <p:spPr>
          <a:xfrm>
            <a:off x="1015226" y="3789040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Signe de multiplication 104">
            <a:extLst>
              <a:ext uri="{FF2B5EF4-FFF2-40B4-BE49-F238E27FC236}">
                <a16:creationId xmlns:a16="http://schemas.microsoft.com/office/drawing/2014/main" id="{BC2C4373-7DCA-4A1C-B019-72DD5466DE7C}"/>
              </a:ext>
            </a:extLst>
          </p:cNvPr>
          <p:cNvSpPr/>
          <p:nvPr/>
        </p:nvSpPr>
        <p:spPr>
          <a:xfrm>
            <a:off x="992671" y="4884062"/>
            <a:ext cx="1061157" cy="109502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D1AE968-E870-4D50-80CD-B6F1BE52E89C}"/>
              </a:ext>
            </a:extLst>
          </p:cNvPr>
          <p:cNvSpPr txBox="1"/>
          <p:nvPr/>
        </p:nvSpPr>
        <p:spPr>
          <a:xfrm>
            <a:off x="2987824" y="1531803"/>
            <a:ext cx="46057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Combien de croix ?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14.</a:t>
            </a:r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043608" y="1602160"/>
            <a:ext cx="76328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/>
              <a:t>Combien y-a-t-il de petits</a:t>
            </a:r>
          </a:p>
          <a:p>
            <a:r>
              <a:rPr lang="fr-FR" sz="4000" dirty="0"/>
              <a:t>cubes dans la construction ci-dessous 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50 secondes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92B3CE3-FFA5-4055-A9D7-15332FFB1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974" y="2838449"/>
            <a:ext cx="3605362" cy="3664467"/>
          </a:xfrm>
          <a:prstGeom prst="rect">
            <a:avLst/>
          </a:prstGeom>
        </p:spPr>
      </p:pic>
    </p:spTree>
  </p:cSld>
  <p:clrMapOvr>
    <a:masterClrMapping/>
  </p:clrMapOvr>
  <p:transition spd="slow" advClick="0" advTm="50000">
    <p:fade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15.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C2BF943-1458-4D29-BCBB-8DEA4DF7188E}"/>
              </a:ext>
            </a:extLst>
          </p:cNvPr>
          <p:cNvSpPr txBox="1"/>
          <p:nvPr/>
        </p:nvSpPr>
        <p:spPr>
          <a:xfrm>
            <a:off x="2843808" y="1921187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/>
              <a:t>Combien font </a:t>
            </a:r>
          </a:p>
          <a:p>
            <a:r>
              <a:rPr lang="fr-FR" sz="4400" b="1" dirty="0"/>
              <a:t>20% de 4500 F ?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16.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3636962" y="2477220"/>
            <a:ext cx="9350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4800" dirty="0"/>
              <a:t>3930	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3780631" y="3271788"/>
            <a:ext cx="647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5267325" y="3271788"/>
            <a:ext cx="647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7"/>
          <p:cNvSpPr txBox="1">
            <a:spLocks noChangeArrowheads="1"/>
          </p:cNvSpPr>
          <p:nvPr/>
        </p:nvSpPr>
        <p:spPr bwMode="auto">
          <a:xfrm>
            <a:off x="4572000" y="2924175"/>
            <a:ext cx="287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4000" dirty="0"/>
              <a:t>=</a:t>
            </a:r>
          </a:p>
        </p:txBody>
      </p:sp>
      <p:sp>
        <p:nvSpPr>
          <p:cNvPr id="11" name="ZoneTexte 1"/>
          <p:cNvSpPr txBox="1">
            <a:spLocks noChangeArrowheads="1"/>
          </p:cNvSpPr>
          <p:nvPr/>
        </p:nvSpPr>
        <p:spPr bwMode="auto">
          <a:xfrm>
            <a:off x="5051925" y="2493357"/>
            <a:ext cx="10082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4800" dirty="0"/>
              <a:t>13</a:t>
            </a:r>
          </a:p>
          <a:p>
            <a:pPr algn="ctr" eaLnBrk="1" hangingPunct="1"/>
            <a:r>
              <a:rPr lang="fr-FR" altLang="fr-FR" sz="48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645024"/>
            <a:ext cx="7715200" cy="2679576"/>
          </a:xfrm>
        </p:spPr>
        <p:txBody>
          <a:bodyPr/>
          <a:lstStyle/>
          <a:p>
            <a:pPr algn="ctr">
              <a:buNone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 de qualification des classes de 5</a:t>
            </a:r>
            <a:r>
              <a:rPr lang="fr-FR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fr-FR" sz="4400" b="1" dirty="0"/>
              <a:t>(</a:t>
            </a:r>
            <a:r>
              <a:rPr lang="fr-FR" sz="4400" b="1" i="1" dirty="0"/>
              <a:t>20 questions</a:t>
            </a:r>
            <a:r>
              <a:rPr lang="fr-FR" sz="4400" b="1" dirty="0"/>
              <a:t>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410AFFA-9BE7-498D-8A57-A8C0C632F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7"/>
            <a:ext cx="5495024" cy="1964646"/>
          </a:xfrm>
          <a:prstGeom prst="rect">
            <a:avLst/>
          </a:prstGeom>
        </p:spPr>
      </p:pic>
    </p:spTree>
  </p:cSld>
  <p:clrMapOvr>
    <a:masterClrMapping/>
  </p:clrMapOvr>
  <p:transition spd="slow" advClick="0" advTm="7000">
    <p:fade/>
    <p:sndAc>
      <p:stSnd>
        <p:snd r:embed="rId2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17.</a:t>
            </a:r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1596440"/>
            <a:ext cx="86764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/>
              <a:t>Si on se place devant un miroir la tête en bas, que devient la lettre </a:t>
            </a:r>
            <a:r>
              <a:rPr lang="fr-FR" sz="4000" dirty="0">
                <a:solidFill>
                  <a:srgbClr val="FF0000"/>
                </a:solidFill>
              </a:rPr>
              <a:t>b </a:t>
            </a:r>
            <a:r>
              <a:rPr lang="fr-FR" sz="4000" dirty="0"/>
              <a:t>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382645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18.</a:t>
            </a:r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541240" y="1628800"/>
            <a:ext cx="76328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/>
              <a:t>Quelle est l’aire de cette figure 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CA8E857-1027-4883-9067-F522BFBBA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0768"/>
            <a:ext cx="9674372" cy="521209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BA005E2-8875-4D5B-942F-7A5E504F6791}"/>
              </a:ext>
            </a:extLst>
          </p:cNvPr>
          <p:cNvSpPr/>
          <p:nvPr/>
        </p:nvSpPr>
        <p:spPr>
          <a:xfrm>
            <a:off x="2983879" y="4298133"/>
            <a:ext cx="1441366" cy="10837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879985-61EF-4E0E-AB69-ABF5D34A5502}"/>
              </a:ext>
            </a:extLst>
          </p:cNvPr>
          <p:cNvSpPr/>
          <p:nvPr/>
        </p:nvSpPr>
        <p:spPr>
          <a:xfrm>
            <a:off x="4425245" y="4670665"/>
            <a:ext cx="722488" cy="711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3AC4BA-1D4E-40C8-BBA3-58D8064F1766}"/>
              </a:ext>
            </a:extLst>
          </p:cNvPr>
          <p:cNvSpPr/>
          <p:nvPr/>
        </p:nvSpPr>
        <p:spPr>
          <a:xfrm>
            <a:off x="2261391" y="4670666"/>
            <a:ext cx="722488" cy="711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D28504-2543-43A1-A9F3-2A40B137D6B3}"/>
              </a:ext>
            </a:extLst>
          </p:cNvPr>
          <p:cNvSpPr/>
          <p:nvPr/>
        </p:nvSpPr>
        <p:spPr>
          <a:xfrm>
            <a:off x="5880883" y="2893674"/>
            <a:ext cx="722489" cy="722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2DE137-0DC0-4D33-9693-533270DA2D29}"/>
              </a:ext>
            </a:extLst>
          </p:cNvPr>
          <p:cNvSpPr txBox="1"/>
          <p:nvPr/>
        </p:nvSpPr>
        <p:spPr>
          <a:xfrm>
            <a:off x="6948264" y="28529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1cm²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19.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minute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144FB4C-2D8B-4947-925E-6CC54251AE09}"/>
              </a:ext>
            </a:extLst>
          </p:cNvPr>
          <p:cNvSpPr txBox="1"/>
          <p:nvPr/>
        </p:nvSpPr>
        <p:spPr>
          <a:xfrm>
            <a:off x="1043608" y="1556792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10 bonbons coûtent 15 francs.</a:t>
            </a:r>
          </a:p>
          <a:p>
            <a:r>
              <a:rPr lang="fr-FR" sz="4400" dirty="0"/>
              <a:t>Combien coûtent 12 bonbons ?</a:t>
            </a:r>
          </a:p>
        </p:txBody>
      </p:sp>
    </p:spTree>
  </p:cSld>
  <p:clrMapOvr>
    <a:masterClrMapping/>
  </p:clrMapOvr>
  <p:transition spd="slow" advClick="0" advTm="60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148478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20.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B8B8030-0C91-4D3F-B1FF-0689E5B065F7}"/>
              </a:ext>
            </a:extLst>
          </p:cNvPr>
          <p:cNvSpPr txBox="1"/>
          <p:nvPr/>
        </p:nvSpPr>
        <p:spPr>
          <a:xfrm>
            <a:off x="971600" y="1484784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J’ai échangé un billet de 500 F</a:t>
            </a:r>
          </a:p>
          <a:p>
            <a:r>
              <a:rPr lang="fr-FR" sz="4400" dirty="0"/>
              <a:t>contre des pièces de 50 F et 100 F.</a:t>
            </a:r>
            <a:br>
              <a:rPr lang="fr-FR" sz="4400" dirty="0"/>
            </a:br>
            <a:r>
              <a:rPr lang="fr-FR" sz="4400" dirty="0"/>
              <a:t>J’ai reçu 6 pièces.</a:t>
            </a:r>
            <a:br>
              <a:rPr lang="fr-FR" sz="4400" dirty="0"/>
            </a:br>
            <a:r>
              <a:rPr lang="fr-FR" sz="4400" dirty="0"/>
              <a:t>Combien y a-t-il de pièces de 50 F?</a:t>
            </a:r>
          </a:p>
        </p:txBody>
      </p:sp>
    </p:spTree>
  </p:cSld>
  <p:clrMapOvr>
    <a:masterClrMapping/>
  </p:clrMapOvr>
  <p:transition spd="slow" advClick="0" advTm="30000">
    <p:fad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Bonne chance à tous !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marR="0" algn="ctr" eaLnBrk="1" hangingPunct="1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marR="0" algn="ctr" eaLnBrk="1" hangingPunct="1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marR="0" algn="ctr" eaLnBrk="1" hangingPunct="1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fad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835696" y="1906553"/>
            <a:ext cx="56435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 b="1" dirty="0"/>
              <a:t>3 ×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1.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203575" y="404664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</p:spTree>
  </p:cSld>
  <p:clrMapOvr>
    <a:masterClrMapping/>
  </p:clrMapOvr>
  <p:transition spd="slow" advClick="0" advTm="7000">
    <p:fad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2195736" y="1888492"/>
            <a:ext cx="56435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 b="1" dirty="0"/>
              <a:t>206 × 5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2.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664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15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 secondes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5709F4B7-6B6D-44E3-8AC7-B98AE79AE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186" y="4741407"/>
            <a:ext cx="1515035" cy="1518852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283983D8-5A11-4A30-AA7A-C3A701A7C2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9874" y="5039976"/>
            <a:ext cx="1108610" cy="1111842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B8857E85-AB64-495C-AD28-DDC7E5F20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0826" y="3395323"/>
            <a:ext cx="1515035" cy="1518852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416E5665-41E1-414C-8218-49629E8F5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7535" y="4850663"/>
            <a:ext cx="1108610" cy="1111842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B2DFF0B9-391F-4E29-8648-65F70A98A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359361"/>
            <a:ext cx="1515035" cy="1518852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37533BF-AD56-4579-AF8F-FCA05CD6B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257" y="4914175"/>
            <a:ext cx="1515035" cy="1518852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4C9D7C0F-D21B-4486-96C4-9E87A55D8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670" y="2515919"/>
            <a:ext cx="1515035" cy="1518852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6DE9CD4B-13AA-45D7-9A84-A6090BD446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230" y="2947152"/>
            <a:ext cx="1108610" cy="1111842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0DB47CA7-1C30-4627-87FA-11662C199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149" y="1280155"/>
            <a:ext cx="1515035" cy="151885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FA67D12-31A7-4042-B783-3CD4B59FCDC5}"/>
              </a:ext>
            </a:extLst>
          </p:cNvPr>
          <p:cNvSpPr txBox="1"/>
          <p:nvPr/>
        </p:nvSpPr>
        <p:spPr>
          <a:xfrm>
            <a:off x="1052997" y="1700808"/>
            <a:ext cx="2870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Combien ai-je</a:t>
            </a:r>
          </a:p>
          <a:p>
            <a:r>
              <a:rPr lang="fr-FR" sz="3200" dirty="0"/>
              <a:t>d’argent ?</a:t>
            </a:r>
          </a:p>
        </p:txBody>
      </p:sp>
    </p:spTree>
  </p:cSld>
  <p:clrMapOvr>
    <a:masterClrMapping/>
  </p:clrMapOvr>
  <p:transition spd="slow" advClick="0" advTm="12000">
    <p:fad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/>
              <a:t>20,18 × 0,1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4.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15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15000">
    <p:fad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0317592-621C-4B68-8C61-B96CE6D42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708" y="2003124"/>
            <a:ext cx="5256584" cy="537911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5.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43" name="ZoneTexte 1"/>
          <p:cNvSpPr txBox="1">
            <a:spLocks noChangeArrowheads="1"/>
          </p:cNvSpPr>
          <p:nvPr/>
        </p:nvSpPr>
        <p:spPr bwMode="auto">
          <a:xfrm>
            <a:off x="732463" y="1642101"/>
            <a:ext cx="86044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800" dirty="0"/>
              <a:t>Quelle est la mesure de l’angle BAC ? 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05E51F1D-3C02-4818-945B-67F55A8438B3}"/>
              </a:ext>
            </a:extLst>
          </p:cNvPr>
          <p:cNvCxnSpPr>
            <a:cxnSpLocks/>
          </p:cNvCxnSpPr>
          <p:nvPr/>
        </p:nvCxnSpPr>
        <p:spPr>
          <a:xfrm flipV="1">
            <a:off x="6959821" y="1534089"/>
            <a:ext cx="420491" cy="180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513B8C4-1165-4B97-84B3-4A6BE630060A}"/>
              </a:ext>
            </a:extLst>
          </p:cNvPr>
          <p:cNvCxnSpPr>
            <a:cxnSpLocks/>
          </p:cNvCxnSpPr>
          <p:nvPr/>
        </p:nvCxnSpPr>
        <p:spPr>
          <a:xfrm>
            <a:off x="7380312" y="1534089"/>
            <a:ext cx="432048" cy="180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611560" y="1921187"/>
            <a:ext cx="835342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4800" dirty="0"/>
          </a:p>
          <a:p>
            <a:pPr algn="ctr"/>
            <a:r>
              <a:rPr lang="fr-FR" sz="5400" b="1" dirty="0"/>
              <a:t>11</a:t>
            </a:r>
            <a:r>
              <a:rPr lang="fr-FR" sz="5400" b="1" dirty="0">
                <a:latin typeface="Arial" pitchFamily="34" charset="0"/>
                <a:cs typeface="Arial" pitchFamily="34" charset="0"/>
              </a:rPr>
              <a:t> × 85</a:t>
            </a:r>
            <a:endParaRPr lang="fr-FR" sz="5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6.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noProof="0" dirty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298</Words>
  <Application>Microsoft Office PowerPoint</Application>
  <PresentationFormat>Affichage à l'écran (4:3)</PresentationFormat>
  <Paragraphs>94</Paragraphs>
  <Slides>23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6" baseType="lpstr">
      <vt:lpstr>Arial</vt:lpstr>
      <vt:lpstr>Calibri</vt:lpstr>
      <vt:lpstr>Thème Office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Bertrand FILLOUX</cp:lastModifiedBy>
  <cp:revision>172</cp:revision>
  <dcterms:created xsi:type="dcterms:W3CDTF">2011-09-01T19:40:28Z</dcterms:created>
  <dcterms:modified xsi:type="dcterms:W3CDTF">2018-02-28T19:57:19Z</dcterms:modified>
</cp:coreProperties>
</file>