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79" r:id="rId5"/>
    <p:sldId id="281" r:id="rId6"/>
    <p:sldId id="265" r:id="rId7"/>
    <p:sldId id="261" r:id="rId8"/>
    <p:sldId id="259" r:id="rId9"/>
    <p:sldId id="283" r:id="rId10"/>
    <p:sldId id="260" r:id="rId11"/>
    <p:sldId id="282" r:id="rId12"/>
    <p:sldId id="284" r:id="rId13"/>
    <p:sldId id="262" r:id="rId14"/>
    <p:sldId id="263" r:id="rId15"/>
    <p:sldId id="264" r:id="rId16"/>
    <p:sldId id="271" r:id="rId17"/>
    <p:sldId id="274" r:id="rId18"/>
    <p:sldId id="276" r:id="rId19"/>
    <p:sldId id="285" r:id="rId2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FB25"/>
    <a:srgbClr val="00E172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12" autoAdjust="0"/>
    <p:restoredTop sz="86909" autoAdjust="0"/>
  </p:normalViewPr>
  <p:slideViewPr>
    <p:cSldViewPr snapToGrid="0" snapToObjects="1">
      <p:cViewPr varScale="1">
        <p:scale>
          <a:sx n="75" d="100"/>
          <a:sy n="75" d="100"/>
        </p:scale>
        <p:origin x="149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5DB8B-9725-8C46-B6D9-09A2D9C24953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CC4E9-7D91-3549-80F6-0B1582B9F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21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914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914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162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447828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15903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095180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7607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180351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684328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0589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395609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95284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179900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295965"/>
      </p:ext>
    </p:extLst>
  </p:cSld>
  <p:clrMapOvr>
    <a:masterClrMapping/>
  </p:clrMapOvr>
  <p:transition spd="slow" advClick="0" advTm="16000">
    <p:fad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19BD9-853E-6640-B9EE-50A37E84BADF}" type="datetimeFigureOut">
              <a:rPr lang="fr-FR" smtClean="0"/>
              <a:t>10/01/2019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2EB6C-4CA0-5042-B30F-B016ECD78D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7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6000">
    <p:fade/>
    <p:sndAc>
      <p:stSnd>
        <p:snd r:embed="rId13" name="chimes.wav"/>
      </p:stSnd>
    </p:sndAc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04" y="1015816"/>
            <a:ext cx="8516108" cy="304477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2347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2019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361698" y="587070"/>
            <a:ext cx="6271668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E172"/>
                </a:solidFill>
              </a:rPr>
              <a:t>6.</a:t>
            </a:r>
            <a:r>
              <a:rPr lang="fr-FR" sz="4400" b="1" dirty="0"/>
              <a:t> Ecris le résultat.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261143" y="1396091"/>
            <a:ext cx="1085682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616540" y="2884718"/>
            <a:ext cx="11362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atin typeface="Arial Black"/>
                <a:cs typeface="Arial Black"/>
              </a:rPr>
              <a:t>×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843070" y="2574453"/>
            <a:ext cx="1754445" cy="16361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solidFill>
                  <a:srgbClr val="000000"/>
                </a:solidFill>
                <a:latin typeface="Arial Black"/>
                <a:cs typeface="Arial Black"/>
              </a:rPr>
              <a:t>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960380" y="2590727"/>
            <a:ext cx="1754445" cy="16361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rgbClr val="000000"/>
                </a:solidFill>
                <a:latin typeface="Arial Black"/>
                <a:cs typeface="Arial Black"/>
              </a:rPr>
              <a:t>?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597515" y="2609872"/>
            <a:ext cx="1754445" cy="1636195"/>
          </a:xfrm>
          <a:prstGeom prst="rect">
            <a:avLst/>
          </a:prstGeom>
          <a:noFill/>
          <a:ln w="254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rgbClr val="000000"/>
                </a:solidFill>
                <a:latin typeface="Arial Black"/>
                <a:cs typeface="Arial Black"/>
              </a:rPr>
              <a:t>=</a:t>
            </a:r>
          </a:p>
        </p:txBody>
      </p:sp>
      <p:grpSp>
        <p:nvGrpSpPr>
          <p:cNvPr id="38" name="Grouper 37"/>
          <p:cNvGrpSpPr/>
          <p:nvPr/>
        </p:nvGrpSpPr>
        <p:grpSpPr>
          <a:xfrm>
            <a:off x="651705" y="2574453"/>
            <a:ext cx="1874517" cy="1636195"/>
            <a:chOff x="1361698" y="4799084"/>
            <a:chExt cx="1874517" cy="1636195"/>
          </a:xfrm>
        </p:grpSpPr>
        <p:sp>
          <p:nvSpPr>
            <p:cNvPr id="32" name="Rectangle 31"/>
            <p:cNvSpPr/>
            <p:nvPr/>
          </p:nvSpPr>
          <p:spPr>
            <a:xfrm>
              <a:off x="1361698" y="4799084"/>
              <a:ext cx="1874517" cy="1636195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4800" dirty="0">
                <a:solidFill>
                  <a:srgbClr val="000000"/>
                </a:solidFill>
                <a:latin typeface="Arial Black"/>
                <a:cs typeface="Arial Black"/>
              </a:endParaRPr>
            </a:p>
          </p:txBody>
        </p:sp>
        <p:grpSp>
          <p:nvGrpSpPr>
            <p:cNvPr id="33" name="Grouper 32"/>
            <p:cNvGrpSpPr/>
            <p:nvPr/>
          </p:nvGrpSpPr>
          <p:grpSpPr>
            <a:xfrm>
              <a:off x="1588964" y="4812924"/>
              <a:ext cx="1540058" cy="1622355"/>
              <a:chOff x="804810" y="2326364"/>
              <a:chExt cx="1300962" cy="1609656"/>
            </a:xfrm>
          </p:grpSpPr>
          <p:sp>
            <p:nvSpPr>
              <p:cNvPr id="34" name="Ellipse 33"/>
              <p:cNvSpPr/>
              <p:nvPr/>
            </p:nvSpPr>
            <p:spPr>
              <a:xfrm>
                <a:off x="804810" y="2326364"/>
                <a:ext cx="556888" cy="61421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Ellipse 34"/>
              <p:cNvSpPr/>
              <p:nvPr/>
            </p:nvSpPr>
            <p:spPr>
              <a:xfrm>
                <a:off x="1548884" y="2326364"/>
                <a:ext cx="556888" cy="61421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Ellipse 35"/>
              <p:cNvSpPr/>
              <p:nvPr/>
            </p:nvSpPr>
            <p:spPr>
              <a:xfrm>
                <a:off x="804810" y="3321810"/>
                <a:ext cx="556888" cy="61421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Ellipse 36"/>
              <p:cNvSpPr/>
              <p:nvPr/>
            </p:nvSpPr>
            <p:spPr>
              <a:xfrm>
                <a:off x="1548884" y="3321810"/>
                <a:ext cx="556888" cy="61421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5" name="ZoneTexte 4">
            <a:extLst>
              <a:ext uri="{FF2B5EF4-FFF2-40B4-BE49-F238E27FC236}">
                <a16:creationId xmlns:a16="http://schemas.microsoft.com/office/drawing/2014/main" id="{98AF2674-EE1A-4D05-94A8-68ABFA6847B7}"/>
              </a:ext>
            </a:extLst>
          </p:cNvPr>
          <p:cNvSpPr txBox="1"/>
          <p:nvPr/>
        </p:nvSpPr>
        <p:spPr>
          <a:xfrm>
            <a:off x="4114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597379057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30568" y="154380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7.</a:t>
            </a:r>
            <a:r>
              <a:rPr lang="fr-FR" b="1" dirty="0"/>
              <a:t> Choisis le nombre à placer.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708900" y="1540062"/>
            <a:ext cx="1085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861857" y="4112154"/>
            <a:ext cx="7200000" cy="302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861857" y="3492308"/>
            <a:ext cx="0" cy="1012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Losange 29"/>
          <p:cNvSpPr/>
          <p:nvPr/>
        </p:nvSpPr>
        <p:spPr>
          <a:xfrm>
            <a:off x="457200" y="4823925"/>
            <a:ext cx="1793929" cy="1626731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100</a:t>
            </a:r>
          </a:p>
        </p:txBody>
      </p:sp>
      <p:cxnSp>
        <p:nvCxnSpPr>
          <p:cNvPr id="15" name="Connecteur droit 14"/>
          <p:cNvCxnSpPr/>
          <p:nvPr/>
        </p:nvCxnSpPr>
        <p:spPr>
          <a:xfrm flipV="1">
            <a:off x="8031617" y="3492308"/>
            <a:ext cx="0" cy="1012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457200" y="2615450"/>
            <a:ext cx="7309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0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482845" y="2662021"/>
            <a:ext cx="12039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180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4445368" y="3673726"/>
            <a:ext cx="0" cy="83150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osange 33"/>
          <p:cNvSpPr/>
          <p:nvPr/>
        </p:nvSpPr>
        <p:spPr>
          <a:xfrm>
            <a:off x="3750732" y="2373558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b="1" dirty="0">
              <a:solidFill>
                <a:srgbClr val="000000"/>
              </a:solidFill>
            </a:endParaRPr>
          </a:p>
        </p:txBody>
      </p:sp>
      <p:sp>
        <p:nvSpPr>
          <p:cNvPr id="16" name="Losange 15"/>
          <p:cNvSpPr/>
          <p:nvPr/>
        </p:nvSpPr>
        <p:spPr>
          <a:xfrm>
            <a:off x="2403529" y="4823925"/>
            <a:ext cx="1793929" cy="1626731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90</a:t>
            </a:r>
          </a:p>
        </p:txBody>
      </p:sp>
      <p:sp>
        <p:nvSpPr>
          <p:cNvPr id="17" name="Losange 16"/>
          <p:cNvSpPr/>
          <p:nvPr/>
        </p:nvSpPr>
        <p:spPr>
          <a:xfrm>
            <a:off x="4445368" y="4823925"/>
            <a:ext cx="1793929" cy="1626731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80</a:t>
            </a:r>
          </a:p>
        </p:txBody>
      </p:sp>
      <p:sp>
        <p:nvSpPr>
          <p:cNvPr id="18" name="Losange 17"/>
          <p:cNvSpPr/>
          <p:nvPr/>
        </p:nvSpPr>
        <p:spPr>
          <a:xfrm>
            <a:off x="6558004" y="4823925"/>
            <a:ext cx="1793929" cy="1626731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2743413225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8.</a:t>
            </a:r>
            <a:r>
              <a:rPr lang="fr-FR" b="1" dirty="0"/>
              <a:t> Choisis le nombre à placer.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708900" y="1540062"/>
            <a:ext cx="1085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861857" y="4112154"/>
            <a:ext cx="7200000" cy="302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861857" y="3492308"/>
            <a:ext cx="0" cy="1012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Losange 29"/>
          <p:cNvSpPr/>
          <p:nvPr/>
        </p:nvSpPr>
        <p:spPr>
          <a:xfrm>
            <a:off x="861857" y="4823926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77</a:t>
            </a:r>
          </a:p>
        </p:txBody>
      </p:sp>
      <p:sp>
        <p:nvSpPr>
          <p:cNvPr id="31" name="Losange 30"/>
          <p:cNvSpPr/>
          <p:nvPr/>
        </p:nvSpPr>
        <p:spPr>
          <a:xfrm>
            <a:off x="2643774" y="4823926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80</a:t>
            </a:r>
          </a:p>
        </p:txBody>
      </p:sp>
      <p:sp>
        <p:nvSpPr>
          <p:cNvPr id="32" name="Losange 31"/>
          <p:cNvSpPr/>
          <p:nvPr/>
        </p:nvSpPr>
        <p:spPr>
          <a:xfrm>
            <a:off x="4705869" y="4823926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83</a:t>
            </a:r>
          </a:p>
        </p:txBody>
      </p:sp>
      <p:sp>
        <p:nvSpPr>
          <p:cNvPr id="33" name="Losange 32"/>
          <p:cNvSpPr/>
          <p:nvPr/>
        </p:nvSpPr>
        <p:spPr>
          <a:xfrm>
            <a:off x="6642345" y="4823926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0000"/>
                </a:solidFill>
              </a:rPr>
              <a:t>81</a:t>
            </a:r>
          </a:p>
        </p:txBody>
      </p:sp>
      <p:cxnSp>
        <p:nvCxnSpPr>
          <p:cNvPr id="15" name="Connecteur droit 14"/>
          <p:cNvCxnSpPr/>
          <p:nvPr/>
        </p:nvCxnSpPr>
        <p:spPr>
          <a:xfrm flipV="1">
            <a:off x="8031617" y="3492308"/>
            <a:ext cx="0" cy="1012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457199" y="2615450"/>
            <a:ext cx="9905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dirty="0"/>
              <a:t>78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559043" y="2662021"/>
            <a:ext cx="8380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82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4445368" y="3673726"/>
            <a:ext cx="0" cy="83150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osange 33"/>
          <p:cNvSpPr/>
          <p:nvPr/>
        </p:nvSpPr>
        <p:spPr>
          <a:xfrm>
            <a:off x="3750732" y="2373558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469205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395109" y="1724328"/>
            <a:ext cx="1085591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10 secondes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52689" y="237147"/>
            <a:ext cx="8217063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4400" b="1" dirty="0">
                <a:solidFill>
                  <a:srgbClr val="00E172"/>
                </a:solidFill>
              </a:rPr>
              <a:t>9. </a:t>
            </a:r>
            <a:r>
              <a:rPr lang="fr-FR" sz="4400" b="1" dirty="0"/>
              <a:t>Complète pour avoir </a:t>
            </a:r>
            <a:r>
              <a:rPr lang="fr-FR" sz="4400" b="1"/>
              <a:t>le résultat.</a:t>
            </a:r>
            <a:endParaRPr lang="fr-FR" sz="4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752689" y="42329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pSp>
        <p:nvGrpSpPr>
          <p:cNvPr id="5" name="Grouper 4"/>
          <p:cNvGrpSpPr/>
          <p:nvPr/>
        </p:nvGrpSpPr>
        <p:grpSpPr>
          <a:xfrm>
            <a:off x="5311311" y="1724328"/>
            <a:ext cx="3300398" cy="3431091"/>
            <a:chOff x="275328" y="379141"/>
            <a:chExt cx="3300398" cy="3431091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9778" b="23110"/>
            <a:stretch/>
          </p:blipFill>
          <p:spPr>
            <a:xfrm>
              <a:off x="275328" y="379141"/>
              <a:ext cx="3300398" cy="3431091"/>
            </a:xfrm>
            <a:prstGeom prst="rect">
              <a:avLst/>
            </a:prstGeom>
          </p:spPr>
        </p:pic>
        <p:sp>
          <p:nvSpPr>
            <p:cNvPr id="9" name="ZoneTexte 8"/>
            <p:cNvSpPr txBox="1"/>
            <p:nvPr/>
          </p:nvSpPr>
          <p:spPr>
            <a:xfrm>
              <a:off x="752689" y="2059139"/>
              <a:ext cx="145617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400" b="1" dirty="0"/>
                <a:t>1 000</a:t>
              </a: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3613240" y="3144799"/>
            <a:ext cx="998444" cy="92333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Arial Black"/>
                <a:cs typeface="Arial Black"/>
              </a:rPr>
              <a:t>?</a:t>
            </a:r>
          </a:p>
        </p:txBody>
      </p:sp>
      <p:grpSp>
        <p:nvGrpSpPr>
          <p:cNvPr id="4" name="Grouper 3"/>
          <p:cNvGrpSpPr/>
          <p:nvPr/>
        </p:nvGrpSpPr>
        <p:grpSpPr>
          <a:xfrm>
            <a:off x="161885" y="2209057"/>
            <a:ext cx="2489641" cy="2439885"/>
            <a:chOff x="3976742" y="1877792"/>
            <a:chExt cx="2489641" cy="2439885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1228" r="28430" b="45323"/>
            <a:stretch/>
          </p:blipFill>
          <p:spPr>
            <a:xfrm>
              <a:off x="3976742" y="1877792"/>
              <a:ext cx="2489641" cy="2439885"/>
            </a:xfrm>
            <a:prstGeom prst="rect">
              <a:avLst/>
            </a:prstGeom>
          </p:spPr>
        </p:pic>
        <p:sp>
          <p:nvSpPr>
            <p:cNvPr id="10" name="ZoneTexte 9"/>
            <p:cNvSpPr txBox="1"/>
            <p:nvPr/>
          </p:nvSpPr>
          <p:spPr>
            <a:xfrm>
              <a:off x="4713249" y="2828580"/>
              <a:ext cx="10426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400" b="1" dirty="0"/>
                <a:t>100</a:t>
              </a: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2541556" y="3052466"/>
            <a:ext cx="7441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b="1" dirty="0">
                <a:latin typeface="Arial Black"/>
                <a:cs typeface="Arial Black"/>
              </a:rPr>
              <a:t>×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611684" y="3277352"/>
            <a:ext cx="6996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latin typeface="Arial Black"/>
                <a:cs typeface="Arial Black"/>
              </a:rPr>
              <a:t>=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F4E506-E141-4EE3-ADF7-2163C613CE6C}"/>
              </a:ext>
            </a:extLst>
          </p:cNvPr>
          <p:cNvSpPr/>
          <p:nvPr/>
        </p:nvSpPr>
        <p:spPr>
          <a:xfrm>
            <a:off x="7137384" y="1075122"/>
            <a:ext cx="1343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15 secondes</a:t>
            </a:r>
          </a:p>
        </p:txBody>
      </p:sp>
    </p:spTree>
    <p:extLst>
      <p:ext uri="{BB962C8B-B14F-4D97-AF65-F5344CB8AC3E}">
        <p14:creationId xmlns:p14="http://schemas.microsoft.com/office/powerpoint/2010/main" val="1884602544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10. </a:t>
            </a:r>
            <a:r>
              <a:rPr lang="fr-FR" b="1" dirty="0"/>
              <a:t>Donne l’heure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020609" y="1503451"/>
            <a:ext cx="1085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12 secondes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4"/>
          <a:srcRect l="2319" t="2061" r="2920" b="2392"/>
          <a:stretch/>
        </p:blipFill>
        <p:spPr>
          <a:xfrm>
            <a:off x="2350242" y="1660824"/>
            <a:ext cx="5068554" cy="492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32077"/>
      </p:ext>
    </p:extLst>
  </p:cSld>
  <p:clrMapOvr>
    <a:masterClrMapping/>
  </p:clrMapOvr>
  <p:transition spd="slow" advClick="0" advTm="13000">
    <p:fade/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E172"/>
                </a:solidFill>
              </a:rPr>
              <a:t>11. </a:t>
            </a:r>
            <a:r>
              <a:rPr lang="fr-FR" b="1" dirty="0"/>
              <a:t>Combien de dimanches en mars 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871780" y="1613414"/>
            <a:ext cx="1085682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10 secondes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6959" y="1921191"/>
            <a:ext cx="4461343" cy="350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331219"/>
      </p:ext>
    </p:extLst>
  </p:cSld>
  <p:clrMapOvr>
    <a:masterClrMapping/>
  </p:clrMapOvr>
  <p:transition spd="slow" advClick="0" advTm="11000">
    <p:fade/>
    <p:sndAc>
      <p:stSnd>
        <p:snd r:embed="rId2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4942" y="188132"/>
            <a:ext cx="86868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E172"/>
                </a:solidFill>
              </a:rPr>
              <a:t>13. </a:t>
            </a:r>
            <a:r>
              <a:rPr lang="fr-FR" b="1" dirty="0"/>
              <a:t>Combien de triangles mauves </a:t>
            </a:r>
            <a:br>
              <a:rPr lang="fr-FR" b="1" dirty="0"/>
            </a:br>
            <a:r>
              <a:rPr lang="fr-FR" b="1" dirty="0"/>
              <a:t>dans ce dessin 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894229" y="1519264"/>
            <a:ext cx="1085591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97044" y="2620198"/>
            <a:ext cx="3169081" cy="297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47398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14. </a:t>
            </a:r>
            <a:r>
              <a:rPr lang="fr-FR" b="1" dirty="0"/>
              <a:t>Quel est le double de 60 ?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824283" y="1517594"/>
            <a:ext cx="1085591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10 secondes</a:t>
            </a:r>
          </a:p>
        </p:txBody>
      </p:sp>
    </p:spTree>
    <p:extLst>
      <p:ext uri="{BB962C8B-B14F-4D97-AF65-F5344CB8AC3E}">
        <p14:creationId xmlns:p14="http://schemas.microsoft.com/office/powerpoint/2010/main" val="3687431314"/>
      </p:ext>
    </p:extLst>
  </p:cSld>
  <p:clrMapOvr>
    <a:masterClrMapping/>
  </p:clrMapOvr>
  <p:transition spd="slow" advClick="0" advTm="11000">
    <p:fade/>
    <p:sndAc>
      <p:stSnd>
        <p:snd r:embed="rId2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80085" y="536218"/>
            <a:ext cx="8832240" cy="17421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3800" b="1" dirty="0">
                <a:solidFill>
                  <a:srgbClr val="00E172"/>
                </a:solidFill>
              </a:rPr>
              <a:t>15.</a:t>
            </a:r>
            <a:br>
              <a:rPr lang="fr-FR" sz="3800" b="1" dirty="0">
                <a:solidFill>
                  <a:srgbClr val="00E172"/>
                </a:solidFill>
              </a:rPr>
            </a:br>
            <a:r>
              <a:rPr lang="fr-FR" sz="3800" b="1" dirty="0"/>
              <a:t>Avec 2 pommes, on obtient 1 verre de jus.</a:t>
            </a:r>
            <a:br>
              <a:rPr lang="fr-FR" sz="3800" b="1" dirty="0"/>
            </a:br>
            <a:r>
              <a:rPr lang="fr-FR" sz="3800" b="1" dirty="0"/>
              <a:t>Avec 6 pommes, combien de verres ?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532172" y="2446522"/>
            <a:ext cx="1085682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30 secondes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967960"/>
            <a:ext cx="2730500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654233"/>
      </p:ext>
    </p:extLst>
  </p:cSld>
  <p:clrMapOvr>
    <a:masterClrMapping/>
  </p:clrMapOvr>
  <p:transition spd="slow" advClick="0" advTm="31000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38740" y="4206872"/>
            <a:ext cx="7714800" cy="2679120"/>
          </a:xfrm>
        </p:spPr>
        <p:txBody>
          <a:bodyPr/>
          <a:lstStyle/>
          <a:p>
            <a:pPr lvl="0" algn="r">
              <a:spcBef>
                <a:spcPts val="638"/>
              </a:spcBef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891" y="1936977"/>
            <a:ext cx="6102834" cy="21819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5630137" y="951723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45" y="3429000"/>
            <a:ext cx="7714800" cy="2679120"/>
          </a:xfrm>
        </p:spPr>
        <p:txBody>
          <a:bodyPr/>
          <a:lstStyle/>
          <a:p>
            <a:pPr lvl="0"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CE2</a:t>
            </a:r>
          </a:p>
          <a:p>
            <a:pPr lvl="0"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15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880"/>
            <a:ext cx="6102834" cy="2181957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1640" y="620640"/>
            <a:ext cx="7772039" cy="1469520"/>
          </a:xfrm>
        </p:spPr>
        <p:txBody>
          <a:bodyPr/>
          <a:lstStyle/>
          <a:p>
            <a:pPr lvl="0"/>
            <a:r>
              <a:rPr lang="fr-FR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195640" y="2565360"/>
            <a:ext cx="5463720" cy="2518920"/>
          </a:xfrm>
        </p:spPr>
        <p:txBody>
          <a:bodyPr wrap="square" lIns="90000" tIns="45000" rIns="90000" bIns="45000" anchor="t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lvl="0"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lvl="0"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4500000" y="5733360"/>
            <a:ext cx="417600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722" y="274638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1.</a:t>
            </a:r>
            <a:r>
              <a:rPr lang="fr-FR" b="1" dirty="0"/>
              <a:t> Combien de cases rouges?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634281"/>
              </p:ext>
            </p:extLst>
          </p:nvPr>
        </p:nvGraphicFramePr>
        <p:xfrm>
          <a:off x="2985365" y="1921625"/>
          <a:ext cx="33184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>
            <a:off x="2115793" y="1921626"/>
            <a:ext cx="516328" cy="36576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293182" y="3244082"/>
            <a:ext cx="704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10</a:t>
            </a:r>
          </a:p>
        </p:txBody>
      </p:sp>
      <p:sp>
        <p:nvSpPr>
          <p:cNvPr id="7" name="Accolade ouvrante 6"/>
          <p:cNvSpPr/>
          <p:nvPr/>
        </p:nvSpPr>
        <p:spPr>
          <a:xfrm rot="16200000">
            <a:off x="4393719" y="4298297"/>
            <a:ext cx="501705" cy="3318410"/>
          </a:xfrm>
          <a:prstGeom prst="leftBrace">
            <a:avLst>
              <a:gd name="adj1" fmla="val 55244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245148" y="6150114"/>
            <a:ext cx="704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10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489341" y="1488188"/>
            <a:ext cx="1103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12 secondes</a:t>
            </a:r>
          </a:p>
        </p:txBody>
      </p:sp>
    </p:spTree>
    <p:extLst>
      <p:ext uri="{BB962C8B-B14F-4D97-AF65-F5344CB8AC3E}">
        <p14:creationId xmlns:p14="http://schemas.microsoft.com/office/powerpoint/2010/main" val="2945202997"/>
      </p:ext>
    </p:extLst>
  </p:cSld>
  <p:clrMapOvr>
    <a:masterClrMapping/>
  </p:clrMapOvr>
  <p:transition spd="slow" advClick="0" advTm="13000">
    <p:fade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722" y="274638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2.</a:t>
            </a:r>
            <a:r>
              <a:rPr lang="fr-FR" b="1" dirty="0"/>
              <a:t> Combien de cases rouges?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139779"/>
              </p:ext>
            </p:extLst>
          </p:nvPr>
        </p:nvGraphicFramePr>
        <p:xfrm>
          <a:off x="2985365" y="1921625"/>
          <a:ext cx="33184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18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3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Accolade ouvrante 4"/>
          <p:cNvSpPr/>
          <p:nvPr/>
        </p:nvSpPr>
        <p:spPr>
          <a:xfrm>
            <a:off x="2115793" y="1921626"/>
            <a:ext cx="516328" cy="36576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293182" y="3244082"/>
            <a:ext cx="704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10</a:t>
            </a:r>
          </a:p>
        </p:txBody>
      </p:sp>
      <p:sp>
        <p:nvSpPr>
          <p:cNvPr id="7" name="Accolade ouvrante 6"/>
          <p:cNvSpPr/>
          <p:nvPr/>
        </p:nvSpPr>
        <p:spPr>
          <a:xfrm rot="16200000">
            <a:off x="4393719" y="4298297"/>
            <a:ext cx="501705" cy="3318410"/>
          </a:xfrm>
          <a:prstGeom prst="leftBrace">
            <a:avLst>
              <a:gd name="adj1" fmla="val 55244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245148" y="6150114"/>
            <a:ext cx="704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10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489341" y="1488188"/>
            <a:ext cx="1103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12 secondes</a:t>
            </a:r>
          </a:p>
        </p:txBody>
      </p:sp>
    </p:spTree>
    <p:extLst>
      <p:ext uri="{BB962C8B-B14F-4D97-AF65-F5344CB8AC3E}">
        <p14:creationId xmlns:p14="http://schemas.microsoft.com/office/powerpoint/2010/main" val="2220824127"/>
      </p:ext>
    </p:extLst>
  </p:cSld>
  <p:clrMapOvr>
    <a:masterClrMapping/>
  </p:clrMapOvr>
  <p:transition spd="slow" advClick="0" advTm="13000">
    <p:fade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3.</a:t>
            </a:r>
            <a:r>
              <a:rPr lang="fr-FR" b="1" dirty="0"/>
              <a:t> </a:t>
            </a:r>
            <a:r>
              <a:rPr lang="fr-FR" b="1"/>
              <a:t>Additionne les </a:t>
            </a:r>
            <a:r>
              <a:rPr lang="fr-FR" b="1" dirty="0"/>
              <a:t>points ?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730217" y="1488188"/>
            <a:ext cx="10856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  <p:grpSp>
        <p:nvGrpSpPr>
          <p:cNvPr id="13" name="Grouper 12"/>
          <p:cNvGrpSpPr/>
          <p:nvPr/>
        </p:nvGrpSpPr>
        <p:grpSpPr>
          <a:xfrm>
            <a:off x="251189" y="3130138"/>
            <a:ext cx="8251220" cy="2019905"/>
            <a:chOff x="251189" y="3130138"/>
            <a:chExt cx="8251220" cy="2019905"/>
          </a:xfrm>
        </p:grpSpPr>
        <p:pic>
          <p:nvPicPr>
            <p:cNvPr id="16" name="Image 15" descr="Capture d’écran 2018-10-03 à 11.21.56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99523" y="3130138"/>
              <a:ext cx="2602886" cy="2019905"/>
            </a:xfrm>
            <a:prstGeom prst="rect">
              <a:avLst/>
            </a:prstGeom>
          </p:spPr>
        </p:pic>
        <p:pic>
          <p:nvPicPr>
            <p:cNvPr id="17" name="Image 16" descr="Capture d’écran 2018-10-03 à 11.20.59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1189" y="3143906"/>
              <a:ext cx="5665868" cy="20061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3879734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00762" y="461851"/>
            <a:ext cx="7986902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E172"/>
                </a:solidFill>
              </a:rPr>
              <a:t>4.</a:t>
            </a:r>
            <a:r>
              <a:rPr lang="fr-FR" sz="4400" b="1" dirty="0"/>
              <a:t> Encore combien de points pour avoir 12 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744823" y="1980607"/>
            <a:ext cx="1085682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15 secondes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1719780" y="2482896"/>
            <a:ext cx="1105064" cy="1113521"/>
            <a:chOff x="1719780" y="2482896"/>
            <a:chExt cx="1105064" cy="1113521"/>
          </a:xfrm>
        </p:grpSpPr>
        <p:sp>
          <p:nvSpPr>
            <p:cNvPr id="5" name="Ellipse 4"/>
            <p:cNvSpPr/>
            <p:nvPr/>
          </p:nvSpPr>
          <p:spPr>
            <a:xfrm>
              <a:off x="2087914" y="2482896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Ellipse 5"/>
            <p:cNvSpPr/>
            <p:nvPr/>
          </p:nvSpPr>
          <p:spPr>
            <a:xfrm>
              <a:off x="1719780" y="3207392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Ellipse 6"/>
            <p:cNvSpPr/>
            <p:nvPr/>
          </p:nvSpPr>
          <p:spPr>
            <a:xfrm>
              <a:off x="2456710" y="3207392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r 13"/>
          <p:cNvGrpSpPr/>
          <p:nvPr/>
        </p:nvGrpSpPr>
        <p:grpSpPr>
          <a:xfrm>
            <a:off x="6109348" y="2288384"/>
            <a:ext cx="369150" cy="1441681"/>
            <a:chOff x="6109348" y="2288384"/>
            <a:chExt cx="369150" cy="1441681"/>
          </a:xfrm>
        </p:grpSpPr>
        <p:sp>
          <p:nvSpPr>
            <p:cNvPr id="8" name="Ellipse 7"/>
            <p:cNvSpPr/>
            <p:nvPr/>
          </p:nvSpPr>
          <p:spPr>
            <a:xfrm>
              <a:off x="6109348" y="2288384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6109348" y="2818367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6110364" y="3341040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5" name="Grouper 14"/>
          <p:cNvGrpSpPr/>
          <p:nvPr/>
        </p:nvGrpSpPr>
        <p:grpSpPr>
          <a:xfrm>
            <a:off x="3180522" y="4759838"/>
            <a:ext cx="1545513" cy="389025"/>
            <a:chOff x="3180522" y="4759838"/>
            <a:chExt cx="1545513" cy="389025"/>
          </a:xfrm>
        </p:grpSpPr>
        <p:sp>
          <p:nvSpPr>
            <p:cNvPr id="11" name="Ellipse 10"/>
            <p:cNvSpPr/>
            <p:nvPr/>
          </p:nvSpPr>
          <p:spPr>
            <a:xfrm>
              <a:off x="3180522" y="4759838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3809761" y="4759838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4357901" y="4759838"/>
              <a:ext cx="368134" cy="3890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92510952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841008" y="728162"/>
            <a:ext cx="7460960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E172"/>
                </a:solidFill>
              </a:rPr>
              <a:t>5.</a:t>
            </a:r>
            <a:r>
              <a:rPr lang="fr-FR" sz="4400" b="1" dirty="0"/>
              <a:t> Complète par un nombre.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188889" y="1589261"/>
            <a:ext cx="1125757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400" dirty="0"/>
              <a:t>20  secondes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571488" y="2783235"/>
            <a:ext cx="634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Arial Black"/>
                <a:cs typeface="Arial Black"/>
              </a:rPr>
              <a:t>?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881665" y="3100760"/>
            <a:ext cx="634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latin typeface="Arial Black"/>
                <a:cs typeface="Arial Black"/>
              </a:rPr>
              <a:t>=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767145" y="2802123"/>
            <a:ext cx="22222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Arial Black"/>
                <a:cs typeface="Arial Black"/>
              </a:rPr>
              <a:t>vingt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109734" y="3028113"/>
            <a:ext cx="634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latin typeface="Arial Black"/>
                <a:cs typeface="Arial Black"/>
              </a:rPr>
              <a:t>+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76488" y="2402802"/>
            <a:ext cx="1930993" cy="163619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r 1"/>
          <p:cNvGrpSpPr/>
          <p:nvPr/>
        </p:nvGrpSpPr>
        <p:grpSpPr>
          <a:xfrm>
            <a:off x="1188000" y="2516880"/>
            <a:ext cx="1902916" cy="1235265"/>
            <a:chOff x="1188000" y="2516880"/>
            <a:chExt cx="1902916" cy="1235265"/>
          </a:xfrm>
        </p:grpSpPr>
        <p:sp>
          <p:nvSpPr>
            <p:cNvPr id="5" name="Ellipse 4"/>
            <p:cNvSpPr/>
            <p:nvPr/>
          </p:nvSpPr>
          <p:spPr>
            <a:xfrm>
              <a:off x="1843988" y="2516880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2223722" y="3137935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1188000" y="2516880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534028" y="2523725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565544" y="3137935"/>
              <a:ext cx="556888" cy="61421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103704914"/>
      </p:ext>
    </p:extLst>
  </p:cSld>
  <p:clrMapOvr>
    <a:masterClrMapping/>
  </p:clrMapOvr>
  <p:transition spd="slow" advClick="0" advTm="21000">
    <p:fade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16794" y="2680308"/>
            <a:ext cx="3926864" cy="344953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466444" y="728162"/>
            <a:ext cx="6172772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E172"/>
                </a:solidFill>
              </a:rPr>
              <a:t>5.</a:t>
            </a:r>
            <a:r>
              <a:rPr lang="fr-FR" sz="4400" b="1" dirty="0"/>
              <a:t> Combien de points blancs en tout ?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A0F951-63B0-46D1-9AD8-64506B56E1E5}"/>
              </a:ext>
            </a:extLst>
          </p:cNvPr>
          <p:cNvSpPr/>
          <p:nvPr/>
        </p:nvSpPr>
        <p:spPr>
          <a:xfrm>
            <a:off x="7085502" y="2450068"/>
            <a:ext cx="1343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15 secondes</a:t>
            </a:r>
          </a:p>
        </p:txBody>
      </p:sp>
    </p:spTree>
    <p:extLst>
      <p:ext uri="{BB962C8B-B14F-4D97-AF65-F5344CB8AC3E}">
        <p14:creationId xmlns:p14="http://schemas.microsoft.com/office/powerpoint/2010/main" val="1970368769"/>
      </p:ext>
    </p:extLst>
  </p:cSld>
  <p:clrMapOvr>
    <a:masterClrMapping/>
  </p:clrMapOvr>
  <p:transition spd="slow" advClick="0" advTm="16000">
    <p:fade/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219</Words>
  <Application>Microsoft Office PowerPoint</Application>
  <PresentationFormat>Affichage à l'écran (4:3)</PresentationFormat>
  <Paragraphs>77</Paragraphs>
  <Slides>19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Arial Black</vt:lpstr>
      <vt:lpstr>Calibri</vt:lpstr>
      <vt:lpstr>Thème Office</vt:lpstr>
      <vt:lpstr>Présentation PowerPoint</vt:lpstr>
      <vt:lpstr>Présentation PowerPoint</vt:lpstr>
      <vt:lpstr>Bonne chance à tous !</vt:lpstr>
      <vt:lpstr>1. Combien de cases rouges?</vt:lpstr>
      <vt:lpstr>2. Combien de cases rouges?</vt:lpstr>
      <vt:lpstr>3. Additionne les points ?</vt:lpstr>
      <vt:lpstr>Présentation PowerPoint</vt:lpstr>
      <vt:lpstr>Présentation PowerPoint</vt:lpstr>
      <vt:lpstr>Présentation PowerPoint</vt:lpstr>
      <vt:lpstr>Présentation PowerPoint</vt:lpstr>
      <vt:lpstr>7. Choisis le nombre à placer.</vt:lpstr>
      <vt:lpstr>8. Choisis le nombre à placer.</vt:lpstr>
      <vt:lpstr>Présentation PowerPoint</vt:lpstr>
      <vt:lpstr>10. Donne l’heure</vt:lpstr>
      <vt:lpstr>11. Combien de dimanches en mars ?</vt:lpstr>
      <vt:lpstr>13. Combien de triangles mauves  dans ce dessin ?</vt:lpstr>
      <vt:lpstr>14. Quel est le double de 60 ?</vt:lpstr>
      <vt:lpstr>15. Avec 2 pommes, on obtient 1 verre de jus. Avec 6 pommes, combien de verres ?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TATAU UPOO 2019</dc:title>
  <dc:subject/>
  <dc:creator>Elsie Tapea</dc:creator>
  <cp:keywords/>
  <dc:description/>
  <cp:lastModifiedBy>Bertrand FILLOUX</cp:lastModifiedBy>
  <cp:revision>104</cp:revision>
  <dcterms:created xsi:type="dcterms:W3CDTF">2017-11-24T19:47:36Z</dcterms:created>
  <dcterms:modified xsi:type="dcterms:W3CDTF">2019-01-10T22:02:25Z</dcterms:modified>
  <cp:category/>
</cp:coreProperties>
</file>