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9" r:id="rId5"/>
    <p:sldId id="285" r:id="rId6"/>
    <p:sldId id="287" r:id="rId7"/>
    <p:sldId id="261" r:id="rId8"/>
    <p:sldId id="259" r:id="rId9"/>
    <p:sldId id="283" r:id="rId10"/>
    <p:sldId id="260" r:id="rId11"/>
    <p:sldId id="284" r:id="rId12"/>
    <p:sldId id="262" r:id="rId13"/>
    <p:sldId id="263" r:id="rId14"/>
    <p:sldId id="264" r:id="rId15"/>
    <p:sldId id="293" r:id="rId16"/>
    <p:sldId id="271" r:id="rId17"/>
    <p:sldId id="274" r:id="rId18"/>
    <p:sldId id="276" r:id="rId19"/>
    <p:sldId id="286" r:id="rId20"/>
    <p:sldId id="288" r:id="rId21"/>
    <p:sldId id="289" r:id="rId22"/>
    <p:sldId id="290" r:id="rId23"/>
    <p:sldId id="291" r:id="rId24"/>
    <p:sldId id="292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FB25"/>
    <a:srgbClr val="00E17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909" autoAdjust="0"/>
  </p:normalViewPr>
  <p:slideViewPr>
    <p:cSldViewPr snapToGrid="0" snapToObjects="1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DB8B-9725-8C46-B6D9-09A2D9C24953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CC4E9-7D91-3549-80F6-0B1582B9F5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218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81EA3-31E7-46FB-BA31-85AF10D0A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DFEDC0-ECBF-4EDA-9BA7-0C66D474068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4EDB3-AC21-4018-AB0D-B6DE6CF26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12F104-95B8-4B13-AB25-81764EE4A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220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220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220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828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EA671-7046-421F-AA3C-FD8CA463BD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C670A8-8A08-42F1-A81A-9C0743746AEE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D47737-C9BD-4AE9-8F1B-B53A0262DC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D3C222-46AB-4EAF-B269-A7B4D318F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91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91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162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11487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CC4E9-7D91-3549-80F6-0B1582B9F5F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22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4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15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095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582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18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68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70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39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17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29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19BD9-853E-6640-B9EE-50A37E84BADF}" type="datetimeFigureOut">
              <a:rPr lang="fr-FR" smtClean="0"/>
              <a:t>11/01/2019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2EB6C-4CA0-5042-B30F-B016ECD78D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7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F66C8-E50C-4108-B290-5ED499D3F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4" y="1015816"/>
            <a:ext cx="8516108" cy="304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A7D7A-9A16-48C4-8F8A-55FE5064326B}"/>
              </a:ext>
            </a:extLst>
          </p:cNvPr>
          <p:cNvSpPr/>
          <p:nvPr/>
        </p:nvSpPr>
        <p:spPr>
          <a:xfrm>
            <a:off x="2347275" y="4211672"/>
            <a:ext cx="39618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702E3-B2C2-4F7B-9232-2EB63F749C68}"/>
              </a:ext>
            </a:extLst>
          </p:cNvPr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361698" y="587070"/>
            <a:ext cx="627166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E172"/>
                </a:solidFill>
              </a:rPr>
              <a:t>7.</a:t>
            </a:r>
            <a:r>
              <a:rPr lang="fr-FR" sz="4400" b="1" dirty="0"/>
              <a:t>  Écris le résultat.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61143" y="1396091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15 secondes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06858" y="3024790"/>
            <a:ext cx="1136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rial Black"/>
                <a:cs typeface="Arial Black"/>
              </a:rPr>
              <a:t>×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43070" y="2574453"/>
            <a:ext cx="1754445" cy="16361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>
                <a:solidFill>
                  <a:srgbClr val="000000"/>
                </a:solidFill>
                <a:latin typeface="Arial Black"/>
                <a:cs typeface="Arial Black"/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60380" y="2590727"/>
            <a:ext cx="1754445" cy="16361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000000"/>
                </a:solidFill>
                <a:latin typeface="Arial Black"/>
                <a:cs typeface="Arial Black"/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97515" y="2609872"/>
            <a:ext cx="1754445" cy="1636195"/>
          </a:xfrm>
          <a:prstGeom prst="rect">
            <a:avLst/>
          </a:prstGeom>
          <a:noFill/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dirty="0">
                <a:solidFill>
                  <a:srgbClr val="000000"/>
                </a:solidFill>
                <a:latin typeface="Arial Black"/>
                <a:cs typeface="Arial Black"/>
              </a:rPr>
              <a:t>=</a:t>
            </a:r>
          </a:p>
        </p:txBody>
      </p:sp>
      <p:grpSp>
        <p:nvGrpSpPr>
          <p:cNvPr id="38" name="Grouper 37"/>
          <p:cNvGrpSpPr/>
          <p:nvPr/>
        </p:nvGrpSpPr>
        <p:grpSpPr>
          <a:xfrm>
            <a:off x="651705" y="2574453"/>
            <a:ext cx="1874517" cy="1636195"/>
            <a:chOff x="1361698" y="4799084"/>
            <a:chExt cx="1874517" cy="1636195"/>
          </a:xfrm>
        </p:grpSpPr>
        <p:sp>
          <p:nvSpPr>
            <p:cNvPr id="32" name="Rectangle 31"/>
            <p:cNvSpPr/>
            <p:nvPr/>
          </p:nvSpPr>
          <p:spPr>
            <a:xfrm>
              <a:off x="1361698" y="4799084"/>
              <a:ext cx="1874517" cy="163619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4800" dirty="0">
                <a:solidFill>
                  <a:srgbClr val="000000"/>
                </a:solidFill>
                <a:latin typeface="Arial Black"/>
                <a:cs typeface="Arial Black"/>
              </a:endParaRPr>
            </a:p>
          </p:txBody>
        </p:sp>
        <p:grpSp>
          <p:nvGrpSpPr>
            <p:cNvPr id="33" name="Grouper 32"/>
            <p:cNvGrpSpPr/>
            <p:nvPr/>
          </p:nvGrpSpPr>
          <p:grpSpPr>
            <a:xfrm>
              <a:off x="1588964" y="4812924"/>
              <a:ext cx="1540058" cy="1622355"/>
              <a:chOff x="804810" y="2326364"/>
              <a:chExt cx="1300962" cy="1609656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804810" y="2326364"/>
                <a:ext cx="556888" cy="61421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1548884" y="2326364"/>
                <a:ext cx="556888" cy="61421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804810" y="3321810"/>
                <a:ext cx="556888" cy="61421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1548884" y="3321810"/>
                <a:ext cx="556888" cy="61421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7379057"/>
      </p:ext>
    </p:extLst>
  </p:cSld>
  <p:clrMapOvr>
    <a:masterClrMapping/>
  </p:clrMapOvr>
  <p:transition spd="slow" advClick="0" advTm="16000">
    <p:fad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E172"/>
                </a:solidFill>
              </a:rPr>
              <a:t>8. </a:t>
            </a:r>
            <a:r>
              <a:rPr lang="fr-FR" b="1" dirty="0"/>
              <a:t> Choisis le nombre à placer.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08900" y="1540062"/>
            <a:ext cx="1085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15 secondes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61857" y="4112154"/>
            <a:ext cx="7200000" cy="30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86185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Losange 29"/>
          <p:cNvSpPr/>
          <p:nvPr/>
        </p:nvSpPr>
        <p:spPr>
          <a:xfrm>
            <a:off x="861857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77</a:t>
            </a:r>
          </a:p>
        </p:txBody>
      </p:sp>
      <p:sp>
        <p:nvSpPr>
          <p:cNvPr id="31" name="Losange 30"/>
          <p:cNvSpPr/>
          <p:nvPr/>
        </p:nvSpPr>
        <p:spPr>
          <a:xfrm>
            <a:off x="2643774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32" name="Losange 31"/>
          <p:cNvSpPr/>
          <p:nvPr/>
        </p:nvSpPr>
        <p:spPr>
          <a:xfrm>
            <a:off x="4705869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83</a:t>
            </a:r>
          </a:p>
        </p:txBody>
      </p:sp>
      <p:sp>
        <p:nvSpPr>
          <p:cNvPr id="33" name="Losange 32"/>
          <p:cNvSpPr/>
          <p:nvPr/>
        </p:nvSpPr>
        <p:spPr>
          <a:xfrm>
            <a:off x="6642345" y="4823926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000000"/>
                </a:solidFill>
              </a:rPr>
              <a:t>81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8031617" y="3492308"/>
            <a:ext cx="0" cy="1012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57199" y="2615450"/>
            <a:ext cx="883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76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549622" y="2662021"/>
            <a:ext cx="84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84</a:t>
            </a:r>
          </a:p>
        </p:txBody>
      </p:sp>
      <p:cxnSp>
        <p:nvCxnSpPr>
          <p:cNvPr id="28" name="Connecteur droit 27"/>
          <p:cNvCxnSpPr/>
          <p:nvPr/>
        </p:nvCxnSpPr>
        <p:spPr>
          <a:xfrm>
            <a:off x="4445368" y="3673726"/>
            <a:ext cx="0" cy="831502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Losange 33"/>
          <p:cNvSpPr/>
          <p:nvPr/>
        </p:nvSpPr>
        <p:spPr>
          <a:xfrm>
            <a:off x="3750732" y="2373558"/>
            <a:ext cx="1389272" cy="1300168"/>
          </a:xfrm>
          <a:prstGeom prst="diamond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69205"/>
      </p:ext>
    </p:extLst>
  </p:cSld>
  <p:clrMapOvr>
    <a:masterClrMapping/>
  </p:clrMapOvr>
  <p:transition spd="slow" advClick="0" advTm="16000">
    <p:fad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95109" y="1724328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10 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2689" y="237147"/>
            <a:ext cx="821706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b="1" dirty="0">
                <a:solidFill>
                  <a:srgbClr val="00E172"/>
                </a:solidFill>
              </a:rPr>
              <a:t>9. </a:t>
            </a:r>
            <a:r>
              <a:rPr lang="fr-FR" sz="4400" b="1" dirty="0"/>
              <a:t>Complète pour avoir le résultat.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2689" y="423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5" name="Grouper 4"/>
          <p:cNvGrpSpPr/>
          <p:nvPr/>
        </p:nvGrpSpPr>
        <p:grpSpPr>
          <a:xfrm>
            <a:off x="5954836" y="1149613"/>
            <a:ext cx="2823037" cy="3040205"/>
            <a:chOff x="275328" y="379141"/>
            <a:chExt cx="3300398" cy="343109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778" b="23110"/>
            <a:stretch/>
          </p:blipFill>
          <p:spPr>
            <a:xfrm>
              <a:off x="275328" y="379141"/>
              <a:ext cx="3300398" cy="3431091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752689" y="2059139"/>
              <a:ext cx="145617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/>
                <a:t>1 000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561994" y="3231472"/>
            <a:ext cx="1162405" cy="1015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latin typeface="Arial Black"/>
                <a:cs typeface="Arial Black"/>
              </a:rPr>
              <a:t>?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215425" y="2386521"/>
            <a:ext cx="2489641" cy="2439885"/>
            <a:chOff x="3976742" y="1877792"/>
            <a:chExt cx="2489641" cy="2439885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228" r="28430" b="45323"/>
            <a:stretch/>
          </p:blipFill>
          <p:spPr>
            <a:xfrm>
              <a:off x="3976742" y="1877792"/>
              <a:ext cx="2489641" cy="2439885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4713249" y="2828580"/>
              <a:ext cx="10426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/>
                <a:t>100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632439" y="3238344"/>
            <a:ext cx="69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Arial Black"/>
                <a:cs typeface="Arial Black"/>
              </a:rPr>
              <a:t>×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839038" y="3525105"/>
            <a:ext cx="699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Arial Black"/>
                <a:cs typeface="Arial Black"/>
              </a:rPr>
              <a:t>=</a:t>
            </a:r>
          </a:p>
        </p:txBody>
      </p:sp>
      <p:grpSp>
        <p:nvGrpSpPr>
          <p:cNvPr id="15" name="Grouper 14"/>
          <p:cNvGrpSpPr/>
          <p:nvPr/>
        </p:nvGrpSpPr>
        <p:grpSpPr>
          <a:xfrm>
            <a:off x="6087552" y="4131338"/>
            <a:ext cx="2447967" cy="2338909"/>
            <a:chOff x="4413949" y="1993357"/>
            <a:chExt cx="2489641" cy="2439885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1228" r="28430" b="45323"/>
            <a:stretch/>
          </p:blipFill>
          <p:spPr>
            <a:xfrm>
              <a:off x="4413949" y="1993357"/>
              <a:ext cx="2489641" cy="2439885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4713249" y="2828580"/>
              <a:ext cx="10426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400" b="1" dirty="0"/>
                <a:t>100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8299B0B-724F-49ED-9945-3DD8428F7AE7}"/>
              </a:ext>
            </a:extLst>
          </p:cNvPr>
          <p:cNvSpPr/>
          <p:nvPr/>
        </p:nvSpPr>
        <p:spPr>
          <a:xfrm>
            <a:off x="3203467" y="1281635"/>
            <a:ext cx="1343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15 secondes</a:t>
            </a:r>
          </a:p>
        </p:txBody>
      </p:sp>
      <p:sp>
        <p:nvSpPr>
          <p:cNvPr id="19" name="Accolade ouvrante 18">
            <a:extLst>
              <a:ext uri="{FF2B5EF4-FFF2-40B4-BE49-F238E27FC236}">
                <a16:creationId xmlns:a16="http://schemas.microsoft.com/office/drawing/2014/main" id="{6B285B24-0337-4764-87ED-8C4F4AEABFFD}"/>
              </a:ext>
            </a:extLst>
          </p:cNvPr>
          <p:cNvSpPr/>
          <p:nvPr/>
        </p:nvSpPr>
        <p:spPr>
          <a:xfrm>
            <a:off x="5435931" y="1349406"/>
            <a:ext cx="551125" cy="5120841"/>
          </a:xfrm>
          <a:prstGeom prst="leftBrace">
            <a:avLst>
              <a:gd name="adj1" fmla="val 6310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602544"/>
      </p:ext>
    </p:extLst>
  </p:cSld>
  <p:clrMapOvr>
    <a:masterClrMapping/>
  </p:clrMapOvr>
  <p:transition spd="slow" advClick="0" advTm="16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E172"/>
                </a:solidFill>
              </a:rPr>
              <a:t>10. </a:t>
            </a:r>
            <a:r>
              <a:rPr lang="fr-FR" b="1" dirty="0"/>
              <a:t>Donne l’heure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20609" y="1503451"/>
            <a:ext cx="1085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15 secondes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2319" t="2061" r="2920" b="2392"/>
          <a:stretch/>
        </p:blipFill>
        <p:spPr>
          <a:xfrm>
            <a:off x="2350242" y="1660824"/>
            <a:ext cx="5068554" cy="492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32077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E172"/>
                </a:solidFill>
              </a:rPr>
              <a:t>11. </a:t>
            </a:r>
            <a:r>
              <a:rPr lang="fr-FR" b="1" dirty="0"/>
              <a:t>Combien de jours blancs entre </a:t>
            </a:r>
            <a:br>
              <a:rPr lang="fr-FR" b="1" dirty="0"/>
            </a:br>
            <a:r>
              <a:rPr lang="fr-FR" b="1" dirty="0"/>
              <a:t>le 05 et le 22 mars 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871780" y="1613414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25 secondes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6959" y="1921191"/>
            <a:ext cx="4461343" cy="35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31219"/>
      </p:ext>
    </p:extLst>
  </p:cSld>
  <p:clrMapOvr>
    <a:masterClrMapping/>
  </p:clrMapOvr>
  <p:transition spd="slow" advClick="0" advTm="26000">
    <p:fad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93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fr-FR" b="1" dirty="0">
                <a:solidFill>
                  <a:srgbClr val="00E172"/>
                </a:solidFill>
              </a:rPr>
              <a:t>12.           </a:t>
            </a:r>
            <a:br>
              <a:rPr lang="fr-FR" b="1" dirty="0">
                <a:solidFill>
                  <a:srgbClr val="00E172"/>
                </a:solidFill>
              </a:rPr>
            </a:br>
            <a:r>
              <a:rPr lang="fr-FR" b="1" dirty="0">
                <a:solidFill>
                  <a:srgbClr val="00E172"/>
                </a:solidFill>
              </a:rPr>
              <a:t>					</a:t>
            </a:r>
            <a:r>
              <a:rPr lang="fr-FR" sz="5300" b="1" dirty="0"/>
              <a:t>60 divisé par 4 ?</a:t>
            </a:r>
            <a:br>
              <a:rPr lang="fr-FR" sz="5300" b="1" dirty="0"/>
            </a:b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708874" y="2245562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15 secondes</a:t>
            </a:r>
          </a:p>
        </p:txBody>
      </p:sp>
    </p:spTree>
    <p:extLst>
      <p:ext uri="{BB962C8B-B14F-4D97-AF65-F5344CB8AC3E}">
        <p14:creationId xmlns:p14="http://schemas.microsoft.com/office/powerpoint/2010/main" val="3240644201"/>
      </p:ext>
    </p:extLst>
  </p:cSld>
  <p:clrMapOvr>
    <a:masterClrMapping/>
  </p:clrMapOvr>
  <p:transition spd="slow" advClick="0" advTm="16000">
    <p:fad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942" y="188132"/>
            <a:ext cx="86868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E172"/>
                </a:solidFill>
              </a:rPr>
              <a:t>13.	 </a:t>
            </a:r>
            <a:r>
              <a:rPr lang="fr-FR" b="1" dirty="0"/>
              <a:t>Combien de triangles mauves</a:t>
            </a:r>
            <a:br>
              <a:rPr lang="fr-FR" b="1" dirty="0"/>
            </a:br>
            <a:r>
              <a:rPr lang="fr-FR" b="1" dirty="0"/>
              <a:t> dans ce dessin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94229" y="1519264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15 secondes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7044" y="2620198"/>
            <a:ext cx="3169081" cy="29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47398"/>
      </p:ext>
    </p:extLst>
  </p:cSld>
  <p:clrMapOvr>
    <a:masterClrMapping/>
  </p:clrMapOvr>
  <p:transition spd="slow" advClick="0" advTm="16000">
    <p:fad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E172"/>
                </a:solidFill>
              </a:rPr>
              <a:t>14. </a:t>
            </a:r>
            <a:r>
              <a:rPr lang="fr-FR" b="1" dirty="0"/>
              <a:t>Quel est le double de 550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824283" y="1517594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10 secondes</a:t>
            </a:r>
          </a:p>
        </p:txBody>
      </p:sp>
    </p:spTree>
    <p:extLst>
      <p:ext uri="{BB962C8B-B14F-4D97-AF65-F5344CB8AC3E}">
        <p14:creationId xmlns:p14="http://schemas.microsoft.com/office/powerpoint/2010/main" val="3687431314"/>
      </p:ext>
    </p:extLst>
  </p:cSld>
  <p:clrMapOvr>
    <a:masterClrMapping/>
  </p:clrMapOvr>
  <p:transition spd="slow" advClick="0" advTm="11000">
    <p:fad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80085" y="536218"/>
            <a:ext cx="8832240" cy="1742144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r-FR" sz="3800" b="1" dirty="0">
                <a:solidFill>
                  <a:srgbClr val="00E172"/>
                </a:solidFill>
              </a:rPr>
              <a:t>15.</a:t>
            </a:r>
            <a:br>
              <a:rPr lang="fr-FR" sz="3800" b="1" dirty="0">
                <a:solidFill>
                  <a:srgbClr val="00E172"/>
                </a:solidFill>
              </a:rPr>
            </a:br>
            <a:r>
              <a:rPr lang="fr-FR" sz="3800" b="1" dirty="0"/>
              <a:t>Avec 2 pommes, on obtient 1 verre de jus.</a:t>
            </a:r>
            <a:br>
              <a:rPr lang="fr-FR" sz="3800" b="1" dirty="0"/>
            </a:br>
            <a:r>
              <a:rPr lang="fr-FR" sz="3800" b="1" dirty="0"/>
              <a:t>Avec 12 pommes, combien de verres ?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532172" y="2446522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20 secondes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967960"/>
            <a:ext cx="27305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4233"/>
      </p:ext>
    </p:extLst>
  </p:cSld>
  <p:clrMapOvr>
    <a:masterClrMapping/>
  </p:clrMapOvr>
  <p:transition spd="slow" advClick="0" advTm="21000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16946" y="481402"/>
            <a:ext cx="946368" cy="10757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fr-FR" sz="3200" b="1" dirty="0">
                <a:solidFill>
                  <a:srgbClr val="00E172"/>
                </a:solidFill>
              </a:rPr>
              <a:t>16.</a:t>
            </a:r>
            <a:br>
              <a:rPr lang="fr-FR" sz="3200" b="1" dirty="0">
                <a:solidFill>
                  <a:srgbClr val="00E172"/>
                </a:solidFill>
              </a:rPr>
            </a:br>
            <a:endParaRPr lang="fr-FR" sz="3200" b="1" i="0" u="none" strike="noStrike" kern="1200" spc="0" dirty="0">
              <a:ln>
                <a:noFill/>
              </a:ln>
              <a:solidFill>
                <a:srgbClr val="CCFFCC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3203640" y="404640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pic>
        <p:nvPicPr>
          <p:cNvPr id="4" name="Image 3" descr="Capture d’écran 2018-10-03 à 11.2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52" y="2358528"/>
            <a:ext cx="4967388" cy="40948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215162" y="1159653"/>
            <a:ext cx="9110058" cy="11988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3600" b="1" dirty="0">
                <a:latin typeface="Arial" pitchFamily="18"/>
                <a:ea typeface="Microsoft YaHei" pitchFamily="2"/>
                <a:cs typeface="Mangal" pitchFamily="2"/>
              </a:rPr>
              <a:t>On </a:t>
            </a:r>
            <a:r>
              <a:rPr lang="fr-FR" sz="3600" b="1" u="sng" dirty="0">
                <a:latin typeface="Arial" pitchFamily="18"/>
                <a:ea typeface="Microsoft YaHei" pitchFamily="2"/>
                <a:cs typeface="Mangal" pitchFamily="2"/>
              </a:rPr>
              <a:t>multiplie </a:t>
            </a:r>
            <a:r>
              <a:rPr lang="fr-FR" sz="3600" b="1" dirty="0">
                <a:latin typeface="Arial" pitchFamily="18"/>
                <a:ea typeface="Microsoft YaHei" pitchFamily="2"/>
                <a:cs typeface="Mangal" pitchFamily="2"/>
              </a:rPr>
              <a:t>le score de chacun des dés.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3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Quel est le résultat ? </a:t>
            </a:r>
          </a:p>
        </p:txBody>
      </p:sp>
    </p:spTree>
    <p:extLst>
      <p:ext uri="{BB962C8B-B14F-4D97-AF65-F5344CB8AC3E}">
        <p14:creationId xmlns:p14="http://schemas.microsoft.com/office/powerpoint/2010/main" val="2369070945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4845" y="3429000"/>
            <a:ext cx="7714800" cy="2679120"/>
          </a:xfrm>
        </p:spPr>
        <p:txBody>
          <a:bodyPr/>
          <a:lstStyle/>
          <a:p>
            <a:pPr lvl="0" algn="ctr">
              <a:spcBef>
                <a:spcPts val="638"/>
              </a:spcBef>
              <a:buNone/>
            </a:pPr>
            <a:r>
              <a:rPr lang="fr-FR" sz="4400" b="1" dirty="0"/>
              <a:t>Sujet de qualification des classes de CM1</a:t>
            </a:r>
          </a:p>
          <a:p>
            <a:pPr lvl="0" algn="ctr">
              <a:spcBef>
                <a:spcPts val="638"/>
              </a:spcBef>
              <a:buNone/>
            </a:pPr>
            <a:r>
              <a:rPr lang="fr-FR" sz="4400" dirty="0"/>
              <a:t>(</a:t>
            </a:r>
            <a:r>
              <a:rPr lang="fr-FR" sz="4400" i="1" dirty="0"/>
              <a:t>20 questions</a:t>
            </a:r>
            <a:r>
              <a:rPr lang="fr-FR" sz="4400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880"/>
            <a:ext cx="6102834" cy="2181957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10519" y="3038679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15 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37355" y="951005"/>
            <a:ext cx="6332590" cy="175432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00E172"/>
                </a:solidFill>
              </a:rPr>
              <a:t>17. </a:t>
            </a:r>
          </a:p>
          <a:p>
            <a:pPr algn="ctr"/>
            <a:r>
              <a:rPr lang="fr-FR" sz="5400" b="1" dirty="0"/>
              <a:t>           150 +  ?  = 500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2689" y="423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366973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95109" y="792629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15 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63300" y="779361"/>
            <a:ext cx="6332590" cy="175432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00E172"/>
                </a:solidFill>
              </a:rPr>
              <a:t>18. </a:t>
            </a:r>
          </a:p>
          <a:p>
            <a:pPr algn="ctr"/>
            <a:r>
              <a:rPr lang="fr-FR" sz="5400" b="1" dirty="0"/>
              <a:t>	       150 ×  ? = 450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2689" y="423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551170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395109" y="3056435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15 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68171" y="456143"/>
            <a:ext cx="1003178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E172"/>
                </a:solidFill>
              </a:rPr>
              <a:t>19.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2689" y="423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19030" y="1328815"/>
            <a:ext cx="726585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3600" b="1" dirty="0">
                <a:latin typeface="Arial"/>
                <a:cs typeface="Arial"/>
              </a:rPr>
              <a:t>Quel est le nombre de centaines </a:t>
            </a:r>
          </a:p>
          <a:p>
            <a:r>
              <a:rPr lang="fr-FR" sz="3600" b="1" dirty="0">
                <a:latin typeface="Arial"/>
                <a:cs typeface="Arial"/>
              </a:rPr>
              <a:t>dans 2019 ?</a:t>
            </a:r>
          </a:p>
        </p:txBody>
      </p:sp>
    </p:spTree>
    <p:extLst>
      <p:ext uri="{BB962C8B-B14F-4D97-AF65-F5344CB8AC3E}">
        <p14:creationId xmlns:p14="http://schemas.microsoft.com/office/powerpoint/2010/main" val="3800874545"/>
      </p:ext>
    </p:extLst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61796" y="144669"/>
            <a:ext cx="1085591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45 secondes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2914" y="607963"/>
            <a:ext cx="8329281" cy="5139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00E172"/>
                </a:solidFill>
              </a:rPr>
              <a:t>20.</a:t>
            </a:r>
          </a:p>
          <a:p>
            <a:pPr lvl="0" algn="ctr">
              <a:defRPr sz="4200"/>
            </a:pPr>
            <a:r>
              <a:rPr lang="fr-FR" sz="4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Je suis arrivé à l’école </a:t>
            </a:r>
          </a:p>
          <a:p>
            <a:pPr lvl="0" algn="ctr">
              <a:defRPr sz="4200"/>
            </a:pPr>
            <a:r>
              <a:rPr lang="fr-FR" sz="4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en retard de 15 minutes.</a:t>
            </a:r>
          </a:p>
          <a:p>
            <a:pPr lvl="0" algn="ctr">
              <a:defRPr sz="4200"/>
            </a:pPr>
            <a:r>
              <a:rPr lang="fr-FR" sz="4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Il était 7h15.</a:t>
            </a:r>
          </a:p>
          <a:p>
            <a:pPr lvl="0" algn="ctr">
              <a:defRPr sz="4200"/>
            </a:pPr>
            <a:r>
              <a:rPr lang="fr-FR" sz="4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À quelle heure commence </a:t>
            </a:r>
          </a:p>
          <a:p>
            <a:pPr lvl="0" algn="ctr">
              <a:defRPr sz="4200"/>
            </a:pPr>
            <a:r>
              <a:rPr lang="fr-FR" sz="4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mon école?</a:t>
            </a:r>
          </a:p>
          <a:p>
            <a:pPr algn="ctr"/>
            <a:r>
              <a:rPr lang="fr-FR" sz="5400" b="1" dirty="0">
                <a:solidFill>
                  <a:srgbClr val="00E172"/>
                </a:solidFill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52689" y="4232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5379216"/>
      </p:ext>
    </p:extLst>
  </p:cSld>
  <p:clrMapOvr>
    <a:masterClrMapping/>
  </p:clrMapOvr>
  <p:transition spd="slow" advClick="0" advTm="45000">
    <p:fade/>
    <p:sndAc>
      <p:stSnd>
        <p:snd r:embed="rId3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8740" y="4206872"/>
            <a:ext cx="7714800" cy="2679120"/>
          </a:xfrm>
        </p:spPr>
        <p:txBody>
          <a:bodyPr/>
          <a:lstStyle/>
          <a:p>
            <a:pPr lvl="0" algn="r">
              <a:spcBef>
                <a:spcPts val="638"/>
              </a:spcBef>
              <a:buNone/>
            </a:pPr>
            <a:r>
              <a:rPr lang="fr-FR" sz="4400" b="1" dirty="0"/>
              <a:t>vous remercie et vous souhaite une bonne fin de  journée.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91" y="1936977"/>
            <a:ext cx="6102834" cy="2181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5630137" y="951723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15087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6161B-162F-49D7-B831-B93F249EBD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1640" y="620640"/>
            <a:ext cx="7772039" cy="1469520"/>
          </a:xfrm>
        </p:spPr>
        <p:txBody>
          <a:bodyPr/>
          <a:lstStyle/>
          <a:p>
            <a:pPr lvl="0"/>
            <a:r>
              <a:rPr lang="fr-FR"/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30923-FC40-4F0C-A4A6-32171A158F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195640" y="2565360"/>
            <a:ext cx="5463720" cy="2518920"/>
          </a:xfrm>
        </p:spPr>
        <p:txBody>
          <a:bodyPr wrap="square" lIns="90000" tIns="45000" rIns="90000" bIns="45000" anchor="t">
            <a:noAutofit/>
          </a:bodyPr>
          <a:lstStyle/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A vos stylos,</a:t>
            </a:r>
          </a:p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Prêts,</a:t>
            </a:r>
          </a:p>
          <a:p>
            <a:pPr lvl="0"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Partez!</a:t>
            </a:r>
          </a:p>
          <a:p>
            <a:pPr lvl="0" algn="ctr">
              <a:spcAft>
                <a:spcPts val="0"/>
              </a:spcAft>
            </a:pPr>
            <a:endParaRPr lang="fr-FR" sz="4400" dirty="0">
              <a:cs typeface="Mangal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DA928B-8FBA-4DF8-83B5-71880DE8AA21}"/>
              </a:ext>
            </a:extLst>
          </p:cNvPr>
          <p:cNvSpPr/>
          <p:nvPr/>
        </p:nvSpPr>
        <p:spPr>
          <a:xfrm>
            <a:off x="4500000" y="5733360"/>
            <a:ext cx="417600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Appuyer sur Entrée pour démarrer le questionnaire minuté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722" y="27463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E172"/>
                </a:solidFill>
              </a:rPr>
              <a:t>1.</a:t>
            </a:r>
            <a:r>
              <a:rPr lang="fr-FR" b="1" dirty="0"/>
              <a:t> Combien de cases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blanches</a:t>
            </a:r>
            <a:r>
              <a:rPr lang="fr-FR" b="1" dirty="0"/>
              <a:t>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30175"/>
              </p:ext>
            </p:extLst>
          </p:nvPr>
        </p:nvGraphicFramePr>
        <p:xfrm>
          <a:off x="2985365" y="1921625"/>
          <a:ext cx="3450950" cy="3657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rgbClr r="0" g="0" b="0">
                      <a:alpha val="43000"/>
                    </a:scrgbClr>
                  </a:outerShdw>
                </a:effectLst>
                <a:tableStyleId>{5C22544A-7EE6-4342-B048-85BDC9FD1C3A}</a:tableStyleId>
              </a:tblPr>
              <a:tblGrid>
                <a:gridCol w="345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5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ccolade ouvrante 4"/>
          <p:cNvSpPr/>
          <p:nvPr/>
        </p:nvSpPr>
        <p:spPr>
          <a:xfrm>
            <a:off x="2115793" y="1921626"/>
            <a:ext cx="516328" cy="36576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93182" y="3244082"/>
            <a:ext cx="704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10</a:t>
            </a:r>
          </a:p>
        </p:txBody>
      </p:sp>
      <p:sp>
        <p:nvSpPr>
          <p:cNvPr id="7" name="Accolade ouvrante 6"/>
          <p:cNvSpPr/>
          <p:nvPr/>
        </p:nvSpPr>
        <p:spPr>
          <a:xfrm rot="16200000">
            <a:off x="4459989" y="4232027"/>
            <a:ext cx="501705" cy="3450950"/>
          </a:xfrm>
          <a:prstGeom prst="leftBrace">
            <a:avLst>
              <a:gd name="adj1" fmla="val 55244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45148" y="6150114"/>
            <a:ext cx="704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10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489341" y="1488188"/>
            <a:ext cx="110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 secondes</a:t>
            </a:r>
          </a:p>
        </p:txBody>
      </p:sp>
    </p:spTree>
    <p:extLst>
      <p:ext uri="{BB962C8B-B14F-4D97-AF65-F5344CB8AC3E}">
        <p14:creationId xmlns:p14="http://schemas.microsoft.com/office/powerpoint/2010/main" val="2945202997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0722" y="27463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b="1" dirty="0">
                <a:solidFill>
                  <a:srgbClr val="00E172"/>
                </a:solidFill>
              </a:rPr>
              <a:t>2.</a:t>
            </a:r>
            <a:r>
              <a:rPr lang="fr-FR" b="1" dirty="0"/>
              <a:t> Combien de cases 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blanches</a:t>
            </a:r>
            <a:r>
              <a:rPr lang="fr-FR" b="1" dirty="0"/>
              <a:t>?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101450"/>
              </p:ext>
            </p:extLst>
          </p:nvPr>
        </p:nvGraphicFramePr>
        <p:xfrm>
          <a:off x="2985365" y="1921625"/>
          <a:ext cx="331841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18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31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Accolade ouvrante 4"/>
          <p:cNvSpPr/>
          <p:nvPr/>
        </p:nvSpPr>
        <p:spPr>
          <a:xfrm>
            <a:off x="2115793" y="1921626"/>
            <a:ext cx="516328" cy="36576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93182" y="3244082"/>
            <a:ext cx="704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10</a:t>
            </a:r>
          </a:p>
        </p:txBody>
      </p:sp>
      <p:sp>
        <p:nvSpPr>
          <p:cNvPr id="7" name="Accolade ouvrante 6"/>
          <p:cNvSpPr/>
          <p:nvPr/>
        </p:nvSpPr>
        <p:spPr>
          <a:xfrm rot="16200000">
            <a:off x="4393719" y="4298297"/>
            <a:ext cx="501705" cy="3318410"/>
          </a:xfrm>
          <a:prstGeom prst="leftBrace">
            <a:avLst>
              <a:gd name="adj1" fmla="val 55244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245148" y="6150114"/>
            <a:ext cx="704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/>
              <a:t>10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489341" y="1488188"/>
            <a:ext cx="1103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20 secondes</a:t>
            </a:r>
          </a:p>
        </p:txBody>
      </p:sp>
    </p:spTree>
    <p:extLst>
      <p:ext uri="{BB962C8B-B14F-4D97-AF65-F5344CB8AC3E}">
        <p14:creationId xmlns:p14="http://schemas.microsoft.com/office/powerpoint/2010/main" val="3620703162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416946" y="481402"/>
            <a:ext cx="946368" cy="10757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fr-FR" sz="3200" b="1" dirty="0">
                <a:solidFill>
                  <a:srgbClr val="00E172"/>
                </a:solidFill>
              </a:rPr>
              <a:t>3.</a:t>
            </a:r>
            <a:br>
              <a:rPr lang="fr-FR" sz="3200" b="1" dirty="0">
                <a:solidFill>
                  <a:srgbClr val="00E172"/>
                </a:solidFill>
              </a:rPr>
            </a:br>
            <a:endParaRPr lang="fr-FR" sz="3200" b="1" i="0" u="none" strike="noStrike" kern="1200" spc="0" dirty="0">
              <a:ln>
                <a:noFill/>
              </a:ln>
              <a:solidFill>
                <a:srgbClr val="CCFFCC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6380853" y="179832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</a:t>
            </a:r>
            <a:r>
              <a:rPr lang="fr-FR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secondes</a:t>
            </a:r>
          </a:p>
        </p:txBody>
      </p:sp>
      <p:pic>
        <p:nvPicPr>
          <p:cNvPr id="4" name="Image 3" descr="Capture d’écran 2018-10-03 à 11.27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82" y="2378432"/>
            <a:ext cx="4631471" cy="381792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1026892" y="598891"/>
            <a:ext cx="7569973" cy="11988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3600" b="1" dirty="0">
                <a:latin typeface="Arial" pitchFamily="18"/>
                <a:ea typeface="Microsoft YaHei" pitchFamily="2"/>
                <a:cs typeface="Mangal" pitchFamily="2"/>
              </a:rPr>
              <a:t>On </a:t>
            </a:r>
            <a:r>
              <a:rPr lang="fr-FR" sz="3600" b="1" u="sng" dirty="0">
                <a:latin typeface="Arial" pitchFamily="18"/>
                <a:ea typeface="Microsoft YaHei" pitchFamily="2"/>
                <a:cs typeface="Mangal" pitchFamily="2"/>
              </a:rPr>
              <a:t>additionne </a:t>
            </a:r>
            <a:r>
              <a:rPr lang="fr-FR" sz="3600" b="1" dirty="0">
                <a:latin typeface="Arial" pitchFamily="18"/>
                <a:ea typeface="Microsoft YaHei" pitchFamily="2"/>
                <a:cs typeface="Mangal" pitchFamily="2"/>
              </a:rPr>
              <a:t>le score de chacun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000"/>
            </a:pPr>
            <a:r>
              <a:rPr lang="fr-FR" sz="3600" b="1" dirty="0">
                <a:latin typeface="Arial" pitchFamily="18"/>
                <a:ea typeface="Microsoft YaHei" pitchFamily="2"/>
                <a:cs typeface="Mangal" pitchFamily="2"/>
              </a:rPr>
              <a:t>des dés. </a:t>
            </a:r>
            <a:r>
              <a:rPr lang="fr-FR" sz="36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Quel est le résultat ? </a:t>
            </a:r>
          </a:p>
        </p:txBody>
      </p:sp>
    </p:spTree>
    <p:extLst>
      <p:ext uri="{BB962C8B-B14F-4D97-AF65-F5344CB8AC3E}">
        <p14:creationId xmlns:p14="http://schemas.microsoft.com/office/powerpoint/2010/main" val="1004708751"/>
      </p:ext>
    </p:extLst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00762" y="461851"/>
            <a:ext cx="7986902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E172"/>
                </a:solidFill>
              </a:rPr>
              <a:t>4.</a:t>
            </a:r>
            <a:r>
              <a:rPr lang="fr-FR" sz="4400" b="1" dirty="0"/>
              <a:t> Encore combien de points pour en avoir 100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601317" y="2203934"/>
            <a:ext cx="1085682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20 secondes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2075458" y="2650631"/>
            <a:ext cx="1105064" cy="1113521"/>
            <a:chOff x="1719780" y="2482896"/>
            <a:chExt cx="1105064" cy="1113521"/>
          </a:xfrm>
        </p:grpSpPr>
        <p:sp>
          <p:nvSpPr>
            <p:cNvPr id="5" name="Ellipse 4"/>
            <p:cNvSpPr/>
            <p:nvPr/>
          </p:nvSpPr>
          <p:spPr>
            <a:xfrm>
              <a:off x="2087914" y="2482896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1719780" y="3207392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2456710" y="3207392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5741214" y="2623878"/>
            <a:ext cx="369150" cy="1441681"/>
            <a:chOff x="6109348" y="2288384"/>
            <a:chExt cx="369150" cy="1441681"/>
          </a:xfrm>
        </p:grpSpPr>
        <p:sp>
          <p:nvSpPr>
            <p:cNvPr id="8" name="Ellipse 7"/>
            <p:cNvSpPr/>
            <p:nvPr/>
          </p:nvSpPr>
          <p:spPr>
            <a:xfrm>
              <a:off x="6109348" y="2288384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6109348" y="2818367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6110364" y="3341040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3180522" y="4759838"/>
            <a:ext cx="1545513" cy="389025"/>
            <a:chOff x="3180522" y="4759838"/>
            <a:chExt cx="1545513" cy="389025"/>
          </a:xfrm>
        </p:grpSpPr>
        <p:sp>
          <p:nvSpPr>
            <p:cNvPr id="11" name="Ellipse 10"/>
            <p:cNvSpPr/>
            <p:nvPr/>
          </p:nvSpPr>
          <p:spPr>
            <a:xfrm>
              <a:off x="3180522" y="4759838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809761" y="4759838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4357901" y="4759838"/>
              <a:ext cx="368134" cy="38902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92510952"/>
      </p:ext>
    </p:extLst>
  </p:cSld>
  <p:clrMapOvr>
    <a:masterClrMapping/>
  </p:clrMapOvr>
  <p:transition spd="slow" advClick="0" advTm="21000">
    <p:fad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0795" y="728162"/>
            <a:ext cx="729731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E172"/>
                </a:solidFill>
              </a:rPr>
              <a:t>5.</a:t>
            </a:r>
            <a:r>
              <a:rPr lang="fr-FR" sz="4400" b="1" dirty="0"/>
              <a:t> Complète par un nombre ?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188889" y="1589261"/>
            <a:ext cx="1085682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/>
              <a:t>20 secondes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71488" y="2783235"/>
            <a:ext cx="634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Arial Black"/>
                <a:cs typeface="Arial Black"/>
              </a:rPr>
              <a:t>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881665" y="3100760"/>
            <a:ext cx="63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Arial Black"/>
                <a:cs typeface="Arial Black"/>
              </a:rPr>
              <a:t>=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767145" y="2802123"/>
            <a:ext cx="2222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latin typeface="Arial Black"/>
                <a:cs typeface="Arial Black"/>
              </a:rPr>
              <a:t>cent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109734" y="3028113"/>
            <a:ext cx="634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Arial Black"/>
                <a:cs typeface="Arial Black"/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76488" y="2402802"/>
            <a:ext cx="1930993" cy="16361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1188000" y="2516880"/>
            <a:ext cx="1902916" cy="1235265"/>
            <a:chOff x="1188000" y="2516880"/>
            <a:chExt cx="1902916" cy="1235265"/>
          </a:xfrm>
        </p:grpSpPr>
        <p:sp>
          <p:nvSpPr>
            <p:cNvPr id="5" name="Ellipse 4"/>
            <p:cNvSpPr/>
            <p:nvPr/>
          </p:nvSpPr>
          <p:spPr>
            <a:xfrm>
              <a:off x="1843988" y="2516880"/>
              <a:ext cx="556888" cy="6142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2223722" y="3137935"/>
              <a:ext cx="556888" cy="6142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188000" y="2516880"/>
              <a:ext cx="556888" cy="6142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534028" y="2523725"/>
              <a:ext cx="556888" cy="6142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565544" y="3137935"/>
              <a:ext cx="556888" cy="61421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03704914"/>
      </p:ext>
    </p:extLst>
  </p:cSld>
  <p:clrMapOvr>
    <a:masterClrMapping/>
  </p:clrMapOvr>
  <p:transition spd="slow" advClick="0" advTm="21000">
    <p:fad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0483" y="2737033"/>
            <a:ext cx="3926864" cy="34495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5423" y="728162"/>
            <a:ext cx="7619255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00E172"/>
                </a:solidFill>
              </a:rPr>
              <a:t>6.</a:t>
            </a:r>
            <a:r>
              <a:rPr lang="fr-FR" sz="4400" b="1" dirty="0"/>
              <a:t> Encore combien de points blancs pour en avoir 20 ?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6E7F37-F87D-4F00-907E-C875EBB6EFE9}"/>
              </a:ext>
            </a:extLst>
          </p:cNvPr>
          <p:cNvSpPr/>
          <p:nvPr/>
        </p:nvSpPr>
        <p:spPr>
          <a:xfrm>
            <a:off x="6657347" y="2381155"/>
            <a:ext cx="1343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20 secondes</a:t>
            </a:r>
          </a:p>
        </p:txBody>
      </p:sp>
    </p:spTree>
    <p:extLst>
      <p:ext uri="{BB962C8B-B14F-4D97-AF65-F5344CB8AC3E}">
        <p14:creationId xmlns:p14="http://schemas.microsoft.com/office/powerpoint/2010/main" val="1970368769"/>
      </p:ext>
    </p:extLst>
  </p:cSld>
  <p:clrMapOvr>
    <a:masterClrMapping/>
  </p:clrMapOvr>
  <p:transition spd="slow" advClick="0" advTm="21000"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295</Words>
  <Application>Microsoft Office PowerPoint</Application>
  <PresentationFormat>Affichage à l'écran (4:3)</PresentationFormat>
  <Paragraphs>102</Paragraphs>
  <Slides>24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Arial Black</vt:lpstr>
      <vt:lpstr>Calibri</vt:lpstr>
      <vt:lpstr>Thème Office</vt:lpstr>
      <vt:lpstr>Présentation PowerPoint</vt:lpstr>
      <vt:lpstr>Présentation PowerPoint</vt:lpstr>
      <vt:lpstr>Bonne chance à tous !</vt:lpstr>
      <vt:lpstr>1. Combien de cases blanches?</vt:lpstr>
      <vt:lpstr>2. Combien de cases blanches?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8.  Choisis le nombre à placer.</vt:lpstr>
      <vt:lpstr>Présentation PowerPoint</vt:lpstr>
      <vt:lpstr>10. Donne l’heure</vt:lpstr>
      <vt:lpstr>11. Combien de jours blancs entre  le 05 et le 22 mars ?</vt:lpstr>
      <vt:lpstr>12.                 60 divisé par 4 ? </vt:lpstr>
      <vt:lpstr>13.  Combien de triangles mauves  dans ce dessin ?</vt:lpstr>
      <vt:lpstr>14. Quel est le double de 550 ?</vt:lpstr>
      <vt:lpstr>15. Avec 2 pommes, on obtient 1 verre de jus. Avec 12 pommes, combien de verres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TATAU UPOO 2019</dc:title>
  <dc:subject/>
  <dc:creator>Elsie Tapea</dc:creator>
  <cp:keywords/>
  <dc:description/>
  <cp:lastModifiedBy>Bertrand FILLOUX</cp:lastModifiedBy>
  <cp:revision>114</cp:revision>
  <dcterms:created xsi:type="dcterms:W3CDTF">2017-11-24T19:47:36Z</dcterms:created>
  <dcterms:modified xsi:type="dcterms:W3CDTF">2019-01-11T22:19:51Z</dcterms:modified>
  <cp:category/>
</cp:coreProperties>
</file>