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6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0" r:id="rId26"/>
    <p:sldId id="280" r:id="rId27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A93F"/>
    <a:srgbClr val="51514F"/>
    <a:srgbClr val="A8C81D"/>
    <a:srgbClr val="376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84AC666-012C-467A-BDC8-7E68D5EBC0B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9CB894-91EB-4675-8278-ACF5149C7624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5252D0-C4EF-4D98-BAAF-F68ABE5D1867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6F1D01-A80E-4EB0-8A7B-F8102C3A324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9AD7D42-BA51-49AB-9FF5-6A5EE4197FCD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0952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81EB92D-E26A-42A4-98C2-38F3CF68BF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816040-86D2-4B14-B95D-C21EFEB1505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5EBD9B15-EA4B-437E-9594-C4849DE58F4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393662-A11C-4163-868D-0B902974A11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07342F-B4CA-47AE-9D72-2B4133F33E70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8E1579-0595-4958-B322-924A62E65E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C5F340EA-EFAD-4DAE-AEE3-FBA9250E7F0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426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481EA3-31E7-46FB-BA31-85AF10D0A8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DFEDC0-ECBF-4EDA-9BA7-0C66D4740685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184EDB3-AC21-4018-AB0D-B6DE6CF267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12F104-95B8-4B13-AB25-81764EE4A3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A4050D-3F11-41FC-B893-9E1C3235D75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13F4392-BD76-4EA0-9A7E-F13EDF519BC0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F65073D-6E5C-41E6-95D1-32F482841D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E5A10F-AD49-4EBF-94E6-ED6BB888B8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E3B709-473A-4899-9EB5-80146F29F9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59F9F31-CB73-435A-B4B9-28C451749C2C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4A5F61-DA72-4482-B812-DDEC7E71A4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E67C0B0-4F3C-428B-8A33-EEF04B619F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3F95B4-7BFF-42E7-8EE0-5D5E2A301D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E03BF7C-E147-4006-8FA3-6F1D9D5F247D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DE9716-C165-4983-8582-16907FB14A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C02AB58-E8ED-4A55-9D6C-31D3C656EC1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6E9ECB-BC18-412D-ADEA-AF435D3811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DD4AE2A-5571-4114-9195-2DC2938EBB5E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296F3F7-DA4E-4CE0-86A1-3BAD8A7BDE3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B7E385B-5AEA-4201-9BE3-77527CDBF67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DDC63A-3EFE-49E6-B0B7-E38B714F73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AA13361-2B27-4EFC-AFAB-56B50D97A00C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F44CE59-ED7B-4442-B9AC-6DF0E3B31F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D1BEC72-64D4-4D24-81B1-8AFE406B5D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620561-2092-4F91-915D-B51CE295B49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1031C81-D490-4B0E-8B2A-1A131A89BDD6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5020EAD-B9EB-4D5F-B6A8-C3A0A4B9E3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BE58F2E-4AB2-4B58-A090-79829A9ED50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3D8AAE-BEC1-45B1-9F4E-AB648A3A68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8C35B30-4922-4A36-90D0-8B37C4DCA729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AF1A857-D288-48FB-9D31-601EB5FE28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10D0444-1308-4AAE-8118-97179AE8A6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F11FFD-84D0-4CAF-8449-3E081201FA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76EA44-AC91-417F-97D7-EB72ECD4974A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0CFF9E3-ACFB-4EC0-A6DF-3AB7F2D0663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28CCE09-E1C7-4EA7-BC6D-9F375C7921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4D189B-9695-4417-B841-EADC15840D9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623AB0-249C-4C90-926C-F19164C8D761}" type="slidenum">
              <a:t>18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FAF2BA1-1CC0-4EE2-B163-4323C333ACE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36A472-C16D-45CC-BDAA-D996A4FDA2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83A906-3F8C-4B57-8734-BFF074123D8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139128-3C54-4D3B-9141-4A7B2901ED22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D95C9D-52A5-4A9C-A32A-B0D51CF737B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A423FAF-15DB-452A-83E2-B8A5992EA91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A68ACC-8128-47D9-BAB6-47F7B8A3CE0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6C57CA8-80C5-47D4-8B97-9C8F2B197D15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E61684F-FC43-427F-ABAC-F5A2EFD3B0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91D126-DFD0-416D-8A15-3D3642D6419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147EE3-BC07-4530-9ACC-B89DF135738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C748670-7A52-4426-93E5-8CACCE0576C7}" type="slidenum">
              <a:t>21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6A640EA-868D-4A40-931E-7CC4864FD23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CC9EB3-F740-4FB4-80B7-88C8BDEDCA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F6EC72-EDB8-44D2-B0A9-3062B0A2F4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D51C08C-C79C-4414-9632-8A9AB7641572}" type="slidenum">
              <a:t>22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02FDB6B-535A-4324-982A-B9971097259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C092252-5352-4758-8F83-25D2B38621E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00D67F-4106-4E6C-8C42-F2CC09AFDB5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2780F1-F820-4E29-8EF4-A33410ABFC72}" type="slidenum">
              <a:t>23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2D756F2-EF7C-4285-B4D8-FFD6FE6BD64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698E283-0CF3-451F-B734-9887E226C7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2312C0-A7E0-45FC-8D2A-86FEE323D28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3B1A5E0-597B-4CB6-81B1-3C3134C42BE1}" type="slidenum">
              <a:t>24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64CA3E-3093-42BA-823B-BA49AE29ED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3C2DAF-4F71-4736-8A76-998BE467F9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28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CEA671-7046-421F-AA3C-FD8CA463BD9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FC670A8-8A08-42F1-A81A-9C0743746AEE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D47737-C9BD-4AE9-8F1B-B53A0262DC8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D3C222-46AB-4EAF-B269-A7B4D318FA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5A21FF-A252-4936-9009-2A80926C6CF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51F3EA-1BB1-4D9F-B36C-905EC5F05A8F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B90195-AE6B-4D0D-8B1E-8BB763B51C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BDCA7F7-18DB-4B22-9675-D79C8E630C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A0432F-99D9-41DD-834E-6B919CFB967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5534748-B085-46DD-ABBA-50EA1059864A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AE4D92-9A52-4F96-B708-B6ECDB92DF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0E80CB7-3703-4FC7-AD12-E940A9D1D7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8C931A-046E-4489-9DC5-D68F8DE41A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FC3D101-9602-4BFF-A2F8-31035B4B75E7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70A95D-5622-4DB2-8E97-0DB588CD4E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EA81D7-4C5F-49D5-98B6-E9DA098A11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37B26D-4C7C-4D1E-ADBE-230897B4447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4B2183D-00D0-4B46-BF03-53512F2D3564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9A9EC2D-E3B7-4B3C-81D1-05D0DE4F13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D59AF53-83D0-4EAF-9168-4BEB345B1B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EB9CA-6A04-485E-8257-87D7759882D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862531B-F4B6-4D6C-B1EE-218EFFE16D3D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5BA0E1-9A03-4FDA-AE7B-0C2C23385D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D94369-EA82-4F2F-9A73-BFED61579F0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44CE00-8A27-44D8-A538-374BE569F28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2F63378-6C14-4E31-BFFE-A6ED50ABA2CF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785AAC-891D-4A08-A817-56F64947526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623EF5-30D6-43C2-BC6B-0B7F2CB29C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18218D-9212-4CC9-ADF6-3E0BF3C46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862244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FADED2-4DE7-4411-BB87-4441208F8A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335614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91707F-2408-462D-AEC1-E9CFB39BE2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921901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2890A5-2348-425F-8A8D-E1AE2690F5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830644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42CB75-2277-4AB5-8AC5-35E8068267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589489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29EBC7-BADC-4607-9AA9-3EED28DB87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425417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B13CC9-7E16-4075-AFC7-08E4E9E4DE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742863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FEFCA9-2CFC-4F7B-9824-2EE57DEFC2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720886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F1E0FB-91BD-477B-B6D2-626D4AB18B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99233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1AA4D8-B323-425F-B62A-6E275A5588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274829"/>
      </p:ext>
    </p:extLst>
  </p:cSld>
  <p:clrMapOvr>
    <a:masterClrMapping/>
  </p:clrMapOvr>
  <p:transition spd="slow">
    <p:fade/>
    <p:sndAc>
      <p:stSnd>
        <p:snd r:embed="rId1" name="chimes.wav"/>
      </p:stSnd>
    </p:sndAc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D32C92-8F43-4E56-884D-88726E282E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280968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DF47E0-133A-4E40-A6E3-16E1C6FC30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090217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153526-B268-4EDA-9ECA-2903F65DE5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51123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4EDCE5-0B88-4F57-B3EF-C1266315C4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756352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006B42-6BF8-4EB5-A62D-96A7BD1808AD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13ED5D-49A9-4FD3-B4E6-5030C1CEA8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267358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34AB23-5E43-45F4-B154-ECFBFAFF8F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600494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930503-E82E-43AC-816A-AD8C1F5F11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643818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E56437-2B81-4EF4-BD40-56E678BF8E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312280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762327-C6E6-49D5-9506-5846BC52C1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53028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795D89-E7D0-4515-AFA4-F20D3834DB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148047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C4564C-98CC-4E3F-9E58-6630AB8DEE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983849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B71B3B-3F07-4899-AD38-B4DD3AA767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477242"/>
      </p:ext>
    </p:extLst>
  </p:cSld>
  <p:clrMapOvr>
    <a:masterClrMapping/>
  </p:clrMapOvr>
  <p:transition spd="slow">
    <p:fade/>
    <p:sndAc>
      <p:stSnd>
        <p:snd r:embed="rId1" name="chimes.wav"/>
      </p:stSnd>
    </p:sndAc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EF8699-CF61-4801-AFC3-AB8A3A1019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461218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FF4392-0C0D-4DA5-82D7-891521044E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480976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D4D761-3DC1-4D15-9660-2EB14645FE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240753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D1F43E-DAF3-42CF-AEC4-463F01A1CA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407451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8629FD-02AB-485A-86E1-FC697267E639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DA56CD-6E89-4244-9E8D-C3E0A97BA9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810286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D34672-1FB8-4EF1-942D-B757022FF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69252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A1DBD2-26C6-494A-BF5E-7A4EEA8A8A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72620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10B574-C646-4C00-BC41-B9C48598C7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639336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BC0131-2BEF-48FE-8411-18C3C229A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12086"/>
      </p:ext>
    </p:extLst>
  </p:cSld>
  <p:clrMapOvr>
    <a:masterClrMapping/>
  </p:clrMapOvr>
  <p:transition spd="slow">
    <p:fade/>
    <p:sndAc>
      <p:stSnd>
        <p:snd r:embed="rId1" name="chimes.wav"/>
      </p:stSnd>
    </p:sndAc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7F42B8-85FC-4FED-BE57-67356E52CD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985094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DDF071A-048C-4A50-811B-C5BA81F935B7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50854-1F43-4950-9740-F6938C8291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15250"/>
      </p:ext>
    </p:extLst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DDF071A-048C-4A50-811B-C5BA81F935B7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B86EF663-2FE8-4CB3-95F7-BED5C37016A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4006B42-6BF8-4EB5-A62D-96A7BD1808AD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E22339CC-5890-43D2-B9D4-76451F7943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66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258629FD-02AB-485A-86E1-FC697267E639}" type="datetime1">
              <a:rPr lang="fr-FR" smtClean="0"/>
              <a:pPr lvl="0"/>
              <a:t>09/03/2020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2FFA13D6-E2F7-40B4-8216-5DDB6EFC6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  <p:sndAc>
      <p:stSnd>
        <p:snd r:embed="rId13" name="chimes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4BF66C8-E50C-4108-B290-5ED499D3F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104" y="1015817"/>
            <a:ext cx="8516108" cy="3044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3A7D7A-9A16-48C4-8F8A-55FE5064326B}"/>
              </a:ext>
            </a:extLst>
          </p:cNvPr>
          <p:cNvSpPr/>
          <p:nvPr/>
        </p:nvSpPr>
        <p:spPr>
          <a:xfrm>
            <a:off x="3871275" y="4211672"/>
            <a:ext cx="39618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dirty="0">
                <a:ln w="38100">
                  <a:solidFill>
                    <a:srgbClr val="31A93F"/>
                  </a:solidFill>
                  <a:prstDash val="solid"/>
                </a:ln>
                <a:solidFill>
                  <a:srgbClr val="A8C81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2020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3702E3-B2C2-4F7B-9232-2EB63F749C68}"/>
              </a:ext>
            </a:extLst>
          </p:cNvPr>
          <p:cNvSpPr/>
          <p:nvPr/>
        </p:nvSpPr>
        <p:spPr>
          <a:xfrm>
            <a:off x="6003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7AE46EF5-2D2D-4909-B459-6C80AC27BDF6}"/>
              </a:ext>
            </a:extLst>
          </p:cNvPr>
          <p:cNvSpPr/>
          <p:nvPr/>
        </p:nvSpPr>
        <p:spPr>
          <a:xfrm>
            <a:off x="1866301" y="488427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7.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BC7A10A-D372-476A-B93C-DBDC98112828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A8F25EE-56D0-497F-AC82-5A44E2EF667A}"/>
              </a:ext>
            </a:extLst>
          </p:cNvPr>
          <p:cNvSpPr/>
          <p:nvPr/>
        </p:nvSpPr>
        <p:spPr>
          <a:xfrm>
            <a:off x="2226121" y="1260302"/>
            <a:ext cx="7920360" cy="31903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6000"/>
            </a:pPr>
            <a:r>
              <a:rPr lang="fr-FR" sz="6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 carré a un périmètre de 44 cm,</a:t>
            </a:r>
          </a:p>
          <a:p>
            <a:pPr algn="ctr">
              <a:defRPr sz="6000"/>
            </a:pPr>
            <a:r>
              <a:rPr lang="fr-FR" sz="6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Quelle est son aire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F358C8-ABA0-4D30-A9B8-0589E81D5F88}"/>
              </a:ext>
            </a:extLst>
          </p:cNvPr>
          <p:cNvSpPr/>
          <p:nvPr/>
        </p:nvSpPr>
        <p:spPr>
          <a:xfrm>
            <a:off x="5134947" y="4553339"/>
            <a:ext cx="1763486" cy="1772816"/>
          </a:xfrm>
          <a:prstGeom prst="rect">
            <a:avLst/>
          </a:prstGeom>
          <a:solidFill>
            <a:srgbClr val="31A93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 advClick="0" advTm="31000">
    <p:fade/>
    <p:sndAc>
      <p:stSnd>
        <p:snd r:embed="rId3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4">
            <a:extLst>
              <a:ext uri="{FF2B5EF4-FFF2-40B4-BE49-F238E27FC236}">
                <a16:creationId xmlns:a16="http://schemas.microsoft.com/office/drawing/2014/main" id="{EAB05D22-2F59-4B83-8025-44864C7418E5}"/>
              </a:ext>
            </a:extLst>
          </p:cNvPr>
          <p:cNvSpPr/>
          <p:nvPr/>
        </p:nvSpPr>
        <p:spPr>
          <a:xfrm>
            <a:off x="2071575" y="58697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8.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E588211C-6B28-4FC5-A29D-EF1A14285F15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10 secondes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DBFC08D-4DB7-4980-BEF6-6428D33EF50B}"/>
              </a:ext>
            </a:extLst>
          </p:cNvPr>
          <p:cNvSpPr/>
          <p:nvPr/>
        </p:nvSpPr>
        <p:spPr>
          <a:xfrm>
            <a:off x="1847640" y="2536560"/>
            <a:ext cx="7992360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hangingPunct="0"/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CDB43DB-82E6-49C1-A56A-397E7812BDE9}"/>
              </a:ext>
            </a:extLst>
          </p:cNvPr>
          <p:cNvSpPr txBox="1">
            <a:spLocks noResize="1"/>
          </p:cNvSpPr>
          <p:nvPr/>
        </p:nvSpPr>
        <p:spPr>
          <a:xfrm>
            <a:off x="8556240" y="4727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hangingPunct="0"/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CE417D1-4E17-464C-AD8F-96556AEDE3FB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4186171" y="1410822"/>
                <a:ext cx="2415960" cy="1409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anchor="ctr" anchorCtr="0" compatLnSpc="0">
                <a:no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fr-FR" sz="72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7200" b="1" i="1">
                              <a:latin typeface="Cambria Math" panose="02040503050406030204" pitchFamily="18" charset="0"/>
                            </a:rPr>
                            <m:t>𝟏𝟐𝟏</m:t>
                          </m:r>
                        </m:e>
                      </m:rad>
                    </m:oMath>
                  </m:oMathPara>
                </a14:m>
                <a:endParaRPr lang="fr-FR" sz="7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CE417D1-4E17-464C-AD8F-96556AEDE3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171" y="1410822"/>
                <a:ext cx="2415960" cy="14090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871EB248-24B3-42A3-9842-BEB01F216E3F}"/>
              </a:ext>
            </a:extLst>
          </p:cNvPr>
          <p:cNvSpPr txBox="1"/>
          <p:nvPr/>
        </p:nvSpPr>
        <p:spPr>
          <a:xfrm>
            <a:off x="6695500" y="1694124"/>
            <a:ext cx="1529371" cy="10641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>
              <a:defRPr sz="6000"/>
            </a:pPr>
            <a:r>
              <a:rPr lang="fr-FR" sz="6000" dirty="0">
                <a:latin typeface="Arial" pitchFamily="18"/>
                <a:ea typeface="Microsoft YaHei" pitchFamily="2"/>
                <a:cs typeface="Mangal" pitchFamily="2"/>
              </a:rPr>
              <a:t> = </a:t>
            </a:r>
            <a:r>
              <a:rPr lang="fr-FR" sz="6600" dirty="0">
                <a:latin typeface="Arial" pitchFamily="18"/>
                <a:ea typeface="Microsoft YaHei" pitchFamily="2"/>
                <a:cs typeface="Mangal" pitchFamily="2"/>
              </a:rPr>
              <a:t>?</a:t>
            </a:r>
            <a:endParaRPr lang="fr-FR" sz="60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 advClick="0" advTm="11000">
    <p:fade/>
    <p:sndAc>
      <p:stSnd>
        <p:snd r:embed="rId3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EB8F850-259C-4EB3-ADD4-37B173F05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93" y="1371270"/>
            <a:ext cx="2138501" cy="2138501"/>
          </a:xfrm>
          <a:prstGeom prst="rect">
            <a:avLst/>
          </a:prstGeom>
        </p:spPr>
      </p:pic>
      <p:sp>
        <p:nvSpPr>
          <p:cNvPr id="2" name="ZoneTexte 3">
            <a:extLst>
              <a:ext uri="{FF2B5EF4-FFF2-40B4-BE49-F238E27FC236}">
                <a16:creationId xmlns:a16="http://schemas.microsoft.com/office/drawing/2014/main" id="{4328B8CF-C87B-4296-838B-995CDE96BD6D}"/>
              </a:ext>
            </a:extLst>
          </p:cNvPr>
          <p:cNvSpPr/>
          <p:nvPr/>
        </p:nvSpPr>
        <p:spPr>
          <a:xfrm>
            <a:off x="3028511" y="784352"/>
            <a:ext cx="8820577" cy="53736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Une sphère de rayon </a:t>
            </a:r>
            <a:r>
              <a:rPr lang="fr-FR" sz="5400" i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</a:t>
            </a:r>
            <a:r>
              <a:rPr lang="fr-F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a une aire de 4</a:t>
            </a:r>
            <a:r>
              <a:rPr lang="el-G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π</a:t>
            </a:r>
            <a:r>
              <a:rPr lang="fr-FR" sz="5400" i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r</a:t>
            </a:r>
            <a:r>
              <a:rPr lang="fr-F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².</a:t>
            </a:r>
          </a:p>
          <a:p>
            <a:pPr lvl="0" algn="ctr">
              <a:defRPr sz="1800"/>
            </a:pPr>
            <a:r>
              <a:rPr lang="fr-F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En prenant  </a:t>
            </a:r>
            <a:r>
              <a:rPr lang="el-G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π</a:t>
            </a:r>
            <a:r>
              <a:rPr lang="fr-F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= 3,14</a:t>
            </a:r>
          </a:p>
          <a:p>
            <a:pPr lvl="0" algn="ctr">
              <a:defRPr sz="1800"/>
            </a:pPr>
            <a:r>
              <a:rPr lang="fr-F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Calculer l’aire d’une sphère de rayon 5 cm :</a:t>
            </a:r>
          </a:p>
          <a:p>
            <a:pPr lvl="0" algn="ctr">
              <a:defRPr sz="1800"/>
            </a:pPr>
            <a:r>
              <a:rPr lang="fr-FR" sz="6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4</a:t>
            </a:r>
            <a:r>
              <a:rPr lang="fr-FR" sz="44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×</a:t>
            </a:r>
            <a:r>
              <a:rPr lang="fr-FR" sz="6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3,14 </a:t>
            </a:r>
            <a:r>
              <a:rPr lang="fr-FR" sz="4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×</a:t>
            </a:r>
            <a:r>
              <a:rPr lang="fr-FR" sz="6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5²</a:t>
            </a:r>
          </a:p>
        </p:txBody>
      </p:sp>
      <p:sp>
        <p:nvSpPr>
          <p:cNvPr id="3" name="ZoneTexte 4">
            <a:extLst>
              <a:ext uri="{FF2B5EF4-FFF2-40B4-BE49-F238E27FC236}">
                <a16:creationId xmlns:a16="http://schemas.microsoft.com/office/drawing/2014/main" id="{4DD9A1C8-FB1E-4A26-A1BA-6AD905B33B7E}"/>
              </a:ext>
            </a:extLst>
          </p:cNvPr>
          <p:cNvSpPr/>
          <p:nvPr/>
        </p:nvSpPr>
        <p:spPr>
          <a:xfrm>
            <a:off x="1968938" y="488427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9.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E97A991-3DB7-4424-A2B5-A1869217A25D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</p:spTree>
  </p:cSld>
  <p:clrMapOvr>
    <a:masterClrMapping/>
  </p:clrMapOvr>
  <p:transition spd="slow" advClick="0" advTm="31000">
    <p:fade/>
    <p:sndAc>
      <p:stSnd>
        <p:snd r:embed="rId3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1B7A480-BDDF-4902-AE5A-E43295D8BBC6}"/>
              </a:ext>
            </a:extLst>
          </p:cNvPr>
          <p:cNvSpPr/>
          <p:nvPr/>
        </p:nvSpPr>
        <p:spPr>
          <a:xfrm>
            <a:off x="2534361" y="1535550"/>
            <a:ext cx="7704719" cy="14685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sz="8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20% de 2400</a:t>
            </a:r>
          </a:p>
        </p:txBody>
      </p:sp>
      <p:sp>
        <p:nvSpPr>
          <p:cNvPr id="3" name="ZoneTexte 54">
            <a:extLst>
              <a:ext uri="{FF2B5EF4-FFF2-40B4-BE49-F238E27FC236}">
                <a16:creationId xmlns:a16="http://schemas.microsoft.com/office/drawing/2014/main" id="{D9AF27FF-D673-4D5F-8EA9-6A5B80807178}"/>
              </a:ext>
            </a:extLst>
          </p:cNvPr>
          <p:cNvSpPr/>
          <p:nvPr/>
        </p:nvSpPr>
        <p:spPr>
          <a:xfrm>
            <a:off x="1840955" y="480419"/>
            <a:ext cx="86363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10.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80C08542-32A5-42AC-B55D-EAEAF7324C6F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A4FFF0F9-A2D6-449D-8425-99DFC77A063E}"/>
              </a:ext>
            </a:extLst>
          </p:cNvPr>
          <p:cNvSpPr/>
          <p:nvPr/>
        </p:nvSpPr>
        <p:spPr>
          <a:xfrm>
            <a:off x="1931616" y="473394"/>
            <a:ext cx="93563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11.</a:t>
            </a:r>
          </a:p>
        </p:txBody>
      </p:sp>
      <p:sp>
        <p:nvSpPr>
          <p:cNvPr id="3" name="ZoneTexte 1">
            <a:extLst>
              <a:ext uri="{FF2B5EF4-FFF2-40B4-BE49-F238E27FC236}">
                <a16:creationId xmlns:a16="http://schemas.microsoft.com/office/drawing/2014/main" id="{0C0C7388-F2D0-4717-A8BF-A711AF6502BA}"/>
              </a:ext>
            </a:extLst>
          </p:cNvPr>
          <p:cNvSpPr/>
          <p:nvPr/>
        </p:nvSpPr>
        <p:spPr>
          <a:xfrm>
            <a:off x="3391599" y="1428767"/>
            <a:ext cx="7416360" cy="12179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>
              <a:defRPr sz="1800"/>
            </a:pPr>
            <a:r>
              <a:rPr lang="fr-FR" sz="7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 tiers de 360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BF9EF4D-F286-44AA-863B-4DCE983D3AC8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25 secondes</a:t>
            </a:r>
          </a:p>
        </p:txBody>
      </p:sp>
    </p:spTree>
  </p:cSld>
  <p:clrMapOvr>
    <a:masterClrMapping/>
  </p:clrMapOvr>
  <p:transition spd="slow" advClick="0" advTm="26000">
    <p:fade/>
    <p:sndAc>
      <p:stSnd>
        <p:snd r:embed="rId3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FF53DE-1371-4E2C-AAA8-17DAE90CEF2F}"/>
              </a:ext>
            </a:extLst>
          </p:cNvPr>
          <p:cNvSpPr/>
          <p:nvPr/>
        </p:nvSpPr>
        <p:spPr>
          <a:xfrm>
            <a:off x="2845200" y="2017888"/>
            <a:ext cx="8280000" cy="1411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hangingPunct="0"/>
            <a:r>
              <a:rPr lang="fr-FR" sz="6000" b="1" dirty="0">
                <a:latin typeface="Arial" pitchFamily="18"/>
                <a:ea typeface="Microsoft YaHei" pitchFamily="2"/>
                <a:cs typeface="Mangal" pitchFamily="2"/>
              </a:rPr>
              <a:t>1001</a:t>
            </a:r>
            <a:r>
              <a:rPr lang="fr-FR" sz="6000" dirty="0">
                <a:latin typeface="Arial" pitchFamily="18"/>
                <a:ea typeface="Microsoft YaHei" pitchFamily="2"/>
                <a:cs typeface="Mangal" pitchFamily="2"/>
              </a:rPr>
              <a:t>×</a:t>
            </a:r>
            <a:r>
              <a:rPr lang="fr-FR" sz="6000" b="1" dirty="0">
                <a:latin typeface="Arial" pitchFamily="18"/>
                <a:ea typeface="Microsoft YaHei" pitchFamily="2"/>
                <a:cs typeface="Mangal" pitchFamily="2"/>
              </a:rPr>
              <a:t>2,02 – 2,02</a:t>
            </a: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5B369476-9B28-4A18-9A43-5CC3F79A36AF}"/>
              </a:ext>
            </a:extLst>
          </p:cNvPr>
          <p:cNvSpPr/>
          <p:nvPr/>
        </p:nvSpPr>
        <p:spPr>
          <a:xfrm>
            <a:off x="1894294" y="586979"/>
            <a:ext cx="86363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12.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8588FF48-59C6-4EA1-9546-622D93D6B402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CB101D7C-CEBF-4120-A6F4-09A4C257FA8B}"/>
              </a:ext>
            </a:extLst>
          </p:cNvPr>
          <p:cNvSpPr/>
          <p:nvPr/>
        </p:nvSpPr>
        <p:spPr>
          <a:xfrm>
            <a:off x="1847642" y="590983"/>
            <a:ext cx="93563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13.</a:t>
            </a:r>
          </a:p>
        </p:txBody>
      </p:sp>
      <p:sp>
        <p:nvSpPr>
          <p:cNvPr id="3" name="ZoneTexte 1">
            <a:extLst>
              <a:ext uri="{FF2B5EF4-FFF2-40B4-BE49-F238E27FC236}">
                <a16:creationId xmlns:a16="http://schemas.microsoft.com/office/drawing/2014/main" id="{312826CF-418D-4E69-B487-2699C7886081}"/>
              </a:ext>
            </a:extLst>
          </p:cNvPr>
          <p:cNvSpPr/>
          <p:nvPr/>
        </p:nvSpPr>
        <p:spPr>
          <a:xfrm>
            <a:off x="2578360" y="1527588"/>
            <a:ext cx="7756575" cy="20633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4200"/>
            </a:pPr>
            <a:r>
              <a:rPr lang="fr-FR" sz="4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Entre Papeete et Moorea, un ferry  parcourt 18 km en 30 min.</a:t>
            </a:r>
          </a:p>
          <a:p>
            <a:pPr algn="ctr">
              <a:defRPr sz="4200"/>
            </a:pPr>
            <a:r>
              <a:rPr lang="fr-FR" sz="4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Quelle est sa vitesse moyenne ?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C176E39-BAFD-48EB-9137-6C82136D38DB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</p:spTree>
  </p:cSld>
  <p:clrMapOvr>
    <a:masterClrMapping/>
  </p:clrMapOvr>
  <p:transition spd="slow" advClick="0" advTm="31000">
    <p:fade/>
    <p:sndAc>
      <p:stSnd>
        <p:snd r:embed="rId3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A0018662-3A10-4B39-868D-3A609D9CBCFE}"/>
              </a:ext>
            </a:extLst>
          </p:cNvPr>
          <p:cNvSpPr/>
          <p:nvPr/>
        </p:nvSpPr>
        <p:spPr>
          <a:xfrm>
            <a:off x="1812001" y="720000"/>
            <a:ext cx="93563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14.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96189B31-B3B0-4FDE-92C3-5F40FBF363AA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503B47-5958-42B4-908A-84CCEF4134BB}"/>
              </a:ext>
            </a:extLst>
          </p:cNvPr>
          <p:cNvSpPr txBox="1"/>
          <p:nvPr/>
        </p:nvSpPr>
        <p:spPr>
          <a:xfrm>
            <a:off x="2747640" y="1152001"/>
            <a:ext cx="7099267" cy="9756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algn="ctr" hangingPunct="0"/>
            <a:r>
              <a:rPr lang="fr-FR" sz="6000" dirty="0">
                <a:latin typeface="Arial" pitchFamily="18"/>
                <a:ea typeface="Microsoft YaHei" pitchFamily="2"/>
                <a:cs typeface="Mangal" pitchFamily="2"/>
              </a:rPr>
              <a:t>4,16 divisé par 2</a:t>
            </a:r>
            <a:endParaRPr lang="fr-FR" sz="6000" b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01F2ACD8-05EC-442B-8405-B442A6256A09}"/>
              </a:ext>
            </a:extLst>
          </p:cNvPr>
          <p:cNvSpPr/>
          <p:nvPr/>
        </p:nvSpPr>
        <p:spPr>
          <a:xfrm>
            <a:off x="1950278" y="488427"/>
            <a:ext cx="93563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15.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9C0D2D3F-67CD-48CF-B113-757DD45FDDB9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FB27DE-A605-43E9-A338-53EBD6D73D0A}"/>
              </a:ext>
            </a:extLst>
          </p:cNvPr>
          <p:cNvSpPr txBox="1"/>
          <p:nvPr/>
        </p:nvSpPr>
        <p:spPr>
          <a:xfrm>
            <a:off x="5851732" y="3852742"/>
            <a:ext cx="245878" cy="35736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ctr" hangingPunct="0"/>
            <a:r>
              <a:rPr lang="fr-FR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endParaRPr lang="fr-FR" sz="4000" i="1" dirty="0"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2C8FF77-37F2-463A-85EB-14FA5F699F54}"/>
              </a:ext>
            </a:extLst>
          </p:cNvPr>
          <p:cNvSpPr txBox="1"/>
          <p:nvPr/>
        </p:nvSpPr>
        <p:spPr>
          <a:xfrm>
            <a:off x="2493005" y="1797178"/>
            <a:ext cx="7205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/>
              <a:t>Combien vaut  </a:t>
            </a:r>
            <a:r>
              <a:rPr lang="fr-F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6000" b="1" baseline="30000" dirty="0"/>
              <a:t>2</a:t>
            </a:r>
            <a:r>
              <a:rPr lang="fr-FR" sz="6000" b="1" dirty="0"/>
              <a:t> + 2</a:t>
            </a:r>
            <a:r>
              <a:rPr lang="fr-FR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fr-FR" sz="6000" b="1" dirty="0"/>
          </a:p>
          <a:p>
            <a:r>
              <a:rPr lang="fr-FR" sz="6000" dirty="0"/>
              <a:t>      quand </a:t>
            </a:r>
            <a:r>
              <a:rPr lang="fr-FR" sz="6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6000" i="1" dirty="0"/>
              <a:t> </a:t>
            </a:r>
            <a:r>
              <a:rPr lang="fr-FR" sz="6000" dirty="0"/>
              <a:t>vaut </a:t>
            </a:r>
            <a:r>
              <a:rPr lang="fr-FR" sz="6000" b="1" dirty="0"/>
              <a:t>6</a:t>
            </a:r>
            <a:r>
              <a:rPr lang="fr-FR" sz="6000" dirty="0"/>
              <a:t> ?</a:t>
            </a: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DE39FCA2-5704-4C6B-9AFF-C3B5237447F8}"/>
              </a:ext>
            </a:extLst>
          </p:cNvPr>
          <p:cNvSpPr/>
          <p:nvPr/>
        </p:nvSpPr>
        <p:spPr>
          <a:xfrm>
            <a:off x="1849831" y="488427"/>
            <a:ext cx="93563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16.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472F223-752A-4095-9C09-B80609286FD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0843C5-7EF1-462D-8121-4CAAE23E3290}"/>
              </a:ext>
            </a:extLst>
          </p:cNvPr>
          <p:cNvSpPr/>
          <p:nvPr/>
        </p:nvSpPr>
        <p:spPr>
          <a:xfrm>
            <a:off x="2813461" y="1192882"/>
            <a:ext cx="7416000" cy="20271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defRPr sz="1800" baseline="0"/>
            </a:pPr>
            <a:r>
              <a:rPr lang="fr-FR" sz="8800" b="1" dirty="0">
                <a:latin typeface="Arial" pitchFamily="18"/>
                <a:ea typeface="Microsoft YaHei" pitchFamily="2"/>
                <a:cs typeface="Mangal" pitchFamily="2"/>
              </a:rPr>
              <a:t>1,5 </a:t>
            </a:r>
            <a:r>
              <a:rPr lang="fr-FR" sz="8800" dirty="0">
                <a:latin typeface="Arial" pitchFamily="18"/>
                <a:ea typeface="Microsoft YaHei" pitchFamily="2"/>
                <a:cs typeface="Mangal" pitchFamily="2"/>
              </a:rPr>
              <a:t>× </a:t>
            </a:r>
            <a:r>
              <a:rPr lang="fr-FR" sz="8800" b="1" dirty="0">
                <a:latin typeface="Arial" pitchFamily="18"/>
                <a:ea typeface="Microsoft YaHei" pitchFamily="2"/>
                <a:cs typeface="Mangal" pitchFamily="2"/>
              </a:rPr>
              <a:t>2020 </a:t>
            </a:r>
            <a:r>
              <a:rPr lang="fr-FR" sz="8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 ?</a:t>
            </a: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78338" y="3429000"/>
            <a:ext cx="7713662" cy="2679700"/>
          </a:xfrm>
        </p:spPr>
        <p:txBody>
          <a:bodyPr/>
          <a:lstStyle/>
          <a:p>
            <a:pPr algn="ctr">
              <a:spcBef>
                <a:spcPts val="638"/>
              </a:spcBef>
              <a:buNone/>
            </a:pPr>
            <a:r>
              <a:rPr lang="fr-FR" sz="4400" b="1" dirty="0"/>
              <a:t>Sujet de qualification des classes de 3</a:t>
            </a:r>
            <a:r>
              <a:rPr lang="fr-FR" sz="4400" b="1" baseline="30000" dirty="0"/>
              <a:t>e</a:t>
            </a:r>
            <a:r>
              <a:rPr lang="fr-FR" sz="4400" b="1" dirty="0"/>
              <a:t> et 2</a:t>
            </a:r>
            <a:r>
              <a:rPr lang="fr-FR" sz="4400" b="1" baseline="30000" dirty="0"/>
              <a:t>de</a:t>
            </a:r>
            <a:r>
              <a:rPr lang="fr-FR" sz="4400" b="1" dirty="0"/>
              <a:t> </a:t>
            </a:r>
          </a:p>
          <a:p>
            <a:pPr algn="ctr">
              <a:spcBef>
                <a:spcPts val="638"/>
              </a:spcBef>
              <a:buNone/>
            </a:pPr>
            <a:r>
              <a:rPr lang="fr-FR" sz="4400" dirty="0"/>
              <a:t>(</a:t>
            </a:r>
            <a:r>
              <a:rPr lang="fr-FR" sz="4400" i="1" dirty="0"/>
              <a:t>20 questions</a:t>
            </a:r>
            <a:r>
              <a:rPr lang="fr-FR" sz="4400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33881"/>
            <a:ext cx="6102834" cy="2181957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56F666FD-0FAA-42AA-89F3-2CA291732D16}"/>
              </a:ext>
            </a:extLst>
          </p:cNvPr>
          <p:cNvSpPr/>
          <p:nvPr/>
        </p:nvSpPr>
        <p:spPr>
          <a:xfrm>
            <a:off x="1894294" y="404640"/>
            <a:ext cx="93563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17.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445457F-65F3-4AE9-9BF0-EAC04A4CE967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ZoneTexte 1">
            <a:extLst>
              <a:ext uri="{FF2B5EF4-FFF2-40B4-BE49-F238E27FC236}">
                <a16:creationId xmlns:a16="http://schemas.microsoft.com/office/drawing/2014/main" id="{D0819DC1-FA6D-4A64-9051-1EB04A7A517B}"/>
              </a:ext>
            </a:extLst>
          </p:cNvPr>
          <p:cNvSpPr/>
          <p:nvPr/>
        </p:nvSpPr>
        <p:spPr>
          <a:xfrm>
            <a:off x="2639640" y="1628639"/>
            <a:ext cx="7632360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hangingPunct="0"/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992A9AB-4E02-4D04-8A90-D9543B672608}"/>
              </a:ext>
            </a:extLst>
          </p:cNvPr>
          <p:cNvSpPr txBox="1"/>
          <p:nvPr/>
        </p:nvSpPr>
        <p:spPr>
          <a:xfrm>
            <a:off x="3392663" y="1364692"/>
            <a:ext cx="5955519" cy="168349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algn="ctr" hangingPunct="0">
              <a:defRPr sz="4400"/>
            </a:pPr>
            <a:r>
              <a:rPr lang="fr-FR" sz="5400" dirty="0">
                <a:latin typeface="Arial" pitchFamily="18"/>
                <a:ea typeface="Microsoft YaHei" pitchFamily="2"/>
                <a:cs typeface="Mangal" pitchFamily="2"/>
              </a:rPr>
              <a:t>Combien de </a:t>
            </a:r>
            <a:r>
              <a:rPr lang="fr-FR" sz="5400" b="1" dirty="0">
                <a:latin typeface="Arial" pitchFamily="18"/>
                <a:ea typeface="Microsoft YaHei" pitchFamily="2"/>
                <a:cs typeface="Mangal" pitchFamily="2"/>
              </a:rPr>
              <a:t>litres</a:t>
            </a:r>
            <a:r>
              <a:rPr lang="fr-FR" sz="54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  <a:p>
            <a:pPr algn="ctr" hangingPunct="0">
              <a:defRPr sz="4400"/>
            </a:pPr>
            <a:r>
              <a:rPr lang="fr-FR" sz="5400" dirty="0">
                <a:latin typeface="Arial" pitchFamily="18"/>
                <a:ea typeface="Microsoft YaHei" pitchFamily="2"/>
                <a:cs typeface="Mangal" pitchFamily="2"/>
              </a:rPr>
              <a:t>dans </a:t>
            </a:r>
            <a:r>
              <a:rPr lang="fr-FR" sz="5400" b="1" dirty="0">
                <a:latin typeface="Arial" pitchFamily="18"/>
                <a:ea typeface="Microsoft YaHei" pitchFamily="2"/>
                <a:cs typeface="Mangal" pitchFamily="2"/>
              </a:rPr>
              <a:t>0,4</a:t>
            </a:r>
            <a:r>
              <a:rPr lang="fr-FR" sz="54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5400" b="1" dirty="0">
                <a:latin typeface="Arial" pitchFamily="18"/>
                <a:ea typeface="Microsoft YaHei" pitchFamily="2"/>
                <a:cs typeface="Mangal" pitchFamily="2"/>
              </a:rPr>
              <a:t>m</a:t>
            </a:r>
            <a:r>
              <a:rPr lang="fr-FR" sz="5400" b="1" baseline="33000" dirty="0">
                <a:latin typeface="Arial" pitchFamily="18"/>
                <a:ea typeface="Microsoft YaHei" pitchFamily="2"/>
                <a:cs typeface="Mangal" pitchFamily="2"/>
              </a:rPr>
              <a:t>3 </a:t>
            </a:r>
            <a:r>
              <a:rPr lang="fr-FR" sz="5400" dirty="0">
                <a:latin typeface="Arial" pitchFamily="18"/>
                <a:ea typeface="Microsoft YaHei" pitchFamily="2"/>
                <a:cs typeface="Mangal" pitchFamily="2"/>
              </a:rPr>
              <a:t>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D917C9-0A48-433E-839D-F3DCB1AE8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316" y="3014524"/>
            <a:ext cx="3585808" cy="3563809"/>
          </a:xfrm>
          <a:prstGeom prst="rect">
            <a:avLst/>
          </a:prstGeom>
        </p:spPr>
      </p:pic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>
            <a:extLst>
              <a:ext uri="{FF2B5EF4-FFF2-40B4-BE49-F238E27FC236}">
                <a16:creationId xmlns:a16="http://schemas.microsoft.com/office/drawing/2014/main" id="{4D6448A5-7291-4EF7-A4E1-F6C1B3F2C4AC}"/>
              </a:ext>
            </a:extLst>
          </p:cNvPr>
          <p:cNvSpPr/>
          <p:nvPr/>
        </p:nvSpPr>
        <p:spPr>
          <a:xfrm>
            <a:off x="2419547" y="1148264"/>
            <a:ext cx="8127155" cy="26267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>
              <a:defRPr sz="1800"/>
            </a:pPr>
            <a:r>
              <a:rPr lang="fr-F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Après 2h25min de parcours, un </a:t>
            </a:r>
            <a:r>
              <a:rPr lang="fr-FR" sz="5400" i="1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va’a</a:t>
            </a:r>
            <a:r>
              <a:rPr lang="fr-F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est arrivé à 9h10. </a:t>
            </a:r>
          </a:p>
          <a:p>
            <a:pPr lvl="0">
              <a:defRPr sz="1800"/>
            </a:pPr>
            <a:r>
              <a:rPr lang="fr-FR" sz="54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 quelle heure est-il parti </a:t>
            </a:r>
            <a:r>
              <a:rPr lang="fr-F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?</a:t>
            </a: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9DF072E0-4A0B-4DAD-B83E-08B53AA8FFAA}"/>
              </a:ext>
            </a:extLst>
          </p:cNvPr>
          <p:cNvSpPr/>
          <p:nvPr/>
        </p:nvSpPr>
        <p:spPr>
          <a:xfrm>
            <a:off x="1763666" y="488427"/>
            <a:ext cx="86363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18.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59D72260-C54D-46E3-811C-ED229AE18C93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FCD4FEC3-943B-4461-9544-B862E25ED2FF}"/>
              </a:ext>
            </a:extLst>
          </p:cNvPr>
          <p:cNvSpPr/>
          <p:nvPr/>
        </p:nvSpPr>
        <p:spPr>
          <a:xfrm>
            <a:off x="2043584" y="404640"/>
            <a:ext cx="86363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19.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8CB4A9D0-693A-49D1-88E0-A2A944ED5BE1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3E85CF2-1A0F-4235-B21E-7C5A5981CB39}"/>
              </a:ext>
            </a:extLst>
          </p:cNvPr>
          <p:cNvSpPr txBox="1"/>
          <p:nvPr/>
        </p:nvSpPr>
        <p:spPr>
          <a:xfrm>
            <a:off x="3028520" y="1488680"/>
            <a:ext cx="7111347" cy="97567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fr-FR" sz="6000" b="1" dirty="0">
                <a:latin typeface="Arial" pitchFamily="18"/>
                <a:ea typeface="Microsoft YaHei" pitchFamily="2"/>
                <a:cs typeface="Mangal" pitchFamily="2"/>
              </a:rPr>
              <a:t>2 020</a:t>
            </a:r>
            <a:r>
              <a:rPr lang="fr-FR" sz="6000" dirty="0">
                <a:latin typeface="Arial" pitchFamily="18"/>
                <a:ea typeface="Microsoft YaHei" pitchFamily="2"/>
                <a:cs typeface="Mangal" pitchFamily="2"/>
              </a:rPr>
              <a:t> divisé par  </a:t>
            </a:r>
            <a:r>
              <a:rPr lang="fr-FR" sz="6000" b="1" dirty="0">
                <a:latin typeface="Arial" pitchFamily="18"/>
                <a:ea typeface="Microsoft YaHei" pitchFamily="2"/>
                <a:cs typeface="Mangal" pitchFamily="2"/>
              </a:rPr>
              <a:t>0,1</a:t>
            </a:r>
            <a:endParaRPr lang="fr-FR" sz="5400" b="1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>
            <a:extLst>
              <a:ext uri="{FF2B5EF4-FFF2-40B4-BE49-F238E27FC236}">
                <a16:creationId xmlns:a16="http://schemas.microsoft.com/office/drawing/2014/main" id="{1B7D3278-ABCB-4903-8717-0427600547EE}"/>
              </a:ext>
            </a:extLst>
          </p:cNvPr>
          <p:cNvSpPr/>
          <p:nvPr/>
        </p:nvSpPr>
        <p:spPr>
          <a:xfrm>
            <a:off x="2522806" y="1111493"/>
            <a:ext cx="7389414" cy="1969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sz="40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 icosaèdre tronqué est un solide constitué de  12 pentagones et 20 hexagones. </a:t>
            </a:r>
            <a:r>
              <a:rPr lang="fr-FR" sz="3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Combien a-t-il d’arêtes ?</a:t>
            </a:r>
            <a:endParaRPr lang="fr-FR" sz="3200" b="1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6566B874-539D-4214-9918-91C266095625}"/>
              </a:ext>
            </a:extLst>
          </p:cNvPr>
          <p:cNvSpPr/>
          <p:nvPr/>
        </p:nvSpPr>
        <p:spPr>
          <a:xfrm>
            <a:off x="1922286" y="481402"/>
            <a:ext cx="935639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20.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2F53B4E-7CD4-45ED-955B-BC691656426F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60 secondes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F18B3A-B957-4130-9D99-F111040C2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297" y="3287027"/>
            <a:ext cx="5291847" cy="3046013"/>
          </a:xfrm>
          <a:prstGeom prst="rect">
            <a:avLst/>
          </a:prstGeom>
        </p:spPr>
      </p:pic>
    </p:spTree>
  </p:cSld>
  <p:clrMapOvr>
    <a:masterClrMapping/>
  </p:clrMapOvr>
  <p:transition spd="slow" advClick="0" advTm="60000">
    <p:fade/>
    <p:sndAc>
      <p:stSnd>
        <p:snd r:embed="rId3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6670078B-A72C-47E0-957B-D16E2A8C8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40264" y="4273192"/>
            <a:ext cx="7715250" cy="2679700"/>
          </a:xfrm>
        </p:spPr>
        <p:txBody>
          <a:bodyPr/>
          <a:lstStyle/>
          <a:p>
            <a:pPr marL="0" indent="0" algn="r">
              <a:spcBef>
                <a:spcPts val="638"/>
              </a:spcBef>
              <a:buNone/>
            </a:pPr>
            <a:r>
              <a:rPr lang="fr-FR" sz="4400" b="1" dirty="0"/>
              <a:t>vous remercie et vous souhaite une bonne fin de  journée.</a:t>
            </a:r>
            <a:endParaRPr lang="fr-FR" sz="4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F3BB7-0B8C-4E12-BC3B-38264E390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891" y="1936978"/>
            <a:ext cx="6102834" cy="218195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A1F7C9-0BA1-4D14-BCA4-8BFAD768697C}"/>
              </a:ext>
            </a:extLst>
          </p:cNvPr>
          <p:cNvSpPr txBox="1"/>
          <p:nvPr/>
        </p:nvSpPr>
        <p:spPr>
          <a:xfrm>
            <a:off x="7154137" y="951724"/>
            <a:ext cx="233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/>
              <a:t>L’équipe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315087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6161B-162F-49D7-B831-B93F249EBD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00899" y="865810"/>
            <a:ext cx="7772400" cy="1470025"/>
          </a:xfrm>
        </p:spPr>
        <p:txBody>
          <a:bodyPr/>
          <a:lstStyle/>
          <a:p>
            <a:pPr lvl="0"/>
            <a:r>
              <a:rPr lang="fr-FR" dirty="0"/>
              <a:t>Bonne chance à tous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D30923-FC40-4F0C-A4A6-32171A158F8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727825" y="2565400"/>
            <a:ext cx="5464175" cy="2519363"/>
          </a:xfrm>
        </p:spPr>
        <p:txBody>
          <a:bodyPr vert="horz" wrap="square" lIns="90000" tIns="45000" rIns="90000" bIns="45000" anchor="t"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A vos stylos,</a:t>
            </a:r>
          </a:p>
          <a:p>
            <a:pPr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Prêts,</a:t>
            </a:r>
          </a:p>
          <a:p>
            <a:pPr algn="ctr">
              <a:spcAft>
                <a:spcPts val="0"/>
              </a:spcAft>
            </a:pPr>
            <a:r>
              <a:rPr lang="fr-FR" sz="4400" dirty="0">
                <a:cs typeface="Mangal" pitchFamily="2"/>
              </a:rPr>
              <a:t>Partez!</a:t>
            </a:r>
          </a:p>
          <a:p>
            <a:pPr algn="ctr">
              <a:spcAft>
                <a:spcPts val="0"/>
              </a:spcAft>
            </a:pPr>
            <a:endParaRPr lang="fr-FR" sz="4400" dirty="0">
              <a:cs typeface="Mangal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DA928B-8FBA-4DF8-83B5-71880DE8AA21}"/>
              </a:ext>
            </a:extLst>
          </p:cNvPr>
          <p:cNvSpPr/>
          <p:nvPr/>
        </p:nvSpPr>
        <p:spPr>
          <a:xfrm>
            <a:off x="6024000" y="5733361"/>
            <a:ext cx="4176000" cy="6544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Appuyer sur Entrée pour démarrer le questionnaire minuté</a:t>
            </a:r>
          </a:p>
        </p:txBody>
      </p:sp>
    </p:spTree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3">
            <a:extLst>
              <a:ext uri="{FF2B5EF4-FFF2-40B4-BE49-F238E27FC236}">
                <a16:creationId xmlns:a16="http://schemas.microsoft.com/office/drawing/2014/main" id="{1F911DB7-35EA-4421-92B5-58DC7350199D}"/>
              </a:ext>
            </a:extLst>
          </p:cNvPr>
          <p:cNvSpPr/>
          <p:nvPr/>
        </p:nvSpPr>
        <p:spPr>
          <a:xfrm>
            <a:off x="1940946" y="48140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1.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83C727B-23C1-4257-A26F-29480B11C310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641FF67-194F-412C-9E10-57C1C454B5AE}"/>
              </a:ext>
            </a:extLst>
          </p:cNvPr>
          <p:cNvSpPr txBox="1"/>
          <p:nvPr/>
        </p:nvSpPr>
        <p:spPr>
          <a:xfrm>
            <a:off x="3851631" y="1502633"/>
            <a:ext cx="3989403" cy="115264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>
              <a:defRPr sz="6000"/>
            </a:pPr>
            <a:r>
              <a:rPr lang="fr-FR" sz="6000" dirty="0"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fr-FR" sz="7200" b="1" dirty="0">
                <a:latin typeface="Arial" pitchFamily="18"/>
                <a:ea typeface="Microsoft YaHei" pitchFamily="2"/>
                <a:cs typeface="Mangal" pitchFamily="2"/>
              </a:rPr>
              <a:t>– 27 + 9 </a:t>
            </a:r>
            <a:endParaRPr lang="fr-FR" sz="60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B6A7433-FEE5-481F-9C65-B5B181A3433B}"/>
              </a:ext>
            </a:extLst>
          </p:cNvPr>
          <p:cNvSpPr/>
          <p:nvPr/>
        </p:nvSpPr>
        <p:spPr>
          <a:xfrm>
            <a:off x="3261540" y="1168492"/>
            <a:ext cx="5643360" cy="1675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defRPr sz="6000"/>
            </a:pPr>
            <a:r>
              <a:rPr lang="fr-FR" sz="7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9 </a:t>
            </a:r>
            <a:r>
              <a:rPr lang="fr-FR" sz="72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×</a:t>
            </a:r>
            <a:r>
              <a:rPr lang="fr-FR" sz="72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15 </a:t>
            </a: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D336DAB1-C48B-434B-83A4-EB5F787A4994}"/>
              </a:ext>
            </a:extLst>
          </p:cNvPr>
          <p:cNvSpPr/>
          <p:nvPr/>
        </p:nvSpPr>
        <p:spPr>
          <a:xfrm>
            <a:off x="1996930" y="481402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2.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294616B2-7684-4C64-816B-457AD467C729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15 secondes</a:t>
            </a:r>
          </a:p>
        </p:txBody>
      </p:sp>
    </p:spTree>
  </p:cSld>
  <p:clrMapOvr>
    <a:masterClrMapping/>
  </p:clrMapOvr>
  <p:transition spd="slow" advClick="0" advTm="16000">
    <p:fade/>
    <p:sndAc>
      <p:stSnd>
        <p:snd r:embed="rId3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79A45AE-8225-40B7-B2DB-D06A26EF0189}"/>
              </a:ext>
            </a:extLst>
          </p:cNvPr>
          <p:cNvSpPr/>
          <p:nvPr/>
        </p:nvSpPr>
        <p:spPr>
          <a:xfrm>
            <a:off x="2420848" y="1066227"/>
            <a:ext cx="7503736" cy="293986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Combien de cœurs dans cette image ?</a:t>
            </a:r>
          </a:p>
          <a:p>
            <a:pPr algn="ctr">
              <a:defRPr sz="1800"/>
            </a:pPr>
            <a:endParaRPr lang="fr-FR" sz="2000" dirty="0"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algn="ctr">
              <a:defRPr sz="1800"/>
            </a:pPr>
            <a:r>
              <a:rPr lang="fr-FR" sz="5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endParaRPr lang="fr-FR" sz="4800" b="1" i="1" dirty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B0F21EE4-5A71-4A37-864D-EDD4715A9414}"/>
              </a:ext>
            </a:extLst>
          </p:cNvPr>
          <p:cNvSpPr/>
          <p:nvPr/>
        </p:nvSpPr>
        <p:spPr>
          <a:xfrm>
            <a:off x="1894293" y="488427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3.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93BEECB4-91EC-4E56-A44E-27DDBF3D4FE2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F66CB72-4A23-4B15-8629-C8769B5FA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825" y="3059248"/>
            <a:ext cx="5848350" cy="3190875"/>
          </a:xfrm>
          <a:prstGeom prst="rect">
            <a:avLst/>
          </a:prstGeom>
        </p:spPr>
      </p:pic>
    </p:spTree>
  </p:cSld>
  <p:clrMapOvr>
    <a:masterClrMapping/>
  </p:clrMapOvr>
  <p:transition spd="slow" advClick="0" advTm="31000">
    <p:fade/>
    <p:sndAc>
      <p:stSnd>
        <p:snd r:embed="rId3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1AC5985-49F5-447B-BEAF-4197C24FF429}"/>
              </a:ext>
            </a:extLst>
          </p:cNvPr>
          <p:cNvSpPr/>
          <p:nvPr/>
        </p:nvSpPr>
        <p:spPr>
          <a:xfrm>
            <a:off x="3375119" y="2478240"/>
            <a:ext cx="5643360" cy="3563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hangingPunct="0"/>
            <a:endParaRPr lang="fr-FR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84BB8DE9-DD04-43A1-9ADB-68772D6DD709}"/>
              </a:ext>
            </a:extLst>
          </p:cNvPr>
          <p:cNvSpPr/>
          <p:nvPr/>
        </p:nvSpPr>
        <p:spPr>
          <a:xfrm>
            <a:off x="1884359" y="576000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4.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CEE55D0-6C69-4384-97FA-1FB44D98C2E9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1D8341-4D2B-4F75-8508-8150B0FAE5B9}"/>
              </a:ext>
            </a:extLst>
          </p:cNvPr>
          <p:cNvSpPr txBox="1"/>
          <p:nvPr/>
        </p:nvSpPr>
        <p:spPr>
          <a:xfrm>
            <a:off x="2130491" y="900211"/>
            <a:ext cx="84628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Parmi ces 10 cartes, on en tire une au hasard.</a:t>
            </a:r>
          </a:p>
          <a:p>
            <a:pPr algn="ctr"/>
            <a:r>
              <a:rPr lang="fr-FR" sz="3600" b="1" dirty="0"/>
              <a:t>Quelle est la probabilité de : </a:t>
            </a:r>
          </a:p>
          <a:p>
            <a:pPr algn="ctr"/>
            <a:r>
              <a:rPr lang="fr-FR" sz="4800" b="1" dirty="0"/>
              <a:t>« </a:t>
            </a:r>
            <a:r>
              <a:rPr lang="fr-FR" sz="4800" b="1" i="1" dirty="0"/>
              <a:t>tirer </a:t>
            </a:r>
            <a:r>
              <a:rPr lang="fr-FR" sz="4400" b="1" i="1" dirty="0"/>
              <a:t>un multiple de 2 ou de 3</a:t>
            </a:r>
            <a:r>
              <a:rPr lang="fr-FR" sz="4400" b="1" dirty="0"/>
              <a:t>» </a:t>
            </a:r>
            <a:r>
              <a:rPr lang="fr-FR" sz="3600" b="1" dirty="0"/>
              <a:t>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C058DD-1020-48C1-A85D-0AA5112BE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521" y="3375793"/>
            <a:ext cx="5848350" cy="3190875"/>
          </a:xfrm>
          <a:prstGeom prst="rect">
            <a:avLst/>
          </a:prstGeom>
        </p:spPr>
      </p:pic>
    </p:spTree>
  </p:cSld>
  <p:clrMapOvr>
    <a:masterClrMapping/>
  </p:clrMapOvr>
  <p:transition spd="slow" advClick="0" advTm="31000">
    <p:fade/>
    <p:sndAc>
      <p:stSnd>
        <p:snd r:embed="rId3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C6BBCDB-8D8E-4840-ADA2-7E09FDD9A437}"/>
              </a:ext>
            </a:extLst>
          </p:cNvPr>
          <p:cNvSpPr/>
          <p:nvPr/>
        </p:nvSpPr>
        <p:spPr>
          <a:xfrm>
            <a:off x="1943879" y="1096311"/>
            <a:ext cx="8496929" cy="309657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 sz="4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Un navire quitte Papeete à </a:t>
            </a:r>
            <a:r>
              <a:rPr lang="fr-FR" sz="48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19h40</a:t>
            </a:r>
            <a:r>
              <a:rPr lang="fr-FR" sz="4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</a:p>
          <a:p>
            <a:pPr algn="ctr">
              <a:defRPr sz="1800"/>
            </a:pPr>
            <a:r>
              <a:rPr lang="fr-FR" sz="4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et arrive à </a:t>
            </a:r>
            <a:r>
              <a:rPr lang="fr-FR" sz="48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Uturoa</a:t>
            </a:r>
            <a:r>
              <a:rPr lang="fr-FR" sz="4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à </a:t>
            </a:r>
            <a:r>
              <a:rPr lang="fr-FR" sz="48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5h25</a:t>
            </a:r>
            <a:r>
              <a:rPr lang="fr-FR" sz="4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.</a:t>
            </a:r>
          </a:p>
          <a:p>
            <a:pPr algn="ctr">
              <a:defRPr sz="1800"/>
            </a:pPr>
            <a:r>
              <a:rPr lang="fr-FR" sz="48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Combien de temps a duré la traversée ?</a:t>
            </a: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C8D471DF-7A61-44AD-8F70-E891DCF23CCF}"/>
              </a:ext>
            </a:extLst>
          </p:cNvPr>
          <p:cNvSpPr/>
          <p:nvPr/>
        </p:nvSpPr>
        <p:spPr>
          <a:xfrm>
            <a:off x="1847640" y="48041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5.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FBAC80FF-EEF4-49A5-A179-8FE68708205C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30 secondes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BCEE19-23EE-4ABB-9E4E-FCB82F84B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371" y="4192885"/>
            <a:ext cx="5299908" cy="2047316"/>
          </a:xfrm>
          <a:prstGeom prst="rect">
            <a:avLst/>
          </a:prstGeom>
        </p:spPr>
      </p:pic>
    </p:spTree>
  </p:cSld>
  <p:clrMapOvr>
    <a:masterClrMapping/>
  </p:clrMapOvr>
  <p:transition spd="slow" advClick="0" advTm="31000">
    <p:fade/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>
            <a:extLst>
              <a:ext uri="{FF2B5EF4-FFF2-40B4-BE49-F238E27FC236}">
                <a16:creationId xmlns:a16="http://schemas.microsoft.com/office/drawing/2014/main" id="{793A14EA-D598-46B9-B769-3C8932699886}"/>
              </a:ext>
            </a:extLst>
          </p:cNvPr>
          <p:cNvSpPr/>
          <p:nvPr/>
        </p:nvSpPr>
        <p:spPr>
          <a:xfrm>
            <a:off x="2548620" y="1186398"/>
            <a:ext cx="7704719" cy="154307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defRPr sz="5400"/>
            </a:pPr>
            <a:r>
              <a:rPr lang="fr-FR" sz="6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2020 </a:t>
            </a:r>
            <a:r>
              <a:rPr lang="fr-FR" sz="6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×</a:t>
            </a:r>
            <a:r>
              <a:rPr lang="fr-FR" sz="6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0,5 = ?</a:t>
            </a:r>
          </a:p>
        </p:txBody>
      </p:sp>
      <p:sp>
        <p:nvSpPr>
          <p:cNvPr id="3" name="ZoneTexte 3">
            <a:extLst>
              <a:ext uri="{FF2B5EF4-FFF2-40B4-BE49-F238E27FC236}">
                <a16:creationId xmlns:a16="http://schemas.microsoft.com/office/drawing/2014/main" id="{3C7EE72D-D5DA-4030-B150-978E6CECB387}"/>
              </a:ext>
            </a:extLst>
          </p:cNvPr>
          <p:cNvSpPr/>
          <p:nvPr/>
        </p:nvSpPr>
        <p:spPr>
          <a:xfrm>
            <a:off x="1912955" y="480419"/>
            <a:ext cx="719640" cy="591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>
              <a:defRPr sz="1800"/>
            </a:pPr>
            <a:r>
              <a:rPr lang="fr-FR" sz="3200" b="1" dirty="0">
                <a:solidFill>
                  <a:srgbClr val="31A93F"/>
                </a:solidFill>
                <a:latin typeface="Calibri" pitchFamily="18"/>
                <a:ea typeface="Microsoft YaHei" pitchFamily="2"/>
                <a:cs typeface="Mangal" pitchFamily="2"/>
              </a:rPr>
              <a:t>6.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D376607-72A9-46D0-B5D8-DB71ACF1E076}"/>
              </a:ext>
            </a:extLst>
          </p:cNvPr>
          <p:cNvSpPr/>
          <p:nvPr/>
        </p:nvSpPr>
        <p:spPr>
          <a:xfrm>
            <a:off x="4727640" y="404641"/>
            <a:ext cx="2711160" cy="372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algn="ctr">
              <a:defRPr sz="1800"/>
            </a:pPr>
            <a:r>
              <a:rPr lang="fr-FR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 secondes</a:t>
            </a:r>
          </a:p>
        </p:txBody>
      </p:sp>
    </p:spTree>
  </p:cSld>
  <p:clrMapOvr>
    <a:masterClrMapping/>
  </p:clrMapOvr>
  <p:transition spd="slow" advClick="0" advTm="21000">
    <p:fade/>
    <p:sndAc>
      <p:stSnd>
        <p:snd r:embed="rId3" name="chimes.wav"/>
      </p:stSnd>
    </p:sndAc>
  </p:transition>
</p:sld>
</file>

<file path=ppt/theme/theme1.xml><?xml version="1.0" encoding="utf-8"?>
<a:theme xmlns:a="http://schemas.openxmlformats.org/drawingml/2006/main" name="Standard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1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 2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371</Words>
  <Application>Microsoft Office PowerPoint</Application>
  <PresentationFormat>Grand écran</PresentationFormat>
  <Paragraphs>110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Standard</vt:lpstr>
      <vt:lpstr>Standard 1</vt:lpstr>
      <vt:lpstr>Standard 2</vt:lpstr>
      <vt:lpstr>Présentation PowerPoint</vt:lpstr>
      <vt:lpstr>Présentation PowerPoint</vt:lpstr>
      <vt:lpstr>Bonne chance à tous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FILLOUX</dc:creator>
  <cp:lastModifiedBy>Sylvain Droguet</cp:lastModifiedBy>
  <cp:revision>44</cp:revision>
  <dcterms:modified xsi:type="dcterms:W3CDTF">2020-03-09T21:06:32Z</dcterms:modified>
</cp:coreProperties>
</file>