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7" r:id="rId5"/>
    <p:sldId id="258" r:id="rId6"/>
    <p:sldId id="282" r:id="rId7"/>
    <p:sldId id="260" r:id="rId8"/>
    <p:sldId id="281" r:id="rId9"/>
    <p:sldId id="284" r:id="rId10"/>
    <p:sldId id="285" r:id="rId11"/>
    <p:sldId id="286" r:id="rId12"/>
    <p:sldId id="287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302" r:id="rId21"/>
    <p:sldId id="297" r:id="rId22"/>
    <p:sldId id="298" r:id="rId23"/>
    <p:sldId id="299" r:id="rId24"/>
    <p:sldId id="300" r:id="rId25"/>
    <p:sldId id="301" r:id="rId26"/>
    <p:sldId id="280" r:id="rId27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A93F"/>
    <a:srgbClr val="51514F"/>
    <a:srgbClr val="A8C81D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78BC01-F10A-4F28-ADF0-6A1F01965448}" v="78" dt="2019-11-28T20:59:41.005"/>
    <p1510:client id="{774A13B8-83FC-4E76-B253-6FBD8A8AD661}" v="792" dt="2019-11-28T21:50:01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995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272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225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1988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52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771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640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224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87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4235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326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642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8522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13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921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465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703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789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58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29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723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460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051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116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197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894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036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561844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60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3806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149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344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913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2623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4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008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0405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72028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006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78822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7581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649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1895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883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9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12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3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01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68130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27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41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86EF663-2FE8-4CB3-95F7-BED5C37016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7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22339CC-5890-43D2-B9D4-76451F7943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67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FFA13D6-E2F7-40B4-8216-5DDB6EFC6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5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86" y="735291"/>
            <a:ext cx="9300726" cy="332530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3871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96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6003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314920E-6184-4965-B23F-8EE9FE163CBB}"/>
              </a:ext>
            </a:extLst>
          </p:cNvPr>
          <p:cNvSpPr txBox="1"/>
          <p:nvPr/>
        </p:nvSpPr>
        <p:spPr>
          <a:xfrm>
            <a:off x="3237081" y="1511698"/>
            <a:ext cx="5974242" cy="189111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6000"/>
            </a:pPr>
            <a:r>
              <a:rPr lang="fr-FR" sz="11500" dirty="0">
                <a:ea typeface="+mn-lt"/>
                <a:cs typeface="+mn-lt"/>
              </a:rPr>
              <a:t>27 – 7 × 3</a:t>
            </a:r>
            <a:endParaRPr lang="fr-FR" sz="19900" dirty="0"/>
          </a:p>
        </p:txBody>
      </p:sp>
    </p:spTree>
    <p:extLst>
      <p:ext uri="{BB962C8B-B14F-4D97-AF65-F5344CB8AC3E}">
        <p14:creationId xmlns:p14="http://schemas.microsoft.com/office/powerpoint/2010/main" val="1604180277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D489C81-9189-40C6-AD0C-61729246BF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9776" y="1206110"/>
            <a:ext cx="3971800" cy="347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531525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/>
              <p:nvPr/>
            </p:nvSpPr>
            <p:spPr>
              <a:xfrm>
                <a:off x="2010568" y="1073253"/>
                <a:ext cx="8170868" cy="936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t" anchorCtr="0" compatLnSpc="0">
                <a:spAutoFit/>
              </a:bodyPr>
              <a:lstStyle/>
              <a:p>
                <a:pPr algn="ctr">
                  <a:defRPr sz="6000"/>
                </a:pPr>
                <a:r>
                  <a:rPr lang="fr-FR" sz="5400" dirty="0">
                    <a:latin typeface="Arial"/>
                    <a:ea typeface="Microsoft YaHei"/>
                    <a:cs typeface="Mangal"/>
                  </a:rPr>
                  <a:t>Que vaut  </a:t>
                </a:r>
                <a14:m>
                  <m:oMath xmlns:m="http://schemas.openxmlformats.org/officeDocument/2006/math">
                    <m:r>
                      <a:rPr lang="fr-FR" sz="5400" b="1" i="1">
                        <a:latin typeface="Cambria Math" panose="02040503050406030204" pitchFamily="18" charset="0"/>
                        <a:ea typeface="Microsoft YaHei"/>
                        <a:cs typeface="Mangal"/>
                      </a:rPr>
                      <m:t>𝟑𝟑</m:t>
                    </m:r>
                    <m:r>
                      <a:rPr lang="fr-FR" sz="5400" b="1" i="1">
                        <a:latin typeface="Cambria Math" panose="02040503050406030204" pitchFamily="18" charset="0"/>
                        <a:ea typeface="Microsoft YaHei"/>
                        <a:cs typeface="Mangal"/>
                      </a:rPr>
                      <m:t>𝒂</m:t>
                    </m:r>
                  </m:oMath>
                </a14:m>
                <a:r>
                  <a:rPr lang="fr-FR" sz="5400" b="1" dirty="0">
                    <a:latin typeface="Arial"/>
                    <a:ea typeface="Microsoft YaHei"/>
                    <a:cs typeface="Mangal"/>
                  </a:rPr>
                  <a:t>  </a:t>
                </a:r>
                <a:r>
                  <a:rPr lang="fr-FR" sz="5400" dirty="0">
                    <a:latin typeface="Arial"/>
                    <a:ea typeface="Microsoft YaHei"/>
                    <a:cs typeface="Mangal"/>
                  </a:rPr>
                  <a:t>si  </a:t>
                </a:r>
                <a14:m>
                  <m:oMath xmlns:m="http://schemas.openxmlformats.org/officeDocument/2006/math">
                    <m:r>
                      <a:rPr lang="fr-FR" sz="5400" b="1" i="1" dirty="0">
                        <a:latin typeface="Cambria Math" panose="02040503050406030204" pitchFamily="18" charset="0"/>
                        <a:ea typeface="Microsoft YaHei"/>
                        <a:cs typeface="Mangal"/>
                      </a:rPr>
                      <m:t>𝒂</m:t>
                    </m:r>
                    <m:r>
                      <a:rPr lang="fr-FR" sz="5400" i="1" dirty="0">
                        <a:latin typeface="Cambria Math" panose="02040503050406030204" pitchFamily="18" charset="0"/>
                        <a:ea typeface="Microsoft YaHei"/>
                        <a:cs typeface="Mangal"/>
                      </a:rPr>
                      <m:t>=3</m:t>
                    </m:r>
                  </m:oMath>
                </a14:m>
                <a:r>
                  <a:rPr lang="fr-FR" sz="5400" dirty="0">
                    <a:latin typeface="Arial"/>
                    <a:ea typeface="Microsoft YaHei"/>
                    <a:cs typeface="Mangal"/>
                  </a:rPr>
                  <a:t> ?</a:t>
                </a:r>
                <a:endParaRPr lang="fr-FR" sz="72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568" y="1073253"/>
                <a:ext cx="8170868" cy="936175"/>
              </a:xfrm>
              <a:prstGeom prst="rect">
                <a:avLst/>
              </a:prstGeom>
              <a:blipFill>
                <a:blip r:embed="rId4"/>
                <a:stretch>
                  <a:fillRect l="-3507" t="-16234" r="-3507" b="-3246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6339492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3006831" y="1306146"/>
            <a:ext cx="5970523" cy="71701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algn="ctr">
              <a:defRPr sz="6000"/>
            </a:pPr>
            <a:r>
              <a:rPr lang="fr-FR" sz="4000" dirty="0">
                <a:latin typeface="Arial"/>
                <a:ea typeface="Microsoft YaHei"/>
                <a:cs typeface="Mangal"/>
              </a:rPr>
              <a:t>Volume de ce pavé droit?</a:t>
            </a:r>
            <a:endParaRPr lang="fr-FR" sz="6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E2B7872-1442-4481-9821-3A95F45F77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5700" y="2023159"/>
            <a:ext cx="480060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35564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11.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8B662A5-552F-4E3B-9C07-075A605CDBEC}"/>
                  </a:ext>
                </a:extLst>
              </p:cNvPr>
              <p:cNvSpPr txBox="1"/>
              <p:nvPr/>
            </p:nvSpPr>
            <p:spPr>
              <a:xfrm>
                <a:off x="3538999" y="1306147"/>
                <a:ext cx="4906193" cy="1593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t" anchorCtr="0" compatLnSpc="0">
                <a:spAutoFit/>
              </a:bodyPr>
              <a:lstStyle/>
              <a:p>
                <a:pPr algn="ctr">
                  <a:defRPr sz="6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9600" i="1" dirty="0">
                          <a:latin typeface="Cambria Math" panose="02040503050406030204" pitchFamily="18" charset="0"/>
                          <a:ea typeface="Microsoft YaHei"/>
                          <a:cs typeface="Mangal"/>
                        </a:rPr>
                        <m:t>4,16</m:t>
                      </m:r>
                      <m:r>
                        <a:rPr lang="fr-FR" sz="9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Mangal"/>
                        </a:rPr>
                        <m:t>÷</m:t>
                      </m:r>
                      <m:r>
                        <a:rPr lang="fr-FR" sz="9600" i="1" dirty="0">
                          <a:latin typeface="Cambria Math" panose="02040503050406030204" pitchFamily="18" charset="0"/>
                          <a:ea typeface="Microsoft YaHei"/>
                          <a:cs typeface="Mangal"/>
                        </a:rPr>
                        <m:t>2</m:t>
                      </m:r>
                    </m:oMath>
                  </m:oMathPara>
                </a14:m>
                <a:endParaRPr lang="fr-FR" sz="199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8B662A5-552F-4E3B-9C07-075A605CDB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999" y="1306147"/>
                <a:ext cx="4906193" cy="1593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6309574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40 secondes</a:t>
            </a:r>
          </a:p>
        </p:txBody>
      </p:sp>
      <p:sp>
        <p:nvSpPr>
          <p:cNvPr id="7" name="ZoneTexte 1">
            <a:extLst>
              <a:ext uri="{FF2B5EF4-FFF2-40B4-BE49-F238E27FC236}">
                <a16:creationId xmlns:a16="http://schemas.microsoft.com/office/drawing/2014/main" id="{2B4B504F-35B2-476B-AD78-5FC2630BA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252" y="1073252"/>
            <a:ext cx="879891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fr-FR" sz="5400" dirty="0">
                <a:cs typeface="Calibri"/>
              </a:rPr>
              <a:t>Quelle fraction de cette figure est grisée?</a:t>
            </a:r>
            <a:endParaRPr lang="fr-FR" sz="54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B58E021-DAF2-4D91-96CD-29999AC7A0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4786" y="2736956"/>
            <a:ext cx="3022428" cy="297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20454"/>
      </p:ext>
    </p:extLst>
  </p:cSld>
  <p:clrMapOvr>
    <a:masterClrMapping/>
  </p:clrMapOvr>
  <p:transition spd="slow" advClick="0" advTm="42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/>
              <p:nvPr/>
            </p:nvSpPr>
            <p:spPr>
              <a:xfrm>
                <a:off x="3983684" y="1252066"/>
                <a:ext cx="3776588" cy="26045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t" anchorCtr="0" compatLnSpc="0">
                <a:spAutoFit/>
              </a:bodyPr>
              <a:lstStyle/>
              <a:p>
                <a:pPr hangingPunct="0">
                  <a:defRPr sz="6000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1500" i="1" dirty="0"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</m:ctrlPr>
                      </m:fPr>
                      <m:num>
                        <m:r>
                          <a:rPr lang="fr-FR" sz="11500" i="1" dirty="0"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  <m:t>3</m:t>
                        </m:r>
                      </m:num>
                      <m:den>
                        <m:r>
                          <a:rPr lang="fr-FR" sz="11500" i="1" dirty="0"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11500" dirty="0">
                    <a:latin typeface="Arial" pitchFamily="18"/>
                    <a:ea typeface="Microsoft YaHei" pitchFamily="2"/>
                    <a:cs typeface="Mangal" pitchFamily="2"/>
                  </a:rPr>
                  <a:t> </a:t>
                </a:r>
                <a:r>
                  <a:rPr lang="fr-FR" sz="8000" dirty="0">
                    <a:latin typeface="Arial" pitchFamily="18"/>
                    <a:ea typeface="Microsoft YaHei" pitchFamily="2"/>
                    <a:cs typeface="Mangal" pitchFamily="2"/>
                  </a:rPr>
                  <a:t>de </a:t>
                </a:r>
                <a14:m>
                  <m:oMath xmlns:m="http://schemas.openxmlformats.org/officeDocument/2006/math">
                    <m:r>
                      <a:rPr lang="fr-FR" sz="8000" i="1" dirty="0"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40</m:t>
                    </m:r>
                  </m:oMath>
                </a14:m>
                <a:endParaRPr lang="fr-FR" sz="8000" dirty="0"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684" y="1252066"/>
                <a:ext cx="3776588" cy="2604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0031126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411541" y="1266148"/>
            <a:ext cx="7368918" cy="134320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8000" dirty="0">
                <a:latin typeface="Arial"/>
                <a:ea typeface="Microsoft YaHei"/>
                <a:cs typeface="Mangal"/>
              </a:rPr>
              <a:t>8,5 + 12,8 + 1,5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648365499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1949371" y="59098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1817396" y="1402605"/>
            <a:ext cx="8976675" cy="368455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r>
              <a:rPr lang="fr-FR" sz="6000" dirty="0">
                <a:latin typeface="Arial"/>
                <a:ea typeface="Microsoft YaHei"/>
                <a:cs typeface="Mangal"/>
              </a:rPr>
              <a:t>10 bonbons identiques coûtent 300F. </a:t>
            </a:r>
          </a:p>
          <a:p>
            <a:r>
              <a:rPr lang="fr-FR" sz="6000" dirty="0">
                <a:latin typeface="Arial"/>
                <a:ea typeface="Microsoft YaHei"/>
                <a:cs typeface="Mangal"/>
              </a:rPr>
              <a:t>Combien coûtent 15 bonbons?</a:t>
            </a:r>
            <a:endParaRPr lang="fr-FR" sz="32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33230008"/>
      </p:ext>
    </p:extLst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4272811" y="951615"/>
            <a:ext cx="3286839" cy="65443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3600" dirty="0">
                <a:latin typeface="Arial"/>
                <a:ea typeface="Microsoft YaHei"/>
                <a:cs typeface="Mangal"/>
              </a:rPr>
              <a:t>Aire du triangle</a:t>
            </a:r>
            <a:endParaRPr lang="fr-FR" sz="6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B65B3B9-6C2E-4D86-98A5-EA0DB3A7B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063" y="1657350"/>
            <a:ext cx="433387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270354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78338" y="3429000"/>
            <a:ext cx="7713662" cy="2679700"/>
          </a:xfrm>
        </p:spPr>
        <p:txBody>
          <a:bodyPr/>
          <a:lstStyle/>
          <a:p>
            <a:pPr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5</a:t>
            </a:r>
            <a:r>
              <a:rPr lang="fr-FR" sz="4400" b="1" baseline="30000" dirty="0"/>
              <a:t>e</a:t>
            </a:r>
            <a:r>
              <a:rPr lang="fr-FR" sz="4400" b="1" dirty="0"/>
              <a:t>.</a:t>
            </a:r>
          </a:p>
          <a:p>
            <a:pPr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46" y="533881"/>
            <a:ext cx="7023088" cy="2510977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920723" y="1511607"/>
            <a:ext cx="8350555" cy="292216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 hangingPunct="0">
              <a:defRPr sz="6000"/>
            </a:pPr>
            <a:r>
              <a:rPr lang="fr-FR" sz="4800" dirty="0">
                <a:latin typeface="Arial"/>
                <a:ea typeface="Microsoft YaHei"/>
                <a:cs typeface="Mangal"/>
              </a:rPr>
              <a:t>Un cycliste parcourt </a:t>
            </a:r>
            <a:r>
              <a:rPr lang="fr-FR" sz="4800" b="1" dirty="0">
                <a:latin typeface="Arial"/>
                <a:ea typeface="Microsoft YaHei"/>
                <a:cs typeface="Mangal"/>
              </a:rPr>
              <a:t>6 km </a:t>
            </a:r>
            <a:r>
              <a:rPr lang="fr-FR" sz="4800" dirty="0">
                <a:latin typeface="Arial"/>
                <a:ea typeface="Microsoft YaHei"/>
                <a:cs typeface="Mangal"/>
              </a:rPr>
              <a:t>en </a:t>
            </a:r>
            <a:r>
              <a:rPr lang="fr-FR" sz="4800" b="1" dirty="0">
                <a:latin typeface="Arial"/>
                <a:ea typeface="Microsoft YaHei"/>
                <a:cs typeface="Mangal"/>
              </a:rPr>
              <a:t>15 min</a:t>
            </a:r>
            <a:r>
              <a:rPr lang="fr-FR" sz="4800" dirty="0">
                <a:latin typeface="Arial"/>
                <a:ea typeface="Microsoft YaHei"/>
                <a:cs typeface="Mangal"/>
              </a:rPr>
              <a:t>.</a:t>
            </a:r>
            <a:endParaRPr lang="fr-FR" sz="7200" dirty="0">
              <a:latin typeface="Arial"/>
              <a:ea typeface="Microsoft YaHei"/>
              <a:cs typeface="Mangal"/>
            </a:endParaRPr>
          </a:p>
          <a:p>
            <a:pPr algn="ctr">
              <a:defRPr sz="6000"/>
            </a:pPr>
            <a:r>
              <a:rPr lang="fr-FR" sz="4800" dirty="0">
                <a:latin typeface="Arial"/>
                <a:ea typeface="Microsoft YaHei"/>
                <a:cs typeface="Mangal"/>
              </a:rPr>
              <a:t>Quelle est sa vitesse moyenne en </a:t>
            </a:r>
            <a:r>
              <a:rPr lang="fr-FR" sz="4800" b="1" dirty="0">
                <a:latin typeface="Arial"/>
                <a:ea typeface="Microsoft YaHei"/>
                <a:cs typeface="Mangal"/>
              </a:rPr>
              <a:t>km/h</a:t>
            </a:r>
            <a:r>
              <a:rPr lang="fr-FR" sz="4800" dirty="0">
                <a:latin typeface="Arial"/>
                <a:ea typeface="Microsoft YaHei"/>
                <a:cs typeface="Mangal"/>
              </a:rPr>
              <a:t>?</a:t>
            </a:r>
            <a:endParaRPr lang="fr-FR" sz="7200" dirty="0">
              <a:latin typeface="Arial"/>
              <a:ea typeface="Microsoft YaHei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2665776791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1">
                <a:extLst>
                  <a:ext uri="{FF2B5EF4-FFF2-40B4-BE49-F238E27FC236}">
                    <a16:creationId xmlns:a16="http://schemas.microsoft.com/office/drawing/2014/main" id="{8CD45E39-AD4E-4E3E-8012-26791A916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8723" y="1073252"/>
                <a:ext cx="5448562" cy="186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t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1500" i="1" dirty="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fr-FR" sz="115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11500" i="1" dirty="0">
                          <a:latin typeface="Cambria Math" panose="02040503050406030204" pitchFamily="18" charset="0"/>
                        </a:rPr>
                        <m:t>1,5</m:t>
                      </m:r>
                    </m:oMath>
                  </m:oMathPara>
                </a14:m>
                <a:endParaRPr lang="fr-FR" sz="11500" dirty="0"/>
              </a:p>
            </p:txBody>
          </p:sp>
        </mc:Choice>
        <mc:Fallback>
          <p:sp>
            <p:nvSpPr>
              <p:cNvPr id="5" name="ZoneTexte 1">
                <a:extLst>
                  <a:ext uri="{FF2B5EF4-FFF2-40B4-BE49-F238E27FC236}">
                    <a16:creationId xmlns:a16="http://schemas.microsoft.com/office/drawing/2014/main" id="{8CD45E39-AD4E-4E3E-8012-26791A916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8723" y="1073252"/>
                <a:ext cx="5448562" cy="18620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3285403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19.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1">
                <a:extLst>
                  <a:ext uri="{FF2B5EF4-FFF2-40B4-BE49-F238E27FC236}">
                    <a16:creationId xmlns:a16="http://schemas.microsoft.com/office/drawing/2014/main" id="{8CD45E39-AD4E-4E3E-8012-26791A916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5028" y="1334287"/>
                <a:ext cx="8436384" cy="923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fr-FR" sz="5400" dirty="0">
                    <a:cs typeface="Calibri"/>
                  </a:rPr>
                  <a:t>Ecriture décimale de </a:t>
                </a:r>
                <a14:m>
                  <m:oMath xmlns:m="http://schemas.openxmlformats.org/officeDocument/2006/math">
                    <m:r>
                      <a:rPr lang="fr-FR" sz="5400" i="1" dirty="0">
                        <a:latin typeface="Cambria Math" panose="02040503050406030204" pitchFamily="18" charset="0"/>
                        <a:cs typeface="Calibri"/>
                      </a:rPr>
                      <m:t>21</m:t>
                    </m:r>
                    <m:r>
                      <a:rPr lang="fr-FR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/>
                      </a:rPr>
                      <m:t>÷</m:t>
                    </m:r>
                    <m:r>
                      <a:rPr lang="fr-FR" sz="5400" i="1" dirty="0">
                        <a:latin typeface="Cambria Math" panose="02040503050406030204" pitchFamily="18" charset="0"/>
                        <a:cs typeface="Calibri"/>
                      </a:rPr>
                      <m:t>4</m:t>
                    </m:r>
                  </m:oMath>
                </a14:m>
                <a:endParaRPr lang="fr-FR" sz="5400" dirty="0">
                  <a:cs typeface="Calibri"/>
                </a:endParaRPr>
              </a:p>
            </p:txBody>
          </p:sp>
        </mc:Choice>
        <mc:Fallback>
          <p:sp>
            <p:nvSpPr>
              <p:cNvPr id="5" name="ZoneTexte 1">
                <a:extLst>
                  <a:ext uri="{FF2B5EF4-FFF2-40B4-BE49-F238E27FC236}">
                    <a16:creationId xmlns:a16="http://schemas.microsoft.com/office/drawing/2014/main" id="{8CD45E39-AD4E-4E3E-8012-26791A916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65028" y="1334287"/>
                <a:ext cx="8436384" cy="923330"/>
              </a:xfrm>
              <a:prstGeom prst="rect">
                <a:avLst/>
              </a:prstGeom>
              <a:blipFill>
                <a:blip r:embed="rId4"/>
                <a:stretch>
                  <a:fillRect l="-1373" t="-17881" b="-4039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5044420"/>
      </p:ext>
    </p:extLst>
  </p:cSld>
  <p:clrMapOvr>
    <a:masterClrMapping/>
  </p:clrMapOvr>
  <p:transition spd="slow" advClick="0" advTm="22000">
    <p:fade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20</a:t>
            </a:r>
            <a:r>
              <a:rPr lang="fr-FR" sz="3200" b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 min</a:t>
            </a: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8CD45E39-AD4E-4E3E-8012-26791A916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6892" y="1198294"/>
            <a:ext cx="841821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fr-FR" sz="5400" dirty="0"/>
              <a:t>Donne le plus petit entier supérieur à 1126 qui soit divisible par 3.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25826800"/>
      </p:ext>
    </p:extLst>
  </p:cSld>
  <p:clrMapOvr>
    <a:masterClrMapping/>
  </p:clrMapOvr>
  <p:transition spd="slow" advClick="0" advTm="60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714920" y="4273192"/>
            <a:ext cx="7715250" cy="2679700"/>
          </a:xfrm>
        </p:spPr>
        <p:txBody>
          <a:bodyPr/>
          <a:lstStyle/>
          <a:p>
            <a:pPr algn="r">
              <a:spcBef>
                <a:spcPts val="638"/>
              </a:spcBef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91" y="1936978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7154137" y="951724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21790" y="771076"/>
            <a:ext cx="7772400" cy="1470025"/>
          </a:xfrm>
        </p:spPr>
        <p:txBody>
          <a:bodyPr/>
          <a:lstStyle/>
          <a:p>
            <a:pPr lvl="0"/>
            <a:r>
              <a:rPr lang="fr-FR" dirty="0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727825" y="2565400"/>
            <a:ext cx="5464175" cy="2519363"/>
          </a:xfrm>
        </p:spPr>
        <p:txBody>
          <a:bodyPr vert="horz" wrap="square" lIns="90000" tIns="45000" rIns="90000" bIns="45000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6024000" y="5733361"/>
            <a:ext cx="4176000" cy="65449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3872903" y="1073252"/>
            <a:ext cx="4446195" cy="31272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hangingPunct="0">
              <a:defRPr sz="6000"/>
            </a:pPr>
            <a:r>
              <a:rPr lang="fr-FR" sz="13800" dirty="0">
                <a:latin typeface="Arial"/>
                <a:ea typeface="Microsoft YaHei"/>
                <a:cs typeface="Mangal"/>
              </a:rPr>
              <a:t>9 × 7</a:t>
            </a:r>
          </a:p>
        </p:txBody>
      </p:sp>
    </p:spTree>
    <p:extLst>
      <p:ext uri="{BB962C8B-B14F-4D97-AF65-F5344CB8AC3E}">
        <p14:creationId xmlns:p14="http://schemas.microsoft.com/office/powerpoint/2010/main" val="3542661103"/>
      </p:ext>
    </p:extLst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726371" y="1598581"/>
            <a:ext cx="6739259" cy="134320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8000" b="1" dirty="0">
                <a:latin typeface="Arial"/>
                <a:ea typeface="Microsoft YaHei"/>
                <a:cs typeface="Mangal"/>
              </a:rPr>
              <a:t>Le tiers de 12</a:t>
            </a:r>
            <a:endParaRPr lang="fr-FR" sz="11500" dirty="0"/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705628" y="1437063"/>
            <a:ext cx="6780744" cy="189111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11500" b="1" dirty="0">
                <a:ea typeface="+mn-lt"/>
                <a:cs typeface="+mn-lt"/>
              </a:rPr>
              <a:t>10 % de 72</a:t>
            </a:r>
            <a:endParaRPr lang="fr-FR" sz="8000" b="1" dirty="0"/>
          </a:p>
        </p:txBody>
      </p:sp>
    </p:spTree>
    <p:extLst>
      <p:ext uri="{BB962C8B-B14F-4D97-AF65-F5344CB8AC3E}">
        <p14:creationId xmlns:p14="http://schemas.microsoft.com/office/powerpoint/2010/main" val="83532404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940946" y="1284601"/>
            <a:ext cx="8065506" cy="186046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 hangingPunct="0">
              <a:defRPr sz="6000"/>
            </a:pPr>
            <a:r>
              <a:rPr lang="fr-FR" sz="6000" b="1" dirty="0">
                <a:latin typeface="Arial"/>
                <a:ea typeface="Microsoft YaHei"/>
                <a:cs typeface="Mangal"/>
              </a:rPr>
              <a:t>Quel est le reste de la division de 28 par 5?</a:t>
            </a:r>
            <a:endParaRPr lang="fr-FR" sz="6000" b="1" dirty="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94100059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330802" y="1058566"/>
            <a:ext cx="7867944" cy="363005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 hangingPunct="0">
              <a:defRPr sz="6000"/>
            </a:pPr>
            <a:r>
              <a:rPr lang="fr-FR" sz="6000" dirty="0">
                <a:latin typeface="Arial"/>
                <a:ea typeface="Microsoft YaHei"/>
                <a:cs typeface="Mangal"/>
              </a:rPr>
              <a:t>Je pars à 12h45</a:t>
            </a:r>
            <a:endParaRPr lang="fr-FR" sz="6000" dirty="0">
              <a:latin typeface="Arial" pitchFamily="18"/>
              <a:ea typeface="Microsoft YaHei" pitchFamily="2"/>
              <a:cs typeface="Mangal" pitchFamily="2"/>
            </a:endParaRPr>
          </a:p>
          <a:p>
            <a:pPr algn="ctr">
              <a:defRPr sz="6000"/>
            </a:pPr>
            <a:r>
              <a:rPr lang="fr-FR" sz="6000" dirty="0">
                <a:latin typeface="Arial"/>
                <a:ea typeface="Microsoft YaHei"/>
                <a:cs typeface="Mangal"/>
              </a:rPr>
              <a:t>et j'arrive à 14h17.</a:t>
            </a:r>
            <a:endParaRPr lang="fr-FR" sz="6000" dirty="0">
              <a:latin typeface="Arial" pitchFamily="18"/>
              <a:ea typeface="Microsoft YaHei" pitchFamily="2"/>
              <a:cs typeface="Mangal" pitchFamily="2"/>
            </a:endParaRPr>
          </a:p>
          <a:p>
            <a:pPr algn="ctr">
              <a:defRPr sz="6000"/>
            </a:pPr>
            <a:r>
              <a:rPr lang="fr-FR" sz="6000" dirty="0">
                <a:latin typeface="Arial"/>
                <a:ea typeface="Microsoft YaHei"/>
                <a:cs typeface="Mangal"/>
              </a:rPr>
              <a:t>Quelle est la durée</a:t>
            </a:r>
            <a:endParaRPr lang="fr-FR" sz="6000" dirty="0">
              <a:latin typeface="Arial" pitchFamily="18"/>
              <a:ea typeface="Microsoft YaHei" pitchFamily="2"/>
              <a:cs typeface="Mangal" pitchFamily="2"/>
            </a:endParaRPr>
          </a:p>
          <a:p>
            <a:pPr algn="ctr">
              <a:defRPr sz="6000"/>
            </a:pPr>
            <a:r>
              <a:rPr lang="fr-FR" sz="6000" dirty="0">
                <a:latin typeface="Arial"/>
                <a:ea typeface="Microsoft YaHei"/>
                <a:cs typeface="Mangal"/>
              </a:rPr>
              <a:t> du trajet?</a:t>
            </a:r>
            <a:endParaRPr lang="fr-FR" sz="6000" dirty="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72587429"/>
      </p:ext>
    </p:extLst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895601" y="895374"/>
            <a:ext cx="181822" cy="62179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hangingPunct="0">
              <a:defRPr sz="6000"/>
            </a:pPr>
            <a:endParaRPr lang="fr-FR" sz="3600" dirty="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1">
            <a:extLst>
              <a:ext uri="{FF2B5EF4-FFF2-40B4-BE49-F238E27FC236}">
                <a16:creationId xmlns:a16="http://schemas.microsoft.com/office/drawing/2014/main" id="{B1E9F716-350C-4E95-863E-73765E78E4A7}"/>
              </a:ext>
            </a:extLst>
          </p:cNvPr>
          <p:cNvSpPr txBox="1"/>
          <p:nvPr/>
        </p:nvSpPr>
        <p:spPr>
          <a:xfrm>
            <a:off x="3569767" y="1511698"/>
            <a:ext cx="5308867" cy="189111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6000"/>
            </a:pPr>
            <a:r>
              <a:rPr lang="fr-FR" sz="11500" dirty="0">
                <a:ea typeface="+mn-lt"/>
                <a:cs typeface="+mn-lt"/>
              </a:rPr>
              <a:t>4,1 – 1,4</a:t>
            </a:r>
            <a:endParaRPr lang="fr-FR" sz="19900" dirty="0"/>
          </a:p>
        </p:txBody>
      </p:sp>
    </p:spTree>
    <p:extLst>
      <p:ext uri="{BB962C8B-B14F-4D97-AF65-F5344CB8AC3E}">
        <p14:creationId xmlns:p14="http://schemas.microsoft.com/office/powerpoint/2010/main" val="1725050528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4992</TotalTime>
  <Words>281</Words>
  <Application>Microsoft Office PowerPoint</Application>
  <PresentationFormat>Grand écran</PresentationFormat>
  <Paragraphs>98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Standard</vt:lpstr>
      <vt:lpstr>Standard 1</vt:lpstr>
      <vt:lpstr>Standard 2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Bertrand FILLOUX</cp:lastModifiedBy>
  <cp:revision>242</cp:revision>
  <dcterms:modified xsi:type="dcterms:W3CDTF">2020-01-30T19:34:45Z</dcterms:modified>
</cp:coreProperties>
</file>