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307" r:id="rId13"/>
    <p:sldId id="308" r:id="rId14"/>
    <p:sldId id="267" r:id="rId15"/>
    <p:sldId id="268" r:id="rId16"/>
    <p:sldId id="309" r:id="rId17"/>
    <p:sldId id="310" r:id="rId18"/>
    <p:sldId id="311" r:id="rId19"/>
    <p:sldId id="312" r:id="rId20"/>
    <p:sldId id="313" r:id="rId21"/>
  </p:sldIdLst>
  <p:sldSz cx="12192000" cy="6858000"/>
  <p:notesSz cx="6858000" cy="9144000"/>
  <p:defaultTextStyle>
    <a:defPPr>
      <a:defRPr lang="fr-PF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D670"/>
    <a:srgbClr val="00E172"/>
    <a:srgbClr val="009555"/>
    <a:srgbClr val="A2C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60"/>
    <p:restoredTop sz="95213"/>
  </p:normalViewPr>
  <p:slideViewPr>
    <p:cSldViewPr snapToGrid="0" snapToObjects="1">
      <p:cViewPr varScale="1">
        <p:scale>
          <a:sx n="86" d="100"/>
          <a:sy n="86" d="100"/>
        </p:scale>
        <p:origin x="30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PF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63E9C-309B-E14D-8583-0F6698E3CB68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PF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PF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EE630-DC0B-FC4D-9A10-D583E843D773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997819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CC4E9-7D91-3549-80F6-0B1582B9F5FD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582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E4728B-5D3A-454D-9081-323F69A06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8A5F22-7093-3643-8DCE-62C840174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AB4CA6-A519-BA47-A14F-E210621E4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E70A5D-7657-DC44-A355-E259BDB9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2B23CF-3F41-6045-B9C8-F47686D12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4171620023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149982-17CE-284C-AAAC-C363F1F7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7BBE7DD-A645-6D4C-8C20-FFFC0B6B3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27D74A-1871-AF4A-BE29-3BE4DEB09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B322E5-A7B8-6F47-AF54-777F23649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273233-65CE-7C46-B5AF-4E9933DB2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861484412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306CD64-7B16-E24C-9FED-D32547618A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366468-4EF5-9E40-B48E-A79840987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CFEA9F-0FB3-0A41-8814-D4DE48BC3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453C75-88CA-B645-ABDB-20AE21A20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7244C7-64A4-CD41-A267-673238CEB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497643964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2FEA28-9876-1149-8123-F751E3A26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45C8C8F-0D79-EA49-98F8-2EB390738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C1BE2A-711E-1F45-8772-4D50B77B9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C40933-15C8-A847-9443-51FDA1989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F10B1B-56A1-BE44-BBB2-56D165D7E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549335354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4FF8F8-42DD-2A48-9989-9442B2FA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3A641A-4BE0-9442-A653-A56B1488F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0CD6B7-0455-2E48-B231-77AE8FB33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B9B60F-BF32-AF43-B5CE-603161848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312510-92A0-5E4E-9489-B37667FD8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154860917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09FD0C-E889-2E4D-A8B9-B9874EACC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CD8BC3-A234-4545-9E0B-5297CC94F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8029F1-E77D-2149-B7F6-03850218C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ED952F-997E-F341-BBE0-BFCDBEE66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15FEDF-F8FF-CB4A-8985-6EB943184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064671651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58B5F7-8454-674C-BA0C-ACDF8F1AB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E52696-9180-B64C-8D64-7E867FBFA7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2A341D-1957-1146-9867-6B763FC77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B34D08-776B-3043-84D3-5D7ED4147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3C9BF2-75B4-3F47-963F-8540FE5DB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AC888D4-0EA4-3146-9EF7-C85E4570C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4258419268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351B28-40FF-4D41-8845-620A9D599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2C1322-C7EC-CC4E-98EA-E8E040A16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D94E9A-F249-A344-89C3-34997AFF0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8D0B81D-46C5-CF46-A0DE-194558C7F1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4FEC059-9E99-FD4A-84AB-9E060E2BE7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6CDAF65-8666-1C4A-8E0C-EF1B215B4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B92FAB7-ED36-7148-88DA-73EDE22D8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73DDA27-D60B-C546-BFE2-C1D3B3824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3110617092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5279DA-4EA7-124C-A5E2-1664AA514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B6863A-3945-C143-A02A-8C509CBD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B61FD6-0628-0443-9CCB-8E9912212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766DD3A-2F5A-6048-A366-7B7CBD41B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686792654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5F197A-DF3E-DA44-8E54-75B2AB49C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D81213B-F019-4F4B-A926-74B4D3B24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879DA6F-B3C4-444B-8578-D6F98A4B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327018111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0C2570-B661-D843-B074-B5A238D31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C116CA-EB88-E34D-99DC-2A5F44DAE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06007B-1AE5-7144-AE6D-AD72FCF14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F31273-C09E-0049-8AC7-CB3AE26BA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4C9478-92C1-804A-9725-A17374F39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2DEB0B-6F74-B748-B167-85EBB76EE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782814522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387E6A-3866-8F49-8016-28BE3FD68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3632D5-A25B-7F47-9A8E-4977714A5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7A6A1A-D35E-E649-838B-DFD76A9FE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AE54FF-2F56-7641-9915-C86B7827D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A9B06E-0588-8F42-A5BE-F06952BC6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3458437717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A7F80F-8D01-A64B-BF9E-DEF297050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2B57299-8FC6-344B-B32F-E7542065EF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P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A8B6F7-9D81-564A-B2CB-A75DA72A8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25606E-3229-3048-A85C-C887B8B08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ADC555-E237-C74A-AEC2-B0F88F084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17CFE2-A5FF-E747-98F9-DE44DD6C7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718003467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825D86-94D1-EE40-880A-0D7B68AED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961F85-C901-F941-995E-B709A7A43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79E07F-F94C-EE46-A866-8578047B3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C57B8B-F1A4-E742-BC3F-826F8B3D1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16D65B-4CF7-3141-B963-FCAEFA1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818619506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62195D8-E943-594D-9EEA-5E41A8CBBA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F60A9E-9629-E749-BBD2-5B1688FE9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AD3985-170D-F24A-BF9F-EB85277D2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B60319-1717-A445-8E43-7C1A0AE28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313307-DB5F-294A-93B1-41D170A86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862291739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7F02BE-A6BC-9749-931C-2352F6DF9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fr-PF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84ED32-6437-8A4F-8400-F047E200D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A548CB-2654-D747-8208-CBAF5624F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E0DC1A-7103-424B-B6CE-77CD0702D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135A59-0460-7347-8998-D5E63E53B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684669479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B15B0-E12C-0647-97C1-996891A12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741885-87C3-FC4E-96BB-6AC14F3DF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31B085-F0EE-CB40-B25A-E47582E751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EBDC11-5C82-0E4F-BAF3-BD7F8EEE2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1CAA0C-BFC6-E04B-9793-2D896053F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0E1ACA-725D-A842-8F75-6F52C9200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543088173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F98F44-C7C9-9241-9AE0-78849942D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4F67CE-769C-0D41-A470-9F9E14DFE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4E57CF-914E-E34D-9AE7-89ADE8FD1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C201677-9B45-E343-A903-125C58F3C1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96DE5D8-FE7B-4E4D-AA16-D0D15F1C15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CF98F4A-BB18-0043-BAA9-9156AA415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92C1AEA-E177-AB45-A919-5AE130111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62DC03A-AA8C-2F4D-9DAE-635B652E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3519197152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E92D76-C795-494C-A93B-B83215DEF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DF507CB-60F5-5447-B43E-022C90BE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46C208B-AF63-3048-AE92-4405AE144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41E597-E7A7-B64C-80D9-A43E147B9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68291722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645FBEF-58C5-F34F-8986-2B9EFCFA8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ED37B0B-5F7F-9442-A2D0-FF21BA026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58CC948-F907-3A44-B9E2-6FD56176F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2539635011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E6BDB3-8198-D247-8984-28B0C5182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081092-256B-134D-99CB-192663754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A8F744B-D610-4C48-8561-68F9C86C1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024F26-D45D-F442-B587-0204931E3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F2742A-838D-2244-BA57-DDE892E41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2470BE-A895-3C44-ADF7-7E65182EC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340595414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F0C3E4-1365-294A-8068-3F86FE968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C35AFAA-221C-5641-BCE4-5F72BFB4C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PF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2AC390-6B4F-1049-9BD2-B09D46263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1E276E-2D2B-3D4C-BE84-53B0B389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56CC4F-8F23-D443-B438-330D62B60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PF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2513553-70A1-9C49-8AA1-883082C01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3394393202"/>
      </p:ext>
    </p:extLst>
  </p:cSld>
  <p:clrMapOvr>
    <a:masterClrMapping/>
  </p:clrMapOvr>
  <p:transition spd="slow" advClick="0" advTm="22000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8AB2755-28B1-F34A-A968-7181D3383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930F50-D182-4443-9796-625EA42B6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B4C486-5264-3241-82E2-B10E61A26A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C88FC-6168-8C4B-A1F7-EBD001D20453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C66410-FA72-6D4E-B8F3-BF72B817D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2C0529-7AE4-084D-AD3D-DEBDE49DD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FB12B-98B3-324B-9FBB-D6C274EC8FF1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2634887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22000">
    <p:sndAc>
      <p:stSnd>
        <p:snd r:embed="rId13" name="chimes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PF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C0FE8BC-B6AA-6443-BB8B-F9A8617DB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PF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ECB85B-D0E4-3547-A00A-B86E0817B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PF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049DCA-5E79-874A-9E66-3421E6E207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DEF93-3406-784C-9E2C-17061BD606D5}" type="datetimeFigureOut">
              <a:rPr lang="fr-PF" smtClean="0"/>
              <a:t>01/29/2020</a:t>
            </a:fld>
            <a:endParaRPr lang="fr-PF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3EB700-F487-D04C-8AED-ECA657A5B4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PF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57F3DC-57F4-BA4E-BD17-7870D42C84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7A5C1-0039-E24D-9931-361442945FC9}" type="slidenum">
              <a:rPr lang="fr-PF" smtClean="0"/>
              <a:t>‹N°›</a:t>
            </a:fld>
            <a:endParaRPr lang="fr-PF"/>
          </a:p>
        </p:txBody>
      </p:sp>
    </p:spTree>
    <p:extLst>
      <p:ext uri="{BB962C8B-B14F-4D97-AF65-F5344CB8AC3E}">
        <p14:creationId xmlns:p14="http://schemas.microsoft.com/office/powerpoint/2010/main" val="179184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22000">
    <p:sndAc>
      <p:stSnd>
        <p:snd r:embed="rId13" name="chimes.wav"/>
      </p:stSnd>
    </p:sndAc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PF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3" Type="http://schemas.openxmlformats.org/officeDocument/2006/relationships/image" Target="../media/image7.png"/><Relationship Id="rId7" Type="http://schemas.microsoft.com/office/2007/relationships/hdphoto" Target="../media/hdphoto4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microsoft.com/office/2007/relationships/hdphoto" Target="../media/hdphoto3.wdp"/><Relationship Id="rId5" Type="http://schemas.microsoft.com/office/2007/relationships/hdphoto" Target="../media/hdphoto2.wdp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microsoft.com/office/2007/relationships/hdphoto" Target="../media/hdphoto6.wdp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C9BA35-874C-914F-B728-353F2BC9C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923771"/>
            <a:ext cx="9144000" cy="1655762"/>
          </a:xfrm>
        </p:spPr>
        <p:txBody>
          <a:bodyPr/>
          <a:lstStyle/>
          <a:p>
            <a:r>
              <a:rPr lang="en-US" sz="8000" b="1" dirty="0">
                <a:ln w="12700">
                  <a:solidFill>
                    <a:srgbClr val="009555"/>
                  </a:solidFill>
                  <a:prstDash val="solid"/>
                </a:ln>
                <a:solidFill>
                  <a:srgbClr val="A2C25E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2020</a:t>
            </a:r>
            <a:endParaRPr lang="fr-PF" sz="8000" b="1" dirty="0">
              <a:ln w="12700">
                <a:solidFill>
                  <a:srgbClr val="009555"/>
                </a:solidFill>
                <a:prstDash val="solid"/>
              </a:ln>
              <a:solidFill>
                <a:srgbClr val="A2C25E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endParaRPr lang="fr-PF" dirty="0"/>
          </a:p>
        </p:txBody>
      </p:sp>
      <p:pic>
        <p:nvPicPr>
          <p:cNvPr id="4" name="Image 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7311AC82-2BE6-B94E-BFB1-81B47BAD67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0" y="436468"/>
            <a:ext cx="7886699" cy="281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724679"/>
      </p:ext>
    </p:extLst>
  </p:cSld>
  <p:clrMapOvr>
    <a:masterClrMapping/>
  </p:clrMapOvr>
  <p:transition spd="slow">
    <p:sndAc>
      <p:stSnd>
        <p:snd r:embed="rId2" name="chimes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B646-55B3-5F41-BC4B-DED4282606E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0E172"/>
                </a:solidFill>
              </a:rPr>
              <a:t>7.</a:t>
            </a:r>
            <a:r>
              <a:rPr lang="fr-PF" dirty="0"/>
              <a:t> Combien de doigts en tout ?</a:t>
            </a:r>
            <a:endParaRPr lang="fr-PF" sz="5400" dirty="0"/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7E3BAFBD-BF99-C645-90B9-E2D7F9E5A85B}"/>
              </a:ext>
            </a:extLst>
          </p:cNvPr>
          <p:cNvSpPr txBox="1">
            <a:spLocks/>
          </p:cNvSpPr>
          <p:nvPr/>
        </p:nvSpPr>
        <p:spPr>
          <a:xfrm>
            <a:off x="838200" y="3429000"/>
            <a:ext cx="10515600" cy="1325563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PF" sz="5400" dirty="0"/>
              <a:t>Un homme a 2 × 5 doigts.</a:t>
            </a:r>
          </a:p>
          <a:p>
            <a:r>
              <a:rPr lang="fr-PF" sz="5400" dirty="0"/>
              <a:t>Il y a </a:t>
            </a:r>
            <a:r>
              <a:rPr lang="fr-PF" sz="5400" dirty="0">
                <a:solidFill>
                  <a:srgbClr val="FF0000"/>
                </a:solidFill>
              </a:rPr>
              <a:t>3</a:t>
            </a:r>
            <a:r>
              <a:rPr lang="fr-PF" sz="5400" dirty="0"/>
              <a:t> hommes.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9D08383-A9B8-DC48-B3F1-7DA57FF0D23A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25s</a:t>
            </a:r>
          </a:p>
        </p:txBody>
      </p:sp>
    </p:spTree>
    <p:extLst>
      <p:ext uri="{BB962C8B-B14F-4D97-AF65-F5344CB8AC3E}">
        <p14:creationId xmlns:p14="http://schemas.microsoft.com/office/powerpoint/2010/main" val="2791748133"/>
      </p:ext>
    </p:extLst>
  </p:cSld>
  <p:clrMapOvr>
    <a:masterClrMapping/>
  </p:clrMapOvr>
  <p:transition spd="slow" advClick="0" advTm="27000">
    <p:sndAc>
      <p:stSnd>
        <p:snd r:embed="rId2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b="1" dirty="0">
                <a:solidFill>
                  <a:srgbClr val="00E172"/>
                </a:solidFill>
              </a:rPr>
              <a:t>8.</a:t>
            </a:r>
            <a:r>
              <a:rPr lang="fr-FR" b="1" dirty="0"/>
              <a:t> Combien de cubes bleus en tout  ?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4"/>
          <a:srcRect l="52439" t="57815" r="4707" b="27359"/>
          <a:stretch/>
        </p:blipFill>
        <p:spPr>
          <a:xfrm rot="10800000">
            <a:off x="1851683" y="3241718"/>
            <a:ext cx="2688570" cy="59498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4"/>
          <a:srcRect l="52439" t="57815" r="4707" b="27359"/>
          <a:stretch/>
        </p:blipFill>
        <p:spPr>
          <a:xfrm rot="10800000">
            <a:off x="1851683" y="4183034"/>
            <a:ext cx="2688570" cy="59498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2746039" y="2769767"/>
            <a:ext cx="7566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/>
              <a:t>10</a:t>
            </a:r>
          </a:p>
        </p:txBody>
      </p:sp>
      <p:pic>
        <p:nvPicPr>
          <p:cNvPr id="15" name="Image 14" descr="Capture d’écran 2018-02-13 à 12.18.03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23" r="10658" b="17626"/>
          <a:stretch/>
        </p:blipFill>
        <p:spPr>
          <a:xfrm>
            <a:off x="5153164" y="3669383"/>
            <a:ext cx="377544" cy="431192"/>
          </a:xfrm>
          <a:prstGeom prst="rect">
            <a:avLst/>
          </a:prstGeom>
        </p:spPr>
      </p:pic>
      <p:grpSp>
        <p:nvGrpSpPr>
          <p:cNvPr id="17" name="Grouper 4">
            <a:extLst>
              <a:ext uri="{FF2B5EF4-FFF2-40B4-BE49-F238E27FC236}">
                <a16:creationId xmlns:a16="http://schemas.microsoft.com/office/drawing/2014/main" id="{7A5BF798-AF2B-A543-B4B7-0CCC0177D9B8}"/>
              </a:ext>
            </a:extLst>
          </p:cNvPr>
          <p:cNvGrpSpPr/>
          <p:nvPr/>
        </p:nvGrpSpPr>
        <p:grpSpPr>
          <a:xfrm>
            <a:off x="6661294" y="2031086"/>
            <a:ext cx="3300398" cy="3431091"/>
            <a:chOff x="275328" y="379141"/>
            <a:chExt cx="3300398" cy="3431091"/>
          </a:xfrm>
        </p:grpSpPr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10F84166-E92A-9C43-A038-9C758F4D6B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59778" b="23110"/>
            <a:stretch/>
          </p:blipFill>
          <p:spPr>
            <a:xfrm>
              <a:off x="275328" y="379141"/>
              <a:ext cx="3300398" cy="3431091"/>
            </a:xfrm>
            <a:prstGeom prst="rect">
              <a:avLst/>
            </a:prstGeom>
          </p:spPr>
        </p:pic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C9D37896-C706-484A-898D-35B81BF759C9}"/>
                </a:ext>
              </a:extLst>
            </p:cNvPr>
            <p:cNvSpPr txBox="1"/>
            <p:nvPr/>
          </p:nvSpPr>
          <p:spPr>
            <a:xfrm>
              <a:off x="752689" y="2059139"/>
              <a:ext cx="145617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400" b="1" dirty="0"/>
                <a:t>1 000</a:t>
              </a:r>
            </a:p>
          </p:txBody>
        </p:sp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id="{965010F3-5873-F048-9103-ABCBBD8C24CE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15s</a:t>
            </a:r>
          </a:p>
        </p:txBody>
      </p:sp>
    </p:spTree>
    <p:extLst>
      <p:ext uri="{BB962C8B-B14F-4D97-AF65-F5344CB8AC3E}">
        <p14:creationId xmlns:p14="http://schemas.microsoft.com/office/powerpoint/2010/main" val="2904802126"/>
      </p:ext>
    </p:extLst>
  </p:cSld>
  <p:clrMapOvr>
    <a:masterClrMapping/>
  </p:clrMapOvr>
  <p:transition spd="slow" advClick="0" advTm="17000"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b="1" dirty="0">
                <a:solidFill>
                  <a:srgbClr val="00E172"/>
                </a:solidFill>
              </a:rPr>
              <a:t>9.</a:t>
            </a:r>
            <a:r>
              <a:rPr lang="fr-FR" b="1" dirty="0"/>
              <a:t> Choisis le nombre à placer.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2385857" y="4112155"/>
            <a:ext cx="7200000" cy="302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385857" y="3492308"/>
            <a:ext cx="0" cy="10129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Losange 29"/>
          <p:cNvSpPr/>
          <p:nvPr/>
        </p:nvSpPr>
        <p:spPr>
          <a:xfrm>
            <a:off x="2267925" y="4612646"/>
            <a:ext cx="1627316" cy="1511449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rgbClr val="000000"/>
                </a:solidFill>
              </a:rPr>
              <a:t>850</a:t>
            </a:r>
          </a:p>
        </p:txBody>
      </p:sp>
      <p:cxnSp>
        <p:nvCxnSpPr>
          <p:cNvPr id="15" name="Connecteur droit 14"/>
          <p:cNvCxnSpPr/>
          <p:nvPr/>
        </p:nvCxnSpPr>
        <p:spPr>
          <a:xfrm flipV="1">
            <a:off x="9555617" y="3492308"/>
            <a:ext cx="0" cy="10129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1782560" y="2597611"/>
            <a:ext cx="1201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820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970535" y="2677067"/>
            <a:ext cx="1164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860</a:t>
            </a:r>
          </a:p>
        </p:txBody>
      </p:sp>
      <p:cxnSp>
        <p:nvCxnSpPr>
          <p:cNvPr id="28" name="Connecteur droit 27"/>
          <p:cNvCxnSpPr/>
          <p:nvPr/>
        </p:nvCxnSpPr>
        <p:spPr>
          <a:xfrm>
            <a:off x="5969368" y="3673726"/>
            <a:ext cx="0" cy="83150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Losange 33"/>
          <p:cNvSpPr/>
          <p:nvPr/>
        </p:nvSpPr>
        <p:spPr>
          <a:xfrm>
            <a:off x="5274732" y="2373558"/>
            <a:ext cx="1389272" cy="1300168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b="1" dirty="0">
              <a:solidFill>
                <a:srgbClr val="000000"/>
              </a:solidFill>
            </a:endParaRPr>
          </a:p>
        </p:txBody>
      </p:sp>
      <p:sp>
        <p:nvSpPr>
          <p:cNvPr id="16" name="Losange 15">
            <a:extLst>
              <a:ext uri="{FF2B5EF4-FFF2-40B4-BE49-F238E27FC236}">
                <a16:creationId xmlns:a16="http://schemas.microsoft.com/office/drawing/2014/main" id="{03CEE227-25B4-CF41-9FFB-936CDEE20DB0}"/>
              </a:ext>
            </a:extLst>
          </p:cNvPr>
          <p:cNvSpPr/>
          <p:nvPr/>
        </p:nvSpPr>
        <p:spPr>
          <a:xfrm>
            <a:off x="4140636" y="4612645"/>
            <a:ext cx="1627316" cy="1511449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rgbClr val="000000"/>
                </a:solidFill>
              </a:rPr>
              <a:t>870</a:t>
            </a:r>
          </a:p>
        </p:txBody>
      </p:sp>
      <p:sp>
        <p:nvSpPr>
          <p:cNvPr id="17" name="Losange 16">
            <a:extLst>
              <a:ext uri="{FF2B5EF4-FFF2-40B4-BE49-F238E27FC236}">
                <a16:creationId xmlns:a16="http://schemas.microsoft.com/office/drawing/2014/main" id="{CDDE3224-E678-454C-9CB2-516ADEDD5A9F}"/>
              </a:ext>
            </a:extLst>
          </p:cNvPr>
          <p:cNvSpPr/>
          <p:nvPr/>
        </p:nvSpPr>
        <p:spPr>
          <a:xfrm>
            <a:off x="6096000" y="4629647"/>
            <a:ext cx="1627316" cy="1511449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rgbClr val="000000"/>
                </a:solidFill>
              </a:rPr>
              <a:t>830</a:t>
            </a:r>
          </a:p>
        </p:txBody>
      </p:sp>
      <p:sp>
        <p:nvSpPr>
          <p:cNvPr id="18" name="Losange 17">
            <a:extLst>
              <a:ext uri="{FF2B5EF4-FFF2-40B4-BE49-F238E27FC236}">
                <a16:creationId xmlns:a16="http://schemas.microsoft.com/office/drawing/2014/main" id="{9F7934B7-B179-144E-9466-B12772A33088}"/>
              </a:ext>
            </a:extLst>
          </p:cNvPr>
          <p:cNvSpPr/>
          <p:nvPr/>
        </p:nvSpPr>
        <p:spPr>
          <a:xfrm>
            <a:off x="8148425" y="4675846"/>
            <a:ext cx="1627316" cy="1511449"/>
          </a:xfrm>
          <a:prstGeom prst="diamond">
            <a:avLst/>
          </a:prstGeom>
          <a:noFill/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rgbClr val="000000"/>
                </a:solidFill>
              </a:rPr>
              <a:t>840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4B87341-FE2F-D44C-A54A-A0BC89AFB832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25s</a:t>
            </a:r>
          </a:p>
        </p:txBody>
      </p:sp>
    </p:spTree>
    <p:extLst>
      <p:ext uri="{BB962C8B-B14F-4D97-AF65-F5344CB8AC3E}">
        <p14:creationId xmlns:p14="http://schemas.microsoft.com/office/powerpoint/2010/main" val="4238728179"/>
      </p:ext>
    </p:extLst>
  </p:cSld>
  <p:clrMapOvr>
    <a:masterClrMapping/>
  </p:clrMapOvr>
  <p:transition spd="slow" advClick="0" advTm="27000">
    <p:sndAc>
      <p:stSnd>
        <p:snd r:embed="rId2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B646-55B3-5F41-BC4B-DED42826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9605"/>
          </a:xfrm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0E172"/>
                </a:solidFill>
              </a:rPr>
              <a:t>10</a:t>
            </a:r>
            <a:r>
              <a:rPr lang="fr-PF">
                <a:solidFill>
                  <a:srgbClr val="00E172"/>
                </a:solidFill>
              </a:rPr>
              <a:t>. </a:t>
            </a:r>
            <a:r>
              <a:rPr lang="fr-FR" dirty="0"/>
              <a:t>Donne l’heure</a:t>
            </a:r>
            <a:endParaRPr lang="fr-PF" dirty="0"/>
          </a:p>
        </p:txBody>
      </p:sp>
      <p:pic>
        <p:nvPicPr>
          <p:cNvPr id="6" name="Image 5" descr="Une image contenant objet, horloge, photo, moniteur&#10;&#10;Description générée automatiquement">
            <a:extLst>
              <a:ext uri="{FF2B5EF4-FFF2-40B4-BE49-F238E27FC236}">
                <a16:creationId xmlns:a16="http://schemas.microsoft.com/office/drawing/2014/main" id="{D357C22F-D151-7E49-81B7-4FA1454AB9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21" t="5349" r="3497" b="1767"/>
          <a:stretch/>
        </p:blipFill>
        <p:spPr>
          <a:xfrm>
            <a:off x="3607904" y="1583909"/>
            <a:ext cx="4976191" cy="490896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DCCF8308-8778-CD44-B6E6-7A662F4B7B1A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20s</a:t>
            </a:r>
          </a:p>
        </p:txBody>
      </p:sp>
    </p:spTree>
    <p:extLst>
      <p:ext uri="{BB962C8B-B14F-4D97-AF65-F5344CB8AC3E}">
        <p14:creationId xmlns:p14="http://schemas.microsoft.com/office/powerpoint/2010/main" val="727254725"/>
      </p:ext>
    </p:extLst>
  </p:cSld>
  <p:clrMapOvr>
    <a:masterClrMapping/>
  </p:clrMapOvr>
  <p:transition spd="slow" advClick="0" advTm="22000">
    <p:sndAc>
      <p:stSnd>
        <p:snd r:embed="rId2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B646-55B3-5F41-BC4B-DED4282606E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CD670"/>
                </a:solidFill>
              </a:rPr>
              <a:t>1</a:t>
            </a:r>
            <a:r>
              <a:rPr lang="fr-FR" dirty="0">
                <a:solidFill>
                  <a:srgbClr val="0CD670"/>
                </a:solidFill>
              </a:rPr>
              <a:t>1</a:t>
            </a:r>
            <a:r>
              <a:rPr lang="fr-PF" dirty="0">
                <a:solidFill>
                  <a:srgbClr val="0CD670"/>
                </a:solidFill>
              </a:rPr>
              <a:t>.</a:t>
            </a:r>
            <a:r>
              <a:rPr lang="fr-FR" dirty="0"/>
              <a:t> Ecris le résultat</a:t>
            </a:r>
            <a:endParaRPr lang="fr-PF" dirty="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58A8E353-A8ED-4D4C-8D51-91AB7A2DB1DB}"/>
              </a:ext>
            </a:extLst>
          </p:cNvPr>
          <p:cNvGrpSpPr/>
          <p:nvPr/>
        </p:nvGrpSpPr>
        <p:grpSpPr>
          <a:xfrm>
            <a:off x="1736183" y="2460544"/>
            <a:ext cx="6930041" cy="3135827"/>
            <a:chOff x="732883" y="1584244"/>
            <a:chExt cx="6663727" cy="313582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BC795AB-1BC5-1B46-96D7-B2EF66043664}"/>
                </a:ext>
              </a:extLst>
            </p:cNvPr>
            <p:cNvSpPr/>
            <p:nvPr/>
          </p:nvSpPr>
          <p:spPr>
            <a:xfrm>
              <a:off x="732883" y="1584244"/>
              <a:ext cx="4083960" cy="313582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74372B0D-3259-D644-91BE-4E4A47133C1A}"/>
                </a:ext>
              </a:extLst>
            </p:cNvPr>
            <p:cNvSpPr txBox="1"/>
            <p:nvPr/>
          </p:nvSpPr>
          <p:spPr>
            <a:xfrm>
              <a:off x="1227479" y="2432275"/>
              <a:ext cx="306371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200" b="1" dirty="0">
                  <a:latin typeface="Cambria"/>
                  <a:cs typeface="Cambria"/>
                </a:rPr>
                <a:t>70  ×  2 </a:t>
              </a:r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B5AF27BB-A754-8A41-8751-4D22B342B5ED}"/>
                </a:ext>
              </a:extLst>
            </p:cNvPr>
            <p:cNvSpPr txBox="1"/>
            <p:nvPr/>
          </p:nvSpPr>
          <p:spPr>
            <a:xfrm>
              <a:off x="6025921" y="2432275"/>
              <a:ext cx="137068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r>
                <a:rPr lang="fr-FR" sz="7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187DC89-6A63-6847-9869-1740D7629274}"/>
                </a:ext>
              </a:extLst>
            </p:cNvPr>
            <p:cNvSpPr txBox="1"/>
            <p:nvPr/>
          </p:nvSpPr>
          <p:spPr>
            <a:xfrm>
              <a:off x="4656973" y="2686924"/>
              <a:ext cx="127077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200" b="1" dirty="0">
                  <a:latin typeface="Cambria"/>
                  <a:cs typeface="Cambria"/>
                </a:rPr>
                <a:t>=</a:t>
              </a:r>
              <a:r>
                <a:rPr lang="fr-FR" sz="7200" b="1" dirty="0">
                  <a:solidFill>
                    <a:srgbClr val="FF0000"/>
                  </a:solidFill>
                  <a:latin typeface="Cambria"/>
                  <a:cs typeface="Cambria"/>
                </a:rPr>
                <a:t> 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FF121CD5-7E7B-864F-8590-051832B95961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20s</a:t>
            </a:r>
          </a:p>
        </p:txBody>
      </p:sp>
    </p:spTree>
    <p:extLst>
      <p:ext uri="{BB962C8B-B14F-4D97-AF65-F5344CB8AC3E}">
        <p14:creationId xmlns:p14="http://schemas.microsoft.com/office/powerpoint/2010/main" val="2187284693"/>
      </p:ext>
    </p:extLst>
  </p:cSld>
  <p:clrMapOvr>
    <a:masterClrMapping/>
  </p:clrMapOvr>
  <p:transition spd="slow" advClick="0" advTm="22000">
    <p:sndAc>
      <p:stSnd>
        <p:snd r:embed="rId2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B646-55B3-5F41-BC4B-DED42826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5664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CD670"/>
                </a:solidFill>
              </a:rPr>
              <a:t>1</a:t>
            </a:r>
            <a:r>
              <a:rPr lang="fr-FR" dirty="0">
                <a:solidFill>
                  <a:srgbClr val="0CD670"/>
                </a:solidFill>
              </a:rPr>
              <a:t>2</a:t>
            </a:r>
            <a:r>
              <a:rPr lang="fr-PF" dirty="0">
                <a:solidFill>
                  <a:srgbClr val="0CD670"/>
                </a:solidFill>
              </a:rPr>
              <a:t>.</a:t>
            </a:r>
            <a:r>
              <a:rPr lang="fr-FR" dirty="0">
                <a:solidFill>
                  <a:srgbClr val="0CD670"/>
                </a:solidFill>
              </a:rPr>
              <a:t> </a:t>
            </a:r>
            <a:r>
              <a:rPr lang="fr-FR" dirty="0"/>
              <a:t>Complète pour avoir le résultat</a:t>
            </a:r>
            <a:endParaRPr lang="fr-PF" dirty="0">
              <a:solidFill>
                <a:srgbClr val="0CD670"/>
              </a:solidFill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254110C-A335-7941-8CC2-9DB50B42D7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439" t="57815" r="4707" b="27359"/>
          <a:stretch/>
        </p:blipFill>
        <p:spPr>
          <a:xfrm rot="16200000">
            <a:off x="1156674" y="3666199"/>
            <a:ext cx="2688570" cy="59498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19BA8AF3-685F-0948-B2F4-5F9DBAA420D1}"/>
              </a:ext>
            </a:extLst>
          </p:cNvPr>
          <p:cNvSpPr txBox="1"/>
          <p:nvPr/>
        </p:nvSpPr>
        <p:spPr>
          <a:xfrm>
            <a:off x="3296930" y="3963689"/>
            <a:ext cx="7441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6600" b="1" dirty="0">
                <a:latin typeface="Arial Black"/>
                <a:cs typeface="Arial Black"/>
              </a:rPr>
              <a:t>×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B03685A-118F-E147-9E81-8DF2DFF137DA}"/>
              </a:ext>
            </a:extLst>
          </p:cNvPr>
          <p:cNvSpPr txBox="1"/>
          <p:nvPr/>
        </p:nvSpPr>
        <p:spPr>
          <a:xfrm>
            <a:off x="4342765" y="3774047"/>
            <a:ext cx="1117786" cy="110799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>
                <a:solidFill>
                  <a:srgbClr val="FF0000"/>
                </a:solidFill>
                <a:latin typeface="Arial Black"/>
                <a:cs typeface="Arial Black"/>
              </a:rPr>
              <a:t>?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046BD35-9EDD-874E-86AA-186623C53D3F}"/>
              </a:ext>
            </a:extLst>
          </p:cNvPr>
          <p:cNvSpPr txBox="1"/>
          <p:nvPr/>
        </p:nvSpPr>
        <p:spPr>
          <a:xfrm>
            <a:off x="5933588" y="4056022"/>
            <a:ext cx="6996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atin typeface="Arial Black"/>
                <a:cs typeface="Arial Black"/>
              </a:rPr>
              <a:t>=</a:t>
            </a:r>
          </a:p>
        </p:txBody>
      </p:sp>
      <p:grpSp>
        <p:nvGrpSpPr>
          <p:cNvPr id="14" name="Grouper 3">
            <a:extLst>
              <a:ext uri="{FF2B5EF4-FFF2-40B4-BE49-F238E27FC236}">
                <a16:creationId xmlns:a16="http://schemas.microsoft.com/office/drawing/2014/main" id="{2C3ADEB2-0101-764A-BA63-35712AAC3E09}"/>
              </a:ext>
            </a:extLst>
          </p:cNvPr>
          <p:cNvGrpSpPr/>
          <p:nvPr/>
        </p:nvGrpSpPr>
        <p:grpSpPr>
          <a:xfrm>
            <a:off x="7498891" y="2631800"/>
            <a:ext cx="2489641" cy="2439885"/>
            <a:chOff x="3976742" y="1877792"/>
            <a:chExt cx="2489641" cy="2439885"/>
          </a:xfrm>
        </p:grpSpPr>
        <p:pic>
          <p:nvPicPr>
            <p:cNvPr id="15" name="Image 14">
              <a:extLst>
                <a:ext uri="{FF2B5EF4-FFF2-40B4-BE49-F238E27FC236}">
                  <a16:creationId xmlns:a16="http://schemas.microsoft.com/office/drawing/2014/main" id="{A5966529-3290-9947-BA1D-E8E6468AA1C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1228" r="28430" b="45323"/>
            <a:stretch/>
          </p:blipFill>
          <p:spPr>
            <a:xfrm>
              <a:off x="3976742" y="1877792"/>
              <a:ext cx="2489641" cy="2439885"/>
            </a:xfrm>
            <a:prstGeom prst="rect">
              <a:avLst/>
            </a:prstGeom>
          </p:spPr>
        </p:pic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7D643125-0790-EB47-82CD-0C54AFE2AFA9}"/>
                </a:ext>
              </a:extLst>
            </p:cNvPr>
            <p:cNvSpPr txBox="1"/>
            <p:nvPr/>
          </p:nvSpPr>
          <p:spPr>
            <a:xfrm>
              <a:off x="4713249" y="2828580"/>
              <a:ext cx="10426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400" b="1" dirty="0"/>
                <a:t>100</a:t>
              </a:r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DDDB7595-6457-0B47-B795-754B954838CB}"/>
              </a:ext>
            </a:extLst>
          </p:cNvPr>
          <p:cNvSpPr txBox="1"/>
          <p:nvPr/>
        </p:nvSpPr>
        <p:spPr>
          <a:xfrm>
            <a:off x="1614226" y="3582588"/>
            <a:ext cx="7566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/>
              <a:t>10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10FFCCD-3A34-CD43-A383-AA5B72E1858C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20s</a:t>
            </a:r>
          </a:p>
        </p:txBody>
      </p:sp>
    </p:spTree>
    <p:extLst>
      <p:ext uri="{BB962C8B-B14F-4D97-AF65-F5344CB8AC3E}">
        <p14:creationId xmlns:p14="http://schemas.microsoft.com/office/powerpoint/2010/main" val="2550563701"/>
      </p:ext>
    </p:extLst>
  </p:cSld>
  <p:clrMapOvr>
    <a:masterClrMapping/>
  </p:clrMapOvr>
  <p:transition spd="slow" advClick="0" advTm="22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C457DB-878A-FE4D-8C16-77B1B3376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6292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dirty="0">
                <a:solidFill>
                  <a:srgbClr val="0CD670"/>
                </a:solidFill>
              </a:rPr>
              <a:t>13. </a:t>
            </a:r>
            <a:r>
              <a:rPr lang="fr-FR" dirty="0"/>
              <a:t>Combien de « </a:t>
            </a:r>
            <a:r>
              <a:rPr lang="fr-FR" i="1" dirty="0" err="1"/>
              <a:t>uru</a:t>
            </a:r>
            <a:r>
              <a:rPr lang="fr-FR" dirty="0"/>
              <a:t> » ?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1F124A58-3FD8-054D-B145-DFD5DE0B3E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114" t="8370" r="15951" b="5543"/>
          <a:stretch/>
        </p:blipFill>
        <p:spPr bwMode="auto">
          <a:xfrm>
            <a:off x="3140765" y="1569001"/>
            <a:ext cx="2190868" cy="224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id="{72737821-AAA0-D54A-8041-98936BB14F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114" t="8370" r="15951" b="5543"/>
          <a:stretch/>
        </p:blipFill>
        <p:spPr bwMode="auto">
          <a:xfrm>
            <a:off x="6096000" y="1569000"/>
            <a:ext cx="2190868" cy="224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98F07AF5-AA70-DD48-AC13-E41222F689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114" t="8370" r="15951" b="5543"/>
          <a:stretch/>
        </p:blipFill>
        <p:spPr bwMode="auto">
          <a:xfrm>
            <a:off x="3240156" y="3984209"/>
            <a:ext cx="2190868" cy="224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A82FE6AB-FE56-F944-B0DA-BB8091919A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114" t="8370" r="15951" b="5543"/>
          <a:stretch/>
        </p:blipFill>
        <p:spPr bwMode="auto">
          <a:xfrm>
            <a:off x="6096000" y="3984209"/>
            <a:ext cx="2190868" cy="224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F1ECDC66-F9AE-624F-838E-17C6D70472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114" t="8370" r="15951" b="5543"/>
          <a:stretch/>
        </p:blipFill>
        <p:spPr bwMode="auto">
          <a:xfrm>
            <a:off x="8686799" y="2463523"/>
            <a:ext cx="2190868" cy="224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BB85888F-0900-BC43-8912-0F04A395736B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20s</a:t>
            </a:r>
          </a:p>
        </p:txBody>
      </p:sp>
    </p:spTree>
    <p:extLst>
      <p:ext uri="{BB962C8B-B14F-4D97-AF65-F5344CB8AC3E}">
        <p14:creationId xmlns:p14="http://schemas.microsoft.com/office/powerpoint/2010/main" val="344979646"/>
      </p:ext>
    </p:extLst>
  </p:cSld>
  <p:clrMapOvr>
    <a:masterClrMapping/>
  </p:clrMapOvr>
  <p:transition spd="slow" advClick="0" advTm="22000">
    <p:sndAc>
      <p:stSnd>
        <p:snd r:embed="rId2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FE2DB0D-9033-EE49-8B5F-F48DCD97BB24}"/>
              </a:ext>
            </a:extLst>
          </p:cNvPr>
          <p:cNvSpPr/>
          <p:nvPr/>
        </p:nvSpPr>
        <p:spPr>
          <a:xfrm>
            <a:off x="7805530" y="3429000"/>
            <a:ext cx="3405809" cy="3303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5775C8F-D1A5-7949-B4AE-5672F6FA9458}"/>
              </a:ext>
            </a:extLst>
          </p:cNvPr>
          <p:cNvSpPr/>
          <p:nvPr/>
        </p:nvSpPr>
        <p:spPr>
          <a:xfrm>
            <a:off x="1484243" y="1948070"/>
            <a:ext cx="4611757" cy="478403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1C457DB-878A-FE4D-8C16-77B1B3376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35" y="215758"/>
            <a:ext cx="10916478" cy="194434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>
                <a:solidFill>
                  <a:srgbClr val="0CD670"/>
                </a:solidFill>
              </a:rPr>
              <a:t>14. </a:t>
            </a:r>
            <a:br>
              <a:rPr lang="fr-FR" dirty="0">
                <a:solidFill>
                  <a:srgbClr val="0CD670"/>
                </a:solidFill>
              </a:rPr>
            </a:br>
            <a:r>
              <a:rPr lang="fr-FR" sz="3100" dirty="0"/>
              <a:t>Pour 100 </a:t>
            </a:r>
            <a:r>
              <a:rPr lang="fr-FR" sz="3100" dirty="0" err="1"/>
              <a:t>cL</a:t>
            </a:r>
            <a:r>
              <a:rPr lang="fr-FR" sz="3100" dirty="0"/>
              <a:t>, de citronnade, 8 morceaux de sucre.</a:t>
            </a:r>
            <a:br>
              <a:rPr lang="fr-FR" sz="3100" dirty="0"/>
            </a:br>
            <a:r>
              <a:rPr lang="fr-FR" sz="3100" dirty="0"/>
              <a:t>Et pour 25 </a:t>
            </a:r>
            <a:r>
              <a:rPr lang="fr-FR" sz="3100" dirty="0" err="1"/>
              <a:t>cL</a:t>
            </a:r>
            <a:r>
              <a:rPr lang="fr-FR" sz="3100" dirty="0"/>
              <a:t>, combien de morceaux de sucre ?</a:t>
            </a:r>
          </a:p>
        </p:txBody>
      </p:sp>
      <p:pic>
        <p:nvPicPr>
          <p:cNvPr id="2050" name="Picture 2" descr="Résultat de recherche d'images pour &quot;1 litre d'eau&quot;">
            <a:extLst>
              <a:ext uri="{FF2B5EF4-FFF2-40B4-BE49-F238E27FC236}">
                <a16:creationId xmlns:a16="http://schemas.microsoft.com/office/drawing/2014/main" id="{896100A7-1255-874E-BE94-970A9D4FFE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27" r="30504"/>
          <a:stretch/>
        </p:blipFill>
        <p:spPr bwMode="auto">
          <a:xfrm>
            <a:off x="1669774" y="2046743"/>
            <a:ext cx="1868557" cy="449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565AB94-C8AD-A746-A31E-2E68F97E8B8C}"/>
              </a:ext>
            </a:extLst>
          </p:cNvPr>
          <p:cNvSpPr txBox="1"/>
          <p:nvPr/>
        </p:nvSpPr>
        <p:spPr>
          <a:xfrm>
            <a:off x="2040435" y="4726894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dirty="0">
                <a:latin typeface="Arial Black"/>
                <a:cs typeface="Arial Black"/>
              </a:rPr>
              <a:t>100 </a:t>
            </a:r>
            <a:r>
              <a:rPr lang="fr-FR" sz="2000" b="1" dirty="0" err="1">
                <a:latin typeface="Arial Black"/>
                <a:cs typeface="Arial Black"/>
              </a:rPr>
              <a:t>cL</a:t>
            </a:r>
            <a:endParaRPr lang="fr-FR" sz="2000" b="1" dirty="0">
              <a:latin typeface="Arial Black"/>
              <a:cs typeface="Arial Black"/>
            </a:endParaRPr>
          </a:p>
        </p:txBody>
      </p:sp>
      <p:pic>
        <p:nvPicPr>
          <p:cNvPr id="2052" name="Picture 4" descr="Résultat de recherche d'images pour &quot;8 morceaux de sucre en gramme&quot;">
            <a:extLst>
              <a:ext uri="{FF2B5EF4-FFF2-40B4-BE49-F238E27FC236}">
                <a16:creationId xmlns:a16="http://schemas.microsoft.com/office/drawing/2014/main" id="{64DEB44E-D7F7-4440-B475-44CB7D8612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41" t="32300" r="7158" b="18802"/>
          <a:stretch/>
        </p:blipFill>
        <p:spPr bwMode="auto">
          <a:xfrm>
            <a:off x="3906475" y="4896171"/>
            <a:ext cx="1341386" cy="164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Résultat de recherche d'images pour &quot;1 litre d'eau&quot;">
            <a:extLst>
              <a:ext uri="{FF2B5EF4-FFF2-40B4-BE49-F238E27FC236}">
                <a16:creationId xmlns:a16="http://schemas.microsoft.com/office/drawing/2014/main" id="{681B874B-E9D9-7B4C-8AF4-653B8A7FD3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27" r="30504"/>
          <a:stretch/>
        </p:blipFill>
        <p:spPr bwMode="auto">
          <a:xfrm>
            <a:off x="7964557" y="4272511"/>
            <a:ext cx="1345096" cy="226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1CE9862F-106C-1A4A-B096-AFBE843376FC}"/>
              </a:ext>
            </a:extLst>
          </p:cNvPr>
          <p:cNvSpPr txBox="1"/>
          <p:nvPr/>
        </p:nvSpPr>
        <p:spPr>
          <a:xfrm>
            <a:off x="8185353" y="5621416"/>
            <a:ext cx="955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dirty="0">
                <a:latin typeface="Arial Black"/>
                <a:cs typeface="Arial Black"/>
              </a:rPr>
              <a:t>25 </a:t>
            </a:r>
            <a:r>
              <a:rPr lang="fr-FR" sz="2000" b="1" dirty="0" err="1">
                <a:latin typeface="Arial Black"/>
                <a:cs typeface="Arial Black"/>
              </a:rPr>
              <a:t>cL</a:t>
            </a:r>
            <a:endParaRPr lang="fr-FR" sz="2000" b="1" dirty="0">
              <a:latin typeface="Arial Black"/>
              <a:cs typeface="Arial Black"/>
            </a:endParaRP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51051EA0-B3EC-9949-8B98-94C3AB6271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686" t="34661" r="61820" b="34661"/>
          <a:stretch/>
        </p:blipFill>
        <p:spPr bwMode="auto">
          <a:xfrm>
            <a:off x="9257040" y="5583679"/>
            <a:ext cx="1341386" cy="875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148739BA-893C-734A-B4AE-2B4D3B82F841}"/>
              </a:ext>
            </a:extLst>
          </p:cNvPr>
          <p:cNvSpPr txBox="1"/>
          <p:nvPr/>
        </p:nvSpPr>
        <p:spPr>
          <a:xfrm>
            <a:off x="9480640" y="4272511"/>
            <a:ext cx="1117786" cy="110799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600" b="1" dirty="0">
                <a:solidFill>
                  <a:srgbClr val="FF0000"/>
                </a:solidFill>
                <a:latin typeface="Arial Black"/>
                <a:cs typeface="Arial Black"/>
              </a:rPr>
              <a:t>?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08CFC30-E2E7-B145-917E-EFEB20B2592F}"/>
              </a:ext>
            </a:extLst>
          </p:cNvPr>
          <p:cNvSpPr txBox="1"/>
          <p:nvPr/>
        </p:nvSpPr>
        <p:spPr>
          <a:xfrm>
            <a:off x="10707757" y="242522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30s</a:t>
            </a:r>
          </a:p>
        </p:txBody>
      </p:sp>
    </p:spTree>
    <p:extLst>
      <p:ext uri="{BB962C8B-B14F-4D97-AF65-F5344CB8AC3E}">
        <p14:creationId xmlns:p14="http://schemas.microsoft.com/office/powerpoint/2010/main" val="3107883824"/>
      </p:ext>
    </p:extLst>
  </p:cSld>
  <p:clrMapOvr>
    <a:masterClrMapping/>
  </p:clrMapOvr>
  <p:transition spd="slow" advClick="0" advTm="32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C457DB-878A-FE4D-8C16-77B1B3376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35" y="215758"/>
            <a:ext cx="10916478" cy="194434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>
                <a:solidFill>
                  <a:srgbClr val="0CD670"/>
                </a:solidFill>
              </a:rPr>
              <a:t>15. </a:t>
            </a:r>
            <a:br>
              <a:rPr lang="fr-FR" dirty="0">
                <a:solidFill>
                  <a:srgbClr val="0CD670"/>
                </a:solidFill>
              </a:rPr>
            </a:br>
            <a:r>
              <a:rPr lang="fr-FR" sz="3100" dirty="0"/>
              <a:t>Une poule pond 2 œufs par jour.</a:t>
            </a:r>
            <a:br>
              <a:rPr lang="fr-FR" sz="3100" dirty="0"/>
            </a:br>
            <a:r>
              <a:rPr lang="fr-FR" sz="3100" dirty="0"/>
              <a:t>Avec 25 poules, combien d’œufs par jour?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5CCB5EFC-E6B0-AC41-B8B7-C941FFCDB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327" y="2441524"/>
            <a:ext cx="3287273" cy="3382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9BE804B2-4B87-E845-BAFC-B6942360CE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015" y="4982817"/>
            <a:ext cx="573141" cy="728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6F3C2DCF-A781-0245-9A27-21CEEAEB9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250" y="4982817"/>
            <a:ext cx="573141" cy="728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B8EFB6A-D980-B641-9525-AACF0FE97A65}"/>
              </a:ext>
            </a:extLst>
          </p:cNvPr>
          <p:cNvSpPr txBox="1"/>
          <p:nvPr/>
        </p:nvSpPr>
        <p:spPr>
          <a:xfrm>
            <a:off x="11100673" y="2441524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30 s</a:t>
            </a:r>
          </a:p>
        </p:txBody>
      </p:sp>
    </p:spTree>
    <p:extLst>
      <p:ext uri="{BB962C8B-B14F-4D97-AF65-F5344CB8AC3E}">
        <p14:creationId xmlns:p14="http://schemas.microsoft.com/office/powerpoint/2010/main" val="2273481043"/>
      </p:ext>
    </p:extLst>
  </p:cSld>
  <p:clrMapOvr>
    <a:masterClrMapping/>
  </p:clrMapOvr>
  <p:transition spd="slow" advClick="0" advTm="32000">
    <p:sndAc>
      <p:stSnd>
        <p:snd r:embed="rId2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C9BA35-874C-914F-B728-353F2BC9C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923771"/>
            <a:ext cx="9144000" cy="1655762"/>
          </a:xfrm>
        </p:spPr>
        <p:txBody>
          <a:bodyPr>
            <a:normAutofit/>
          </a:bodyPr>
          <a:lstStyle/>
          <a:p>
            <a:r>
              <a:rPr lang="en-US" sz="8000" b="1" dirty="0">
                <a:ln w="12700">
                  <a:solidFill>
                    <a:srgbClr val="009555"/>
                  </a:solidFill>
                  <a:prstDash val="solid"/>
                </a:ln>
                <a:solidFill>
                  <a:srgbClr val="A2C25E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Merci</a:t>
            </a:r>
            <a:endParaRPr lang="fr-PF" sz="8000" b="1" dirty="0">
              <a:ln w="12700">
                <a:solidFill>
                  <a:srgbClr val="009555"/>
                </a:solidFill>
                <a:prstDash val="solid"/>
              </a:ln>
              <a:solidFill>
                <a:srgbClr val="A2C25E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endParaRPr lang="fr-PF" dirty="0"/>
          </a:p>
        </p:txBody>
      </p:sp>
      <p:pic>
        <p:nvPicPr>
          <p:cNvPr id="4" name="Image 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7311AC82-2BE6-B94E-BFB1-81B47BAD67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0" y="436468"/>
            <a:ext cx="7886699" cy="281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21599"/>
      </p:ext>
    </p:extLst>
  </p:cSld>
  <p:clrMapOvr>
    <a:masterClrMapping/>
  </p:clrMapOvr>
  <p:transition spd="slow" advClick="0" advTm="22000"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5A9328-7065-6F43-AA26-6ABC17638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399723"/>
            <a:ext cx="10515600" cy="1577674"/>
          </a:xfrm>
        </p:spPr>
        <p:txBody>
          <a:bodyPr>
            <a:noAutofit/>
          </a:bodyPr>
          <a:lstStyle/>
          <a:p>
            <a:pPr algn="ctr"/>
            <a:r>
              <a:rPr lang="fr-PF" sz="4800" b="1" dirty="0">
                <a:latin typeface="+mj-lt"/>
                <a:cs typeface="Times New Roman" panose="02020603050405020304" pitchFamily="18" charset="0"/>
              </a:rPr>
              <a:t>Sujet de qualification </a:t>
            </a:r>
            <a:br>
              <a:rPr lang="fr-PF" sz="4800" b="1" dirty="0">
                <a:latin typeface="+mj-lt"/>
              </a:rPr>
            </a:br>
            <a:r>
              <a:rPr lang="fr-PF" sz="4800" b="1" dirty="0">
                <a:latin typeface="+mj-lt"/>
                <a:cs typeface="Times New Roman" panose="02020603050405020304" pitchFamily="18" charset="0"/>
              </a:rPr>
              <a:t>classes de CE2</a:t>
            </a:r>
            <a:br>
              <a:rPr lang="fr-PF" sz="4800" b="1" dirty="0">
                <a:latin typeface="+mj-lt"/>
              </a:rPr>
            </a:br>
            <a:r>
              <a:rPr lang="fr-PF" sz="2800" b="1" dirty="0">
                <a:latin typeface="+mj-lt"/>
              </a:rPr>
              <a:t>(15 questions)</a:t>
            </a:r>
          </a:p>
        </p:txBody>
      </p:sp>
      <p:pic>
        <p:nvPicPr>
          <p:cNvPr id="3" name="Image 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64BDD6D8-4507-2D46-AB1E-C9E79E6C7E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0" y="880604"/>
            <a:ext cx="7886699" cy="281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13137"/>
      </p:ext>
    </p:extLst>
  </p:cSld>
  <p:clrMapOvr>
    <a:masterClrMapping/>
  </p:clrMapOvr>
  <p:transition spd="slow"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DF1499-7E83-974F-AD80-1F3F63270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1866" y="588963"/>
            <a:ext cx="9144000" cy="2387600"/>
          </a:xfrm>
        </p:spPr>
        <p:txBody>
          <a:bodyPr anchor="ctr" anchorCtr="1"/>
          <a:lstStyle/>
          <a:p>
            <a:r>
              <a:rPr lang="fr-PF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Bonne chance à tous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DAEC4F-A00F-0B48-957C-1ECE193F9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23029"/>
          </a:xfrm>
        </p:spPr>
        <p:txBody>
          <a:bodyPr>
            <a:normAutofit fontScale="85000" lnSpcReduction="2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lecture des énoncés est préconisée.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PF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vos stylos,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PF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Prêts,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PF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Partez !</a:t>
            </a:r>
          </a:p>
        </p:txBody>
      </p:sp>
    </p:spTree>
    <p:extLst>
      <p:ext uri="{BB962C8B-B14F-4D97-AF65-F5344CB8AC3E}">
        <p14:creationId xmlns:p14="http://schemas.microsoft.com/office/powerpoint/2010/main" val="2231078573"/>
      </p:ext>
    </p:extLst>
  </p:cSld>
  <p:clrMapOvr>
    <a:masterClrMapping/>
  </p:clrMapOvr>
  <p:transition spd="slow" advTm="22000"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5D3DCA-4146-464F-9042-DA55C2F2A861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0E172"/>
                </a:solidFill>
              </a:rPr>
              <a:t>1. </a:t>
            </a:r>
            <a:r>
              <a:rPr lang="fr-PF" dirty="0"/>
              <a:t>Ecris le résultat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D23B03E0-AD90-9846-AA44-5DBADB72A42C}"/>
              </a:ext>
            </a:extLst>
          </p:cNvPr>
          <p:cNvGrpSpPr/>
          <p:nvPr/>
        </p:nvGrpSpPr>
        <p:grpSpPr>
          <a:xfrm>
            <a:off x="3399293" y="2126473"/>
            <a:ext cx="5393413" cy="4366402"/>
            <a:chOff x="1410343" y="2402237"/>
            <a:chExt cx="4912962" cy="394794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F158528-A057-C541-8525-0BBE79AD3D29}"/>
                </a:ext>
              </a:extLst>
            </p:cNvPr>
            <p:cNvSpPr/>
            <p:nvPr/>
          </p:nvSpPr>
          <p:spPr>
            <a:xfrm>
              <a:off x="1456833" y="2402237"/>
              <a:ext cx="2433234" cy="2045777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371927E-90FC-D948-B4DE-B4E2D8240800}"/>
                </a:ext>
              </a:extLst>
            </p:cNvPr>
            <p:cNvSpPr/>
            <p:nvPr/>
          </p:nvSpPr>
          <p:spPr>
            <a:xfrm>
              <a:off x="3890071" y="2402237"/>
              <a:ext cx="2433234" cy="2045777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EBD06BA8-3A2C-8C49-916D-A846A573D05B}"/>
                </a:ext>
              </a:extLst>
            </p:cNvPr>
            <p:cNvSpPr txBox="1"/>
            <p:nvPr/>
          </p:nvSpPr>
          <p:spPr>
            <a:xfrm>
              <a:off x="4618491" y="2913681"/>
              <a:ext cx="119336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400" b="1" dirty="0">
                  <a:latin typeface="Cambria"/>
                  <a:cs typeface="Cambria"/>
                </a:rPr>
                <a:t>80</a:t>
              </a:r>
            </a:p>
          </p:txBody>
        </p:sp>
        <p:sp>
          <p:nvSpPr>
            <p:cNvPr id="7" name="Accolade fermante 6">
              <a:extLst>
                <a:ext uri="{FF2B5EF4-FFF2-40B4-BE49-F238E27FC236}">
                  <a16:creationId xmlns:a16="http://schemas.microsoft.com/office/drawing/2014/main" id="{59892645-6399-E54D-B796-3B078C77EE3D}"/>
                </a:ext>
              </a:extLst>
            </p:cNvPr>
            <p:cNvSpPr/>
            <p:nvPr/>
          </p:nvSpPr>
          <p:spPr>
            <a:xfrm rot="5400000">
              <a:off x="3456119" y="2526224"/>
              <a:ext cx="774915" cy="4866468"/>
            </a:xfrm>
            <a:prstGeom prst="rightBrac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2AEF870B-F2A0-FF44-AE64-8CA9F9B8D8E9}"/>
                </a:ext>
              </a:extLst>
            </p:cNvPr>
            <p:cNvSpPr txBox="1"/>
            <p:nvPr/>
          </p:nvSpPr>
          <p:spPr>
            <a:xfrm>
              <a:off x="3246893" y="5642298"/>
              <a:ext cx="1193369" cy="70788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400" b="1" dirty="0">
                  <a:latin typeface="Cambria"/>
                  <a:cs typeface="Cambria"/>
                </a:rPr>
                <a:t>160</a:t>
              </a: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4FF695C7-6F3C-FF42-8B12-4E707DEBD7B6}"/>
                </a:ext>
              </a:extLst>
            </p:cNvPr>
            <p:cNvSpPr txBox="1"/>
            <p:nvPr/>
          </p:nvSpPr>
          <p:spPr>
            <a:xfrm>
              <a:off x="2076769" y="2913681"/>
              <a:ext cx="1301857" cy="83484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5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DF06CC07-802C-8845-901A-F9F66962CF93}"/>
              </a:ext>
            </a:extLst>
          </p:cNvPr>
          <p:cNvSpPr txBox="1"/>
          <p:nvPr/>
        </p:nvSpPr>
        <p:spPr>
          <a:xfrm>
            <a:off x="10698481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20s</a:t>
            </a:r>
          </a:p>
        </p:txBody>
      </p:sp>
    </p:spTree>
    <p:extLst>
      <p:ext uri="{BB962C8B-B14F-4D97-AF65-F5344CB8AC3E}">
        <p14:creationId xmlns:p14="http://schemas.microsoft.com/office/powerpoint/2010/main" val="2473719612"/>
      </p:ext>
    </p:extLst>
  </p:cSld>
  <p:clrMapOvr>
    <a:masterClrMapping/>
  </p:clrMapOvr>
  <p:transition spd="slow" advClick="0" advTm="22000"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128CE7-6E0F-7A4C-B8B0-969D04467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769"/>
            <a:ext cx="10515600" cy="1325563"/>
          </a:xfrm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0E172"/>
                </a:solidFill>
              </a:rPr>
              <a:t>2. </a:t>
            </a:r>
            <a:r>
              <a:rPr lang="fr-PF" dirty="0"/>
              <a:t>Combien de cases </a:t>
            </a:r>
            <a:r>
              <a:rPr lang="fr-PF" u="sng" dirty="0"/>
              <a:t>blanches</a:t>
            </a:r>
            <a:r>
              <a:rPr lang="fr-PF" dirty="0"/>
              <a:t> ?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251702F-57AA-AC40-96A3-80F67528A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820066"/>
              </p:ext>
            </p:extLst>
          </p:nvPr>
        </p:nvGraphicFramePr>
        <p:xfrm>
          <a:off x="3771478" y="1739631"/>
          <a:ext cx="4231040" cy="402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04">
                  <a:extLst>
                    <a:ext uri="{9D8B030D-6E8A-4147-A177-3AD203B41FA5}">
                      <a16:colId xmlns:a16="http://schemas.microsoft.com/office/drawing/2014/main" val="2713243766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4073538917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1419208940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088390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1505904689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3598113490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334919039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1485524810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475302269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354758639"/>
                    </a:ext>
                  </a:extLst>
                </a:gridCol>
              </a:tblGrid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6027341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402871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7296119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900179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325847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583708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8854456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485649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4448914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9615952"/>
                  </a:ext>
                </a:extLst>
              </a:tr>
            </a:tbl>
          </a:graphicData>
        </a:graphic>
      </p:graphicFrame>
      <p:grpSp>
        <p:nvGrpSpPr>
          <p:cNvPr id="4" name="Grouper 3">
            <a:extLst>
              <a:ext uri="{FF2B5EF4-FFF2-40B4-BE49-F238E27FC236}">
                <a16:creationId xmlns:a16="http://schemas.microsoft.com/office/drawing/2014/main" id="{F327C86A-1420-FD44-9B52-B497B293AB91}"/>
              </a:ext>
            </a:extLst>
          </p:cNvPr>
          <p:cNvGrpSpPr/>
          <p:nvPr/>
        </p:nvGrpSpPr>
        <p:grpSpPr>
          <a:xfrm>
            <a:off x="2168332" y="1775658"/>
            <a:ext cx="1338939" cy="4029560"/>
            <a:chOff x="1293182" y="1921626"/>
            <a:chExt cx="1338939" cy="3657600"/>
          </a:xfrm>
        </p:grpSpPr>
        <p:sp>
          <p:nvSpPr>
            <p:cNvPr id="5" name="Accolade ouvrante 4">
              <a:extLst>
                <a:ext uri="{FF2B5EF4-FFF2-40B4-BE49-F238E27FC236}">
                  <a16:creationId xmlns:a16="http://schemas.microsoft.com/office/drawing/2014/main" id="{D7605956-5CC2-B84B-AB49-18C3E5E5DB3D}"/>
                </a:ext>
              </a:extLst>
            </p:cNvPr>
            <p:cNvSpPr/>
            <p:nvPr/>
          </p:nvSpPr>
          <p:spPr>
            <a:xfrm>
              <a:off x="2115793" y="1921626"/>
              <a:ext cx="516328" cy="3657600"/>
            </a:xfrm>
            <a:prstGeom prst="lef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EC7E9BA7-8EC4-3644-B524-1C1C3316C757}"/>
                </a:ext>
              </a:extLst>
            </p:cNvPr>
            <p:cNvSpPr txBox="1"/>
            <p:nvPr/>
          </p:nvSpPr>
          <p:spPr>
            <a:xfrm>
              <a:off x="1293182" y="3244082"/>
              <a:ext cx="755335" cy="64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</p:grpSp>
      <p:grpSp>
        <p:nvGrpSpPr>
          <p:cNvPr id="7" name="Grouper 6">
            <a:extLst>
              <a:ext uri="{FF2B5EF4-FFF2-40B4-BE49-F238E27FC236}">
                <a16:creationId xmlns:a16="http://schemas.microsoft.com/office/drawing/2014/main" id="{2DD468CB-7AE5-9B4A-B8CC-D088E9A6E43F}"/>
              </a:ext>
            </a:extLst>
          </p:cNvPr>
          <p:cNvGrpSpPr/>
          <p:nvPr/>
        </p:nvGrpSpPr>
        <p:grpSpPr>
          <a:xfrm>
            <a:off x="3771478" y="5841145"/>
            <a:ext cx="4231040" cy="1085220"/>
            <a:chOff x="2985367" y="5706649"/>
            <a:chExt cx="3318410" cy="1275414"/>
          </a:xfrm>
        </p:grpSpPr>
        <p:sp>
          <p:nvSpPr>
            <p:cNvPr id="8" name="Accolade ouvrante 7">
              <a:extLst>
                <a:ext uri="{FF2B5EF4-FFF2-40B4-BE49-F238E27FC236}">
                  <a16:creationId xmlns:a16="http://schemas.microsoft.com/office/drawing/2014/main" id="{57BE933F-4CC2-2342-A05B-42EC7F55B626}"/>
                </a:ext>
              </a:extLst>
            </p:cNvPr>
            <p:cNvSpPr/>
            <p:nvPr/>
          </p:nvSpPr>
          <p:spPr>
            <a:xfrm rot="16200000">
              <a:off x="4393719" y="4298297"/>
              <a:ext cx="501705" cy="3318410"/>
            </a:xfrm>
            <a:prstGeom prst="leftBrace">
              <a:avLst>
                <a:gd name="adj1" fmla="val 55244"/>
                <a:gd name="adj2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73E68AF6-DBAE-244A-900D-B3EBE83FF55B}"/>
                </a:ext>
              </a:extLst>
            </p:cNvPr>
            <p:cNvSpPr txBox="1"/>
            <p:nvPr/>
          </p:nvSpPr>
          <p:spPr>
            <a:xfrm>
              <a:off x="4245148" y="6150114"/>
              <a:ext cx="592410" cy="8319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1A641FE7-6DA9-0742-B2FF-746F1F9B2803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20s</a:t>
            </a:r>
          </a:p>
        </p:txBody>
      </p:sp>
    </p:spTree>
    <p:extLst>
      <p:ext uri="{BB962C8B-B14F-4D97-AF65-F5344CB8AC3E}">
        <p14:creationId xmlns:p14="http://schemas.microsoft.com/office/powerpoint/2010/main" val="617872082"/>
      </p:ext>
    </p:extLst>
  </p:cSld>
  <p:clrMapOvr>
    <a:masterClrMapping/>
  </p:clrMapOvr>
  <p:transition spd="slow" advClick="0" advTm="22000"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B646-55B3-5F41-BC4B-DED42826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865"/>
            <a:ext cx="10515600" cy="1119118"/>
          </a:xfrm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0E172"/>
                </a:solidFill>
              </a:rPr>
              <a:t>3. </a:t>
            </a:r>
            <a:r>
              <a:rPr lang="fr-PF" dirty="0"/>
              <a:t>Combien de cases </a:t>
            </a:r>
            <a:r>
              <a:rPr lang="fr-PF" u="sng" dirty="0"/>
              <a:t>blanches</a:t>
            </a:r>
            <a:r>
              <a:rPr lang="fr-PF" dirty="0"/>
              <a:t> ?</a:t>
            </a:r>
          </a:p>
        </p:txBody>
      </p:sp>
      <p:grpSp>
        <p:nvGrpSpPr>
          <p:cNvPr id="4" name="Grouper 3">
            <a:extLst>
              <a:ext uri="{FF2B5EF4-FFF2-40B4-BE49-F238E27FC236}">
                <a16:creationId xmlns:a16="http://schemas.microsoft.com/office/drawing/2014/main" id="{A93CF797-60F9-6840-B55E-8E98D65FF2C6}"/>
              </a:ext>
            </a:extLst>
          </p:cNvPr>
          <p:cNvGrpSpPr/>
          <p:nvPr/>
        </p:nvGrpSpPr>
        <p:grpSpPr>
          <a:xfrm>
            <a:off x="2075567" y="1611310"/>
            <a:ext cx="1338939" cy="4029560"/>
            <a:chOff x="1293182" y="1921626"/>
            <a:chExt cx="1338939" cy="3657600"/>
          </a:xfrm>
        </p:grpSpPr>
        <p:sp>
          <p:nvSpPr>
            <p:cNvPr id="5" name="Accolade ouvrante 4">
              <a:extLst>
                <a:ext uri="{FF2B5EF4-FFF2-40B4-BE49-F238E27FC236}">
                  <a16:creationId xmlns:a16="http://schemas.microsoft.com/office/drawing/2014/main" id="{18FFEA5B-6F2B-544D-9F55-C38071A11A8A}"/>
                </a:ext>
              </a:extLst>
            </p:cNvPr>
            <p:cNvSpPr/>
            <p:nvPr/>
          </p:nvSpPr>
          <p:spPr>
            <a:xfrm>
              <a:off x="2115793" y="1921626"/>
              <a:ext cx="516328" cy="3657600"/>
            </a:xfrm>
            <a:prstGeom prst="lef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A1EB23EC-D713-384F-93BB-02DF78BFF8F9}"/>
                </a:ext>
              </a:extLst>
            </p:cNvPr>
            <p:cNvSpPr txBox="1"/>
            <p:nvPr/>
          </p:nvSpPr>
          <p:spPr>
            <a:xfrm>
              <a:off x="1293182" y="3244082"/>
              <a:ext cx="755335" cy="642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</p:grp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B1500E3A-DDF5-A340-8A97-E228BD88B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679436"/>
              </p:ext>
            </p:extLst>
          </p:nvPr>
        </p:nvGraphicFramePr>
        <p:xfrm>
          <a:off x="3740737" y="1611309"/>
          <a:ext cx="4231040" cy="402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31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295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n w="38100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8" name="Grouper 6">
            <a:extLst>
              <a:ext uri="{FF2B5EF4-FFF2-40B4-BE49-F238E27FC236}">
                <a16:creationId xmlns:a16="http://schemas.microsoft.com/office/drawing/2014/main" id="{E56A9162-F79D-8A4B-A9EA-FDEF5207EA2F}"/>
              </a:ext>
            </a:extLst>
          </p:cNvPr>
          <p:cNvGrpSpPr/>
          <p:nvPr/>
        </p:nvGrpSpPr>
        <p:grpSpPr>
          <a:xfrm>
            <a:off x="3740737" y="5772780"/>
            <a:ext cx="4231040" cy="1085220"/>
            <a:chOff x="2985367" y="5706649"/>
            <a:chExt cx="3318410" cy="1275414"/>
          </a:xfrm>
        </p:grpSpPr>
        <p:sp>
          <p:nvSpPr>
            <p:cNvPr id="9" name="Accolade ouvrante 8">
              <a:extLst>
                <a:ext uri="{FF2B5EF4-FFF2-40B4-BE49-F238E27FC236}">
                  <a16:creationId xmlns:a16="http://schemas.microsoft.com/office/drawing/2014/main" id="{6BB865D1-27A3-1840-945B-94358B9127D8}"/>
                </a:ext>
              </a:extLst>
            </p:cNvPr>
            <p:cNvSpPr/>
            <p:nvPr/>
          </p:nvSpPr>
          <p:spPr>
            <a:xfrm rot="16200000">
              <a:off x="4393719" y="4298297"/>
              <a:ext cx="501705" cy="3318410"/>
            </a:xfrm>
            <a:prstGeom prst="leftBrace">
              <a:avLst>
                <a:gd name="adj1" fmla="val 55244"/>
                <a:gd name="adj2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142C4A28-FB5E-D049-B918-A72779D5D2A7}"/>
                </a:ext>
              </a:extLst>
            </p:cNvPr>
            <p:cNvSpPr txBox="1"/>
            <p:nvPr/>
          </p:nvSpPr>
          <p:spPr>
            <a:xfrm>
              <a:off x="4245148" y="6150114"/>
              <a:ext cx="592410" cy="8319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11" name="ZoneTexte 10">
            <a:extLst>
              <a:ext uri="{FF2B5EF4-FFF2-40B4-BE49-F238E27FC236}">
                <a16:creationId xmlns:a16="http://schemas.microsoft.com/office/drawing/2014/main" id="{A5D5C511-DC83-FC44-8E12-DDA95F7AE417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20s</a:t>
            </a:r>
          </a:p>
        </p:txBody>
      </p:sp>
    </p:spTree>
    <p:extLst>
      <p:ext uri="{BB962C8B-B14F-4D97-AF65-F5344CB8AC3E}">
        <p14:creationId xmlns:p14="http://schemas.microsoft.com/office/powerpoint/2010/main" val="3656777620"/>
      </p:ext>
    </p:extLst>
  </p:cSld>
  <p:clrMapOvr>
    <a:masterClrMapping/>
  </p:clrMapOvr>
  <p:transition spd="slow" advClick="0" advTm="22000"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B646-55B3-5F41-BC4B-DED428260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3623"/>
          </a:xfrm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fr-PF" dirty="0">
                <a:solidFill>
                  <a:srgbClr val="00E172"/>
                </a:solidFill>
              </a:rPr>
              <a:t>4</a:t>
            </a:r>
            <a:r>
              <a:rPr lang="fr-PF">
                <a:solidFill>
                  <a:srgbClr val="00E172"/>
                </a:solidFill>
              </a:rPr>
              <a:t>.</a:t>
            </a:r>
            <a:r>
              <a:rPr lang="fr-PF"/>
              <a:t> </a:t>
            </a:r>
            <a:r>
              <a:rPr lang="fr-FR" dirty="0"/>
              <a:t>Additionne les nombres et écris le résultat.</a:t>
            </a:r>
            <a:endParaRPr lang="fr-PF" dirty="0"/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E52A5B9C-C73F-844E-801C-926B725E96D8}"/>
              </a:ext>
            </a:extLst>
          </p:cNvPr>
          <p:cNvGrpSpPr/>
          <p:nvPr/>
        </p:nvGrpSpPr>
        <p:grpSpPr>
          <a:xfrm>
            <a:off x="2882900" y="1790700"/>
            <a:ext cx="4940300" cy="4702175"/>
            <a:chOff x="2444856" y="1930735"/>
            <a:chExt cx="4223884" cy="4133590"/>
          </a:xfrm>
        </p:grpSpPr>
        <p:grpSp>
          <p:nvGrpSpPr>
            <p:cNvPr id="28" name="Grouper 25">
              <a:extLst>
                <a:ext uri="{FF2B5EF4-FFF2-40B4-BE49-F238E27FC236}">
                  <a16:creationId xmlns:a16="http://schemas.microsoft.com/office/drawing/2014/main" id="{6C457221-E26C-944A-A774-F0F04D0B64A5}"/>
                </a:ext>
              </a:extLst>
            </p:cNvPr>
            <p:cNvGrpSpPr/>
            <p:nvPr/>
          </p:nvGrpSpPr>
          <p:grpSpPr>
            <a:xfrm>
              <a:off x="2444856" y="1930735"/>
              <a:ext cx="4223884" cy="4133590"/>
              <a:chOff x="2870359" y="1930735"/>
              <a:chExt cx="2876836" cy="2747090"/>
            </a:xfrm>
          </p:grpSpPr>
          <p:sp>
            <p:nvSpPr>
              <p:cNvPr id="33" name="Triangle isocèle 2">
                <a:extLst>
                  <a:ext uri="{FF2B5EF4-FFF2-40B4-BE49-F238E27FC236}">
                    <a16:creationId xmlns:a16="http://schemas.microsoft.com/office/drawing/2014/main" id="{67E73AA9-3771-4C4C-8357-92328EB3DB41}"/>
                  </a:ext>
                </a:extLst>
              </p:cNvPr>
              <p:cNvSpPr/>
              <p:nvPr/>
            </p:nvSpPr>
            <p:spPr>
              <a:xfrm>
                <a:off x="3589568" y="1930735"/>
                <a:ext cx="1438418" cy="1373545"/>
              </a:xfrm>
              <a:prstGeom prst="triangle">
                <a:avLst/>
              </a:prstGeom>
              <a:noFill/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4" name="Triangle isocèle 3">
                <a:extLst>
                  <a:ext uri="{FF2B5EF4-FFF2-40B4-BE49-F238E27FC236}">
                    <a16:creationId xmlns:a16="http://schemas.microsoft.com/office/drawing/2014/main" id="{4DE8872E-B0B0-1345-A0B3-2F507771A4BD}"/>
                  </a:ext>
                </a:extLst>
              </p:cNvPr>
              <p:cNvSpPr/>
              <p:nvPr/>
            </p:nvSpPr>
            <p:spPr>
              <a:xfrm>
                <a:off x="2870359" y="3304280"/>
                <a:ext cx="1438418" cy="1373545"/>
              </a:xfrm>
              <a:prstGeom prst="triangle">
                <a:avLst/>
              </a:prstGeom>
              <a:noFill/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5" name="Triangle isocèle 4">
                <a:extLst>
                  <a:ext uri="{FF2B5EF4-FFF2-40B4-BE49-F238E27FC236}">
                    <a16:creationId xmlns:a16="http://schemas.microsoft.com/office/drawing/2014/main" id="{BCA1A610-456F-0C4D-BDB0-05C1F959E877}"/>
                  </a:ext>
                </a:extLst>
              </p:cNvPr>
              <p:cNvSpPr/>
              <p:nvPr/>
            </p:nvSpPr>
            <p:spPr>
              <a:xfrm>
                <a:off x="4308777" y="3304280"/>
                <a:ext cx="1438418" cy="1373545"/>
              </a:xfrm>
              <a:prstGeom prst="triangle">
                <a:avLst/>
              </a:prstGeom>
              <a:noFill/>
              <a:ln w="28575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BCBAC641-1A72-6F4E-A718-9F42C29F3CE1}"/>
                </a:ext>
              </a:extLst>
            </p:cNvPr>
            <p:cNvSpPr txBox="1"/>
            <p:nvPr/>
          </p:nvSpPr>
          <p:spPr>
            <a:xfrm>
              <a:off x="4111020" y="4277532"/>
              <a:ext cx="7972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b="1" dirty="0">
                  <a:latin typeface="Cambria" panose="02040503050406030204" pitchFamily="18" charset="0"/>
                </a:rPr>
                <a:t>7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ADC436FA-EF4C-D644-B510-5ECD94464016}"/>
                </a:ext>
              </a:extLst>
            </p:cNvPr>
            <p:cNvSpPr txBox="1"/>
            <p:nvPr/>
          </p:nvSpPr>
          <p:spPr>
            <a:xfrm>
              <a:off x="5130457" y="4950065"/>
              <a:ext cx="7972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b="1" dirty="0">
                  <a:latin typeface="Cambria" panose="02040503050406030204" pitchFamily="18" charset="0"/>
                </a:rPr>
                <a:t>2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84898F7E-94F7-964B-8756-B9E88E99BA48}"/>
                </a:ext>
              </a:extLst>
            </p:cNvPr>
            <p:cNvSpPr txBox="1"/>
            <p:nvPr/>
          </p:nvSpPr>
          <p:spPr>
            <a:xfrm>
              <a:off x="4140213" y="2980251"/>
              <a:ext cx="7972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b="1" dirty="0">
                  <a:latin typeface="Cambria" panose="02040503050406030204" pitchFamily="18" charset="0"/>
                </a:rPr>
                <a:t>8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6AC6911D-96D2-9546-B6A5-8A30E65426D6}"/>
                </a:ext>
              </a:extLst>
            </p:cNvPr>
            <p:cNvSpPr txBox="1"/>
            <p:nvPr/>
          </p:nvSpPr>
          <p:spPr>
            <a:xfrm>
              <a:off x="3074106" y="5068884"/>
              <a:ext cx="7972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b="1" dirty="0">
                  <a:latin typeface="Cambria" panose="02040503050406030204" pitchFamily="18" charset="0"/>
                </a:rPr>
                <a:t>3</a:t>
              </a: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34E6DFA7-00A6-2144-8EB0-86409684E185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20s</a:t>
            </a:r>
          </a:p>
        </p:txBody>
      </p:sp>
    </p:spTree>
    <p:extLst>
      <p:ext uri="{BB962C8B-B14F-4D97-AF65-F5344CB8AC3E}">
        <p14:creationId xmlns:p14="http://schemas.microsoft.com/office/powerpoint/2010/main" val="556690820"/>
      </p:ext>
    </p:extLst>
  </p:cSld>
  <p:clrMapOvr>
    <a:masterClrMapping/>
  </p:clrMapOvr>
  <p:transition spd="slow" advClick="0" advTm="22000"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B646-55B3-5F41-BC4B-DED4282606E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0E172"/>
                </a:solidFill>
              </a:rPr>
              <a:t>5.</a:t>
            </a:r>
            <a:r>
              <a:rPr lang="fr-PF" dirty="0"/>
              <a:t> Ecris le résultat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2EC33AD6-1DBA-0F46-ACF4-F144D04759E1}"/>
              </a:ext>
            </a:extLst>
          </p:cNvPr>
          <p:cNvGrpSpPr/>
          <p:nvPr/>
        </p:nvGrpSpPr>
        <p:grpSpPr>
          <a:xfrm>
            <a:off x="1736183" y="2439005"/>
            <a:ext cx="7990088" cy="3157366"/>
            <a:chOff x="732883" y="1562705"/>
            <a:chExt cx="7990088" cy="315736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210DBD8-4077-3041-AF2F-94620AE7233F}"/>
                </a:ext>
              </a:extLst>
            </p:cNvPr>
            <p:cNvSpPr/>
            <p:nvPr/>
          </p:nvSpPr>
          <p:spPr>
            <a:xfrm>
              <a:off x="732883" y="1584244"/>
              <a:ext cx="3524773" cy="313582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8E507-2CE5-0440-A86A-51EDFF9C11BD}"/>
                </a:ext>
              </a:extLst>
            </p:cNvPr>
            <p:cNvSpPr/>
            <p:nvPr/>
          </p:nvSpPr>
          <p:spPr>
            <a:xfrm>
              <a:off x="5198198" y="1562705"/>
              <a:ext cx="3524773" cy="313582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8000" dirty="0">
                <a:solidFill>
                  <a:schemeClr val="tx1"/>
                </a:solidFill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BE5A854B-C3C0-664E-8517-748919C6B8B6}"/>
                </a:ext>
              </a:extLst>
            </p:cNvPr>
            <p:cNvSpPr txBox="1"/>
            <p:nvPr/>
          </p:nvSpPr>
          <p:spPr>
            <a:xfrm>
              <a:off x="1485524" y="2432275"/>
              <a:ext cx="200704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200" b="1" dirty="0">
                  <a:latin typeface="Cambria"/>
                  <a:cs typeface="Cambria"/>
                </a:rPr>
                <a:t>120 </a:t>
              </a:r>
            </a:p>
          </p:txBody>
        </p:sp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A5C9EB30-636C-514E-995D-9BF9F2BF440C}"/>
                </a:ext>
              </a:extLst>
            </p:cNvPr>
            <p:cNvCxnSpPr/>
            <p:nvPr/>
          </p:nvCxnSpPr>
          <p:spPr>
            <a:xfrm flipV="1">
              <a:off x="5198197" y="1584244"/>
              <a:ext cx="3524773" cy="3135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E7D75071-65FA-8C43-A2F5-773486DC4749}"/>
                </a:ext>
              </a:extLst>
            </p:cNvPr>
            <p:cNvSpPr txBox="1"/>
            <p:nvPr/>
          </p:nvSpPr>
          <p:spPr>
            <a:xfrm>
              <a:off x="5892800" y="1689101"/>
              <a:ext cx="137068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0" b="1" dirty="0">
                  <a:solidFill>
                    <a:srgbClr val="FF0000"/>
                  </a:solidFill>
                  <a:latin typeface="Cambria"/>
                  <a:cs typeface="Cambria"/>
                </a:rPr>
                <a:t>?</a:t>
              </a:r>
              <a:r>
                <a:rPr lang="fr-FR" sz="7200" b="1" dirty="0">
                  <a:solidFill>
                    <a:srgbClr val="FF0000"/>
                  </a:solidFill>
                  <a:latin typeface="Cambria"/>
                  <a:cs typeface="Cambria"/>
                </a:rPr>
                <a:t> 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98343EAE-9337-F144-BA7E-2C483E11823F}"/>
                </a:ext>
              </a:extLst>
            </p:cNvPr>
            <p:cNvSpPr txBox="1"/>
            <p:nvPr/>
          </p:nvSpPr>
          <p:spPr>
            <a:xfrm>
              <a:off x="4142604" y="2685810"/>
              <a:ext cx="127077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200" b="1" dirty="0">
                  <a:latin typeface="Cambria"/>
                  <a:cs typeface="Cambria"/>
                </a:rPr>
                <a:t>=</a:t>
              </a:r>
              <a:r>
                <a:rPr lang="fr-FR" sz="7200" b="1" dirty="0">
                  <a:solidFill>
                    <a:srgbClr val="FF0000"/>
                  </a:solidFill>
                  <a:latin typeface="Cambria"/>
                  <a:cs typeface="Cambria"/>
                </a:rPr>
                <a:t> </a:t>
              </a:r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077725CE-BEBC-C842-BB98-B42C42D65F61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20s</a:t>
            </a:r>
          </a:p>
        </p:txBody>
      </p:sp>
    </p:spTree>
    <p:extLst>
      <p:ext uri="{BB962C8B-B14F-4D97-AF65-F5344CB8AC3E}">
        <p14:creationId xmlns:p14="http://schemas.microsoft.com/office/powerpoint/2010/main" val="3540562469"/>
      </p:ext>
    </p:extLst>
  </p:cSld>
  <p:clrMapOvr>
    <a:masterClrMapping/>
  </p:clrMapOvr>
  <p:transition spd="slow" advClick="0" advTm="22000">
    <p:sndAc>
      <p:stSnd>
        <p:snd r:embed="rId2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FB646-55B3-5F41-BC4B-DED4282606E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fr-PF" dirty="0">
                <a:solidFill>
                  <a:srgbClr val="00E172"/>
                </a:solidFill>
              </a:rPr>
              <a:t>6.</a:t>
            </a:r>
            <a:r>
              <a:rPr lang="fr-PF" dirty="0"/>
              <a:t> Combien de pattes en tout?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241F1602-37ED-674F-BD41-F0D4665170FF}"/>
              </a:ext>
            </a:extLst>
          </p:cNvPr>
          <p:cNvSpPr txBox="1">
            <a:spLocks/>
          </p:cNvSpPr>
          <p:nvPr/>
        </p:nvSpPr>
        <p:spPr>
          <a:xfrm>
            <a:off x="1769165" y="53120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/>
              <a:t>Une sauterelle a </a:t>
            </a:r>
            <a:r>
              <a:rPr lang="fr-FR" dirty="0">
                <a:solidFill>
                  <a:srgbClr val="FF0000"/>
                </a:solidFill>
              </a:rPr>
              <a:t>2 × 3 </a:t>
            </a:r>
            <a:r>
              <a:rPr lang="fr-FR" dirty="0"/>
              <a:t>pattes.</a:t>
            </a:r>
          </a:p>
          <a:p>
            <a:r>
              <a:rPr lang="fr-FR" dirty="0"/>
              <a:t>Il y a </a:t>
            </a:r>
            <a:r>
              <a:rPr lang="fr-FR" dirty="0">
                <a:solidFill>
                  <a:srgbClr val="FF0000"/>
                </a:solidFill>
              </a:rPr>
              <a:t>2</a:t>
            </a:r>
            <a:r>
              <a:rPr lang="fr-FR" dirty="0"/>
              <a:t> sauterelles.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DAF7E9BD-E617-6B40-939F-B1F3F333EA09}"/>
              </a:ext>
            </a:extLst>
          </p:cNvPr>
          <p:cNvGrpSpPr/>
          <p:nvPr/>
        </p:nvGrpSpPr>
        <p:grpSpPr>
          <a:xfrm>
            <a:off x="6426200" y="2379181"/>
            <a:ext cx="4407977" cy="2383319"/>
            <a:chOff x="1192810" y="2547733"/>
            <a:chExt cx="6737929" cy="3205600"/>
          </a:xfrm>
        </p:grpSpPr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E8C81961-6CB7-314C-BC8A-5FA8A1709C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3025635" y="714908"/>
              <a:ext cx="2981568" cy="6647218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734489-0440-6849-AAA3-82D40CDC8F62}"/>
                </a:ext>
              </a:extLst>
            </p:cNvPr>
            <p:cNvSpPr/>
            <p:nvPr/>
          </p:nvSpPr>
          <p:spPr>
            <a:xfrm>
              <a:off x="1192810" y="4000258"/>
              <a:ext cx="6737929" cy="175307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E6D7AD62-8DF3-FE41-A5E8-24CC956E38A6}"/>
              </a:ext>
            </a:extLst>
          </p:cNvPr>
          <p:cNvGrpSpPr/>
          <p:nvPr/>
        </p:nvGrpSpPr>
        <p:grpSpPr>
          <a:xfrm>
            <a:off x="1257300" y="2379181"/>
            <a:ext cx="4407977" cy="2383319"/>
            <a:chOff x="1192810" y="2547733"/>
            <a:chExt cx="6737929" cy="3205600"/>
          </a:xfrm>
        </p:grpSpPr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0BBA8605-CDFA-8741-B206-A4321C3915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3025635" y="714908"/>
              <a:ext cx="2981568" cy="6647218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89E20F9-8CF1-4147-BC35-F04A33717214}"/>
                </a:ext>
              </a:extLst>
            </p:cNvPr>
            <p:cNvSpPr/>
            <p:nvPr/>
          </p:nvSpPr>
          <p:spPr>
            <a:xfrm>
              <a:off x="1192810" y="4000258"/>
              <a:ext cx="6737929" cy="175307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ZoneTexte 15">
            <a:extLst>
              <a:ext uri="{FF2B5EF4-FFF2-40B4-BE49-F238E27FC236}">
                <a16:creationId xmlns:a16="http://schemas.microsoft.com/office/drawing/2014/main" id="{F61B357B-4072-964F-AA4B-C4B0FCDCD4EC}"/>
              </a:ext>
            </a:extLst>
          </p:cNvPr>
          <p:cNvSpPr txBox="1"/>
          <p:nvPr/>
        </p:nvSpPr>
        <p:spPr>
          <a:xfrm>
            <a:off x="10845327" y="1757141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25s</a:t>
            </a:r>
          </a:p>
        </p:txBody>
      </p:sp>
    </p:spTree>
    <p:extLst>
      <p:ext uri="{BB962C8B-B14F-4D97-AF65-F5344CB8AC3E}">
        <p14:creationId xmlns:p14="http://schemas.microsoft.com/office/powerpoint/2010/main" val="4181399316"/>
      </p:ext>
    </p:extLst>
  </p:cSld>
  <p:clrMapOvr>
    <a:masterClrMapping/>
  </p:clrMapOvr>
  <p:transition spd="slow" advClick="0" advTm="27000">
    <p:sndAc>
      <p:stSnd>
        <p:snd r:embed="rId2" name="chimes.wav"/>
      </p:stSnd>
    </p:sndAc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258</Words>
  <Application>Microsoft Office PowerPoint</Application>
  <PresentationFormat>Grand écran</PresentationFormat>
  <Paragraphs>76</Paragraphs>
  <Slides>19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19</vt:i4>
      </vt:variant>
    </vt:vector>
  </HeadingPairs>
  <TitlesOfParts>
    <vt:vector size="27" baseType="lpstr">
      <vt:lpstr>Arial</vt:lpstr>
      <vt:lpstr>Arial Black</vt:lpstr>
      <vt:lpstr>Calibri</vt:lpstr>
      <vt:lpstr>Calibri Light</vt:lpstr>
      <vt:lpstr>Cambria</vt:lpstr>
      <vt:lpstr>Times New Roman</vt:lpstr>
      <vt:lpstr>Thème Office</vt:lpstr>
      <vt:lpstr>Conception personnalisée</vt:lpstr>
      <vt:lpstr>Présentation PowerPoint</vt:lpstr>
      <vt:lpstr>Sujet de qualification  classes de CE2 (15 questions)</vt:lpstr>
      <vt:lpstr>Bonne chance à tous !</vt:lpstr>
      <vt:lpstr>1. Ecris le résultat</vt:lpstr>
      <vt:lpstr>2. Combien de cases blanches ?</vt:lpstr>
      <vt:lpstr>3. Combien de cases blanches ?</vt:lpstr>
      <vt:lpstr>4. Additionne les nombres et écris le résultat.</vt:lpstr>
      <vt:lpstr>5. Ecris le résultat</vt:lpstr>
      <vt:lpstr>6. Combien de pattes en tout?</vt:lpstr>
      <vt:lpstr>7. Combien de doigts en tout ?</vt:lpstr>
      <vt:lpstr>8. Combien de cubes bleus en tout  ?</vt:lpstr>
      <vt:lpstr>9. Choisis le nombre à placer.</vt:lpstr>
      <vt:lpstr>10. Donne l’heure</vt:lpstr>
      <vt:lpstr>11. Ecris le résultat</vt:lpstr>
      <vt:lpstr>12. Complète pour avoir le résultat</vt:lpstr>
      <vt:lpstr>13. Combien de « uru » ?</vt:lpstr>
      <vt:lpstr>14.  Pour 100 cL, de citronnade, 8 morceaux de sucre. Et pour 25 cL, combien de morceaux de sucre ?</vt:lpstr>
      <vt:lpstr>15.  Une poule pond 2 œufs par jour. Avec 25 poules, combien d’œufs par jour?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Elsie TAPEA</dc:creator>
  <cp:lastModifiedBy>Bertrand FILLOUX</cp:lastModifiedBy>
  <cp:revision>30</cp:revision>
  <dcterms:created xsi:type="dcterms:W3CDTF">2020-01-27T23:26:51Z</dcterms:created>
  <dcterms:modified xsi:type="dcterms:W3CDTF">2020-01-29T21:59:33Z</dcterms:modified>
</cp:coreProperties>
</file>