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67" r:id="rId7"/>
    <p:sldId id="293" r:id="rId8"/>
    <p:sldId id="289" r:id="rId9"/>
    <p:sldId id="283" r:id="rId10"/>
    <p:sldId id="260" r:id="rId11"/>
    <p:sldId id="263" r:id="rId12"/>
    <p:sldId id="264" r:id="rId13"/>
    <p:sldId id="268" r:id="rId14"/>
    <p:sldId id="292" r:id="rId15"/>
    <p:sldId id="261" r:id="rId16"/>
    <p:sldId id="259" r:id="rId17"/>
    <p:sldId id="266" r:id="rId18"/>
    <p:sldId id="265" r:id="rId19"/>
    <p:sldId id="284" r:id="rId20"/>
    <p:sldId id="282" r:id="rId21"/>
    <p:sldId id="291" r:id="rId22"/>
    <p:sldId id="285" r:id="rId23"/>
    <p:sldId id="290" r:id="rId24"/>
    <p:sldId id="286" r:id="rId25"/>
    <p:sldId id="294" r:id="rId26"/>
    <p:sldId id="280" r:id="rId27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4CE00-8A27-44D8-A538-374BE569F2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F63378-6C14-4E31-BFFE-A6ED50ABA2CF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785AAC-891D-4A08-A817-56F6494752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623EF5-30D6-43C2-BC6B-0B7F2CB29C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620561-2092-4F91-915D-B51CE295B49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031C81-D490-4B0E-8B2A-1A131A89BDD6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5020EAD-B9EB-4D5F-B6A8-C3A0A4B9E3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E58F2E-4AB2-4B58-A090-79829A9ED5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4050D-3F11-41FC-B893-9E1C3235D7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13F4392-BD76-4EA0-9A7E-F13EDF519BC0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F65073D-6E5C-41E6-95D1-32F482841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E5A10F-AD49-4EBF-94E6-ED6BB888B8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8C931A-046E-4489-9DC5-D68F8DE41A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C3D101-9602-4BFF-A2F8-31035B4B75E7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A70A95D-5622-4DB2-8E97-0DB588CD4E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EA81D7-4C5F-49D5-98B6-E9DA098A111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A0432F-99D9-41DD-834E-6B919CFB967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5534748-B085-46DD-ABBA-50EA1059864A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0AE4D92-9A52-4F96-B708-B6ECDB92DF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0E80CB7-3703-4FC7-AD12-E940A9D1D7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4050D-3F11-41FC-B893-9E1C3235D7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13F4392-BD76-4EA0-9A7E-F13EDF519BC0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F65073D-6E5C-41E6-95D1-32F482841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E5A10F-AD49-4EBF-94E6-ED6BB888B8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4CE00-8A27-44D8-A538-374BE569F2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F63378-6C14-4E31-BFFE-A6ED50ABA2CF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785AAC-891D-4A08-A817-56F6494752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623EF5-30D6-43C2-BC6B-0B7F2CB29C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EB9CA-6A04-485E-8257-87D7759882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62531B-F4B6-4D6C-B1EE-218EFFE16D3D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5BA0E1-9A03-4FDA-AE7B-0C2C23385D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D94369-EA82-4F2F-9A73-BFED61579F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EB9CA-6A04-485E-8257-87D7759882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62531B-F4B6-4D6C-B1EE-218EFFE16D3D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5BA0E1-9A03-4FDA-AE7B-0C2C23385D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D94369-EA82-4F2F-9A73-BFED61579F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78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95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234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544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992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60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451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7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5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48515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78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264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50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873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094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317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04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6120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511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9298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0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4939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7871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809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382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212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34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76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64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70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700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61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29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7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18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52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Relationship Id="rId6" Type="http://schemas.openxmlformats.org/officeDocument/2006/relationships/image" Target="NULL"/><Relationship Id="rId5" Type="http://schemas.openxmlformats.org/officeDocument/2006/relationships/image" Target="../media/image10.png"/><Relationship Id="rId4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71" y="727141"/>
            <a:ext cx="9142528" cy="32687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3C7EE72D-D5DA-4030-B150-978E6CECB387}"/>
              </a:ext>
            </a:extLst>
          </p:cNvPr>
          <p:cNvSpPr/>
          <p:nvPr/>
        </p:nvSpPr>
        <p:spPr>
          <a:xfrm>
            <a:off x="689066" y="18547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D376607-72A9-46D0-B5D8-DB71ACF1E076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44224" y="901937"/>
            <a:ext cx="8470838" cy="230832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fr-FR" sz="7200" dirty="0">
                <a:latin typeface="Arial"/>
                <a:cs typeface="Arial"/>
              </a:rPr>
              <a:t>Aire de la figure</a:t>
            </a:r>
          </a:p>
          <a:p>
            <a:pPr algn="ctr"/>
            <a:r>
              <a:rPr lang="fr-FR" sz="7200" dirty="0">
                <a:latin typeface="Arial"/>
                <a:cs typeface="Arial"/>
              </a:rPr>
              <a:t>= </a:t>
            </a:r>
            <a:r>
              <a:rPr lang="fr-FR" sz="7200" b="1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r>
              <a:rPr lang="fr-FR" sz="7200" dirty="0">
                <a:latin typeface="Arial"/>
                <a:cs typeface="Arial"/>
              </a:rPr>
              <a:t> unités d’aire</a:t>
            </a:r>
            <a:endParaRPr lang="fr-FR" sz="72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6181CB8-FD04-42D3-8B89-AE5A59B0A0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595" y="3210261"/>
            <a:ext cx="7494096" cy="2838777"/>
          </a:xfrm>
          <a:prstGeom prst="rect">
            <a:avLst/>
          </a:prstGeom>
        </p:spPr>
      </p:pic>
    </p:spTree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5B369476-9B28-4A18-9A43-5CC3F79A36AF}"/>
              </a:ext>
            </a:extLst>
          </p:cNvPr>
          <p:cNvSpPr/>
          <p:nvPr/>
        </p:nvSpPr>
        <p:spPr>
          <a:xfrm>
            <a:off x="600066" y="295059"/>
            <a:ext cx="863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588FF48-59C6-4EA1-9546-622D93D6B402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20 secondes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0B8399F-8050-45C6-8299-75842D6F90F0}"/>
              </a:ext>
            </a:extLst>
          </p:cNvPr>
          <p:cNvSpPr txBox="1"/>
          <p:nvPr/>
        </p:nvSpPr>
        <p:spPr>
          <a:xfrm>
            <a:off x="2127796" y="2204364"/>
            <a:ext cx="869045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3800" dirty="0"/>
              <a:t>25 % de 16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7AE46EF5-2D2D-4909-B459-6C80AC27BDF6}"/>
              </a:ext>
            </a:extLst>
          </p:cNvPr>
          <p:cNvSpPr/>
          <p:nvPr/>
        </p:nvSpPr>
        <p:spPr>
          <a:xfrm>
            <a:off x="650540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6BC7A10A-D372-476A-B93C-DBDC98112828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10 secondes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3FE7402-E97A-41EC-8A27-BBDAF5937861}"/>
              </a:ext>
            </a:extLst>
          </p:cNvPr>
          <p:cNvSpPr txBox="1"/>
          <p:nvPr/>
        </p:nvSpPr>
        <p:spPr>
          <a:xfrm>
            <a:off x="1637646" y="1598925"/>
            <a:ext cx="8413125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600" dirty="0"/>
              <a:t>−7 + 2</a:t>
            </a:r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B0F21EE4-5A71-4A37-864D-EDD4715A9414}"/>
              </a:ext>
            </a:extLst>
          </p:cNvPr>
          <p:cNvSpPr/>
          <p:nvPr/>
        </p:nvSpPr>
        <p:spPr>
          <a:xfrm>
            <a:off x="435583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3BEECB4-91EC-4E56-A44E-27DDBF3D4FE2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623124" y="1257381"/>
                <a:ext cx="10716016" cy="255454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FR" sz="8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fr-FR" sz="8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fr-FR" sz="8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8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8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8000" b="1" dirty="0">
                  <a:solidFill>
                    <a:srgbClr val="002060"/>
                  </a:solidFill>
                </a:endParaRPr>
              </a:p>
              <a:p>
                <a:pPr algn="ctr"/>
                <a:r>
                  <a:rPr lang="fr-FR" sz="8000" dirty="0"/>
                  <a:t>Calculer </a:t>
                </a:r>
                <a14:m>
                  <m:oMath xmlns:m="http://schemas.openxmlformats.org/officeDocument/2006/math">
                    <m:r>
                      <a:rPr lang="fr-FR" sz="8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fr-FR" sz="8000" dirty="0"/>
                  <a:t> pour </a:t>
                </a:r>
                <a14:m>
                  <m:oMath xmlns:m="http://schemas.openxmlformats.org/officeDocument/2006/math">
                    <m:r>
                      <a:rPr lang="fr-FR" sz="80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80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8000" b="1" i="1" dirty="0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fr-FR" sz="3600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24" y="1257381"/>
                <a:ext cx="10716016" cy="2554545"/>
              </a:xfrm>
              <a:prstGeom prst="rect">
                <a:avLst/>
              </a:prstGeom>
              <a:blipFill>
                <a:blip r:embed="rId4"/>
                <a:stretch>
                  <a:fillRect b="-21480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D336DAB1-C48B-434B-83A4-EB5F787A4994}"/>
              </a:ext>
            </a:extLst>
          </p:cNvPr>
          <p:cNvSpPr/>
          <p:nvPr/>
        </p:nvSpPr>
        <p:spPr>
          <a:xfrm>
            <a:off x="477620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294616B2-7684-4C64-816B-457AD467C729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0E67B0E-8A3F-441D-90E4-727C75840DDF}"/>
              </a:ext>
            </a:extLst>
          </p:cNvPr>
          <p:cNvSpPr txBox="1"/>
          <p:nvPr/>
        </p:nvSpPr>
        <p:spPr>
          <a:xfrm>
            <a:off x="1722477" y="1944231"/>
            <a:ext cx="8747046" cy="26468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6600" dirty="0"/>
              <a:t>0,2 × 0,3</a:t>
            </a:r>
            <a:endParaRPr lang="fr-FR" sz="16600" dirty="0">
              <a:cs typeface="Calibri"/>
            </a:endParaRP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473913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25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0CC1411-ECFC-4C5E-B4EE-0BE9207668CB}"/>
              </a:ext>
            </a:extLst>
          </p:cNvPr>
          <p:cNvSpPr txBox="1"/>
          <p:nvPr/>
        </p:nvSpPr>
        <p:spPr>
          <a:xfrm>
            <a:off x="1193553" y="1383723"/>
            <a:ext cx="9779334" cy="11079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6600" dirty="0"/>
              <a:t>Donne la mesure de l’angle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4074263-4043-4EB8-B30C-425DEC75B2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226" y="2766249"/>
            <a:ext cx="5859654" cy="2918893"/>
          </a:xfrm>
          <a:prstGeom prst="rect">
            <a:avLst/>
          </a:prstGeom>
        </p:spPr>
      </p:pic>
    </p:spTree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7AE46EF5-2D2D-4909-B459-6C80AC27BDF6}"/>
              </a:ext>
            </a:extLst>
          </p:cNvPr>
          <p:cNvSpPr/>
          <p:nvPr/>
        </p:nvSpPr>
        <p:spPr>
          <a:xfrm>
            <a:off x="618187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6BC7A10A-D372-476A-B93C-DBDC98112828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145086-CF3F-40DB-A99E-168E268EF4BD}"/>
              </a:ext>
            </a:extLst>
          </p:cNvPr>
          <p:cNvSpPr txBox="1"/>
          <p:nvPr/>
        </p:nvSpPr>
        <p:spPr>
          <a:xfrm>
            <a:off x="618187" y="1157039"/>
            <a:ext cx="11165982" cy="470898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6000" dirty="0"/>
              <a:t>Une urne contient </a:t>
            </a:r>
            <a:r>
              <a:rPr lang="fr-FR" sz="6000" dirty="0">
                <a:solidFill>
                  <a:srgbClr val="0070C0"/>
                </a:solidFill>
              </a:rPr>
              <a:t>4 boules bleues</a:t>
            </a:r>
          </a:p>
          <a:p>
            <a:pPr algn="ctr"/>
            <a:r>
              <a:rPr lang="fr-FR" sz="6000" dirty="0"/>
              <a:t>et </a:t>
            </a:r>
            <a:r>
              <a:rPr lang="fr-FR" sz="6000" dirty="0">
                <a:solidFill>
                  <a:srgbClr val="FF0000"/>
                </a:solidFill>
              </a:rPr>
              <a:t>6 boules rouges</a:t>
            </a:r>
            <a:r>
              <a:rPr lang="fr-FR" sz="6000" dirty="0"/>
              <a:t>.</a:t>
            </a:r>
          </a:p>
          <a:p>
            <a:pPr algn="ctr"/>
            <a:r>
              <a:rPr lang="fr-FR" sz="6000" dirty="0"/>
              <a:t>On tire une boule au hasard.</a:t>
            </a:r>
          </a:p>
          <a:p>
            <a:pPr algn="ctr"/>
            <a:r>
              <a:rPr lang="fr-FR" sz="6000" dirty="0"/>
              <a:t>Quelle est la probabilité de tirer</a:t>
            </a:r>
          </a:p>
          <a:p>
            <a:pPr algn="ctr"/>
            <a:r>
              <a:rPr lang="fr-FR" sz="6000" dirty="0"/>
              <a:t>une boule bleue ?</a:t>
            </a:r>
            <a:endParaRPr lang="fr-FR" sz="2400" dirty="0"/>
          </a:p>
        </p:txBody>
      </p:sp>
    </p:spTree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501972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A24EAA1-B5E5-48FF-A3F1-2AA17B51E2A0}"/>
                  </a:ext>
                </a:extLst>
              </p:cNvPr>
              <p:cNvSpPr/>
              <p:nvPr/>
            </p:nvSpPr>
            <p:spPr>
              <a:xfrm>
                <a:off x="1942257" y="2002480"/>
                <a:ext cx="8307486" cy="2215991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13800" i="1" smtClean="0"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fr-FR" sz="13800" b="0" i="1" smtClean="0">
                              <a:latin typeface="Cambria Math" panose="02040503050406030204" pitchFamily="18" charset="0"/>
                              <a:cs typeface="Calibri"/>
                            </a:rPr>
                            <m:t>10</m:t>
                          </m:r>
                        </m:e>
                        <m:sup>
                          <m:r>
                            <a:rPr lang="fr-FR" sz="13800" b="0" i="1" smtClean="0">
                              <a:latin typeface="Cambria Math" panose="02040503050406030204" pitchFamily="18" charset="0"/>
                              <a:cs typeface="Calibri"/>
                            </a:rPr>
                            <m:t>2</m:t>
                          </m:r>
                        </m:sup>
                      </m:sSup>
                      <m:r>
                        <a:rPr lang="fr-FR" sz="13800" b="0" i="1" smtClean="0">
                          <a:latin typeface="Cambria Math" panose="02040503050406030204" pitchFamily="18" charset="0"/>
                          <a:cs typeface="Calibri"/>
                        </a:rPr>
                        <m:t>+</m:t>
                      </m:r>
                      <m:sSup>
                        <m:sSupPr>
                          <m:ctrlPr>
                            <a:rPr lang="fr-FR" sz="13800" b="0" i="1" smtClean="0"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fr-FR" sz="13800" b="0" i="1" smtClean="0">
                              <a:latin typeface="Cambria Math" panose="02040503050406030204" pitchFamily="18" charset="0"/>
                              <a:cs typeface="Calibri"/>
                            </a:rPr>
                            <m:t>10</m:t>
                          </m:r>
                        </m:e>
                        <m:sup>
                          <m:r>
                            <a:rPr lang="fr-FR" sz="13800" b="0" i="1" smtClean="0">
                              <a:latin typeface="Cambria Math" panose="02040503050406030204" pitchFamily="18" charset="0"/>
                              <a:cs typeface="Calibri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sz="8800" dirty="0">
                  <a:cs typeface="Calibri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A24EAA1-B5E5-48FF-A3F1-2AA17B51E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257" y="2002480"/>
                <a:ext cx="8307486" cy="22159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37066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648487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648487" y="1451410"/>
            <a:ext cx="10869465" cy="398399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/>
            <a:r>
              <a:rPr lang="fr-FR" sz="6600" dirty="0">
                <a:latin typeface="Arial"/>
                <a:ea typeface="Microsoft YaHei"/>
                <a:cs typeface="Mangal"/>
              </a:rPr>
              <a:t>Moana court à la vitesse de 15 km/h.</a:t>
            </a:r>
          </a:p>
          <a:p>
            <a:pPr algn="ctr"/>
            <a:r>
              <a:rPr lang="fr-FR" sz="6600" dirty="0">
                <a:latin typeface="Arial"/>
                <a:ea typeface="Microsoft YaHei"/>
                <a:cs typeface="Mangal"/>
              </a:rPr>
              <a:t>Quelle distance parcourt-il en 20 min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44906019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3C7EE72D-D5DA-4030-B150-978E6CECB387}"/>
              </a:ext>
            </a:extLst>
          </p:cNvPr>
          <p:cNvSpPr/>
          <p:nvPr/>
        </p:nvSpPr>
        <p:spPr>
          <a:xfrm>
            <a:off x="420841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D376607-72A9-46D0-B5D8-DB71ACF1E076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16E23CC-3EDA-4110-909A-05478F77C6FD}"/>
              </a:ext>
            </a:extLst>
          </p:cNvPr>
          <p:cNvSpPr/>
          <p:nvPr/>
        </p:nvSpPr>
        <p:spPr>
          <a:xfrm>
            <a:off x="463639" y="1065243"/>
            <a:ext cx="11603865" cy="77965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/>
            <a:r>
              <a:rPr lang="fr-FR" sz="4400" dirty="0"/>
              <a:t>La figure 2 est un agrandissement de la figure 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B89205-7FC4-433F-AA0B-978E81313A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40" y="1844900"/>
            <a:ext cx="5334755" cy="3985927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4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375" y="609296"/>
            <a:ext cx="6943987" cy="2482696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454359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25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8DBFC08D-4DB7-4980-BEF6-6428D33EF50B}"/>
                  </a:ext>
                </a:extLst>
              </p:cNvPr>
              <p:cNvSpPr/>
              <p:nvPr/>
            </p:nvSpPr>
            <p:spPr>
              <a:xfrm>
                <a:off x="1173999" y="2130480"/>
                <a:ext cx="9844002" cy="1819814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 algn="ctr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1500" i="1" dirty="0" smtClean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−7−7÷7+7</m:t>
                      </m:r>
                    </m:oMath>
                  </m:oMathPara>
                </a14:m>
                <a:endParaRPr lang="fr-FR" sz="115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 xmlns="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8DBFC08D-4DB7-4980-BEF6-6428D33EF5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999" y="2130480"/>
                <a:ext cx="9844002" cy="1819814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3230008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6BBCDB-8D8E-4840-ADA2-7E09FDD9A437}"/>
              </a:ext>
            </a:extLst>
          </p:cNvPr>
          <p:cNvSpPr/>
          <p:nvPr/>
        </p:nvSpPr>
        <p:spPr>
          <a:xfrm>
            <a:off x="1721572" y="1344417"/>
            <a:ext cx="8748856" cy="369135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sz="11500" dirty="0">
                <a:ea typeface="Microsoft YaHei"/>
                <a:cs typeface="Mangal"/>
              </a:rPr>
              <a:t>Le tiers du double de 12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C8D471DF-7A61-44AD-8F70-E891DCF23CCF}"/>
              </a:ext>
            </a:extLst>
          </p:cNvPr>
          <p:cNvSpPr/>
          <p:nvPr/>
        </p:nvSpPr>
        <p:spPr>
          <a:xfrm>
            <a:off x="567480" y="295059"/>
            <a:ext cx="829911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BAC80FF-EEF4-49A5-A179-8FE68708205C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511210" y="28063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68351" y="4745687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502A99-2E2E-4ED0-ACF8-0688F6E631DA}"/>
              </a:ext>
            </a:extLst>
          </p:cNvPr>
          <p:cNvSpPr txBox="1"/>
          <p:nvPr/>
        </p:nvSpPr>
        <p:spPr>
          <a:xfrm>
            <a:off x="659553" y="1212238"/>
            <a:ext cx="10847333" cy="739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hangingPunct="0"/>
            <a:r>
              <a:rPr lang="fr-FR" sz="4400" dirty="0">
                <a:solidFill>
                  <a:prstClr val="black"/>
                </a:solidFill>
                <a:latin typeface="Arial" pitchFamily="18"/>
                <a:ea typeface="Microsoft YaHei" pitchFamily="2"/>
                <a:cs typeface="Mangal" pitchFamily="2"/>
              </a:rPr>
              <a:t>Quel est le périmètre de la figure obtenue?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1A19E50-8D3D-4365-8410-F82AF09A77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5281" y="1951949"/>
            <a:ext cx="3881437" cy="459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999290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534177" y="18547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60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1">
                <a:extLst>
                  <a:ext uri="{FF2B5EF4-FFF2-40B4-BE49-F238E27FC236}">
                    <a16:creationId xmlns:a16="http://schemas.microsoft.com/office/drawing/2014/main" id="{699926E2-C484-4A7B-81D9-6BED6FE9661E}"/>
                  </a:ext>
                </a:extLst>
              </p:cNvPr>
              <p:cNvSpPr/>
              <p:nvPr/>
            </p:nvSpPr>
            <p:spPr>
              <a:xfrm>
                <a:off x="1370302" y="1160240"/>
                <a:ext cx="9425835" cy="393494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 algn="ctr"/>
                <a:r>
                  <a:rPr lang="fr-FR" sz="5400" dirty="0">
                    <a:latin typeface="Arial" pitchFamily="18"/>
                    <a:ea typeface="Microsoft YaHei" pitchFamily="2"/>
                    <a:cs typeface="Mangal" pitchFamily="2"/>
                  </a:rPr>
                  <a:t>Combien de temps faut-il pour remplir un réservoir de</a:t>
                </a:r>
                <a:r>
                  <a:rPr lang="fr-FR" sz="5400" b="1" dirty="0">
                    <a:latin typeface="Arial" pitchFamily="18"/>
                    <a:ea typeface="Microsoft YaHei" pitchFamily="2"/>
                    <a:cs typeface="Mangal" pitchFamily="2"/>
                  </a:rPr>
                  <a:t> </a:t>
                </a:r>
                <a14:m>
                  <m:oMath xmlns:m="http://schemas.openxmlformats.org/officeDocument/2006/math">
                    <m:r>
                      <a:rPr lang="fr-FR" sz="54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𝟐</m:t>
                    </m:r>
                    <m:r>
                      <a:rPr lang="fr-FR" sz="54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</m:t>
                    </m:r>
                    <m:sSup>
                      <m:sSupPr>
                        <m:ctrlPr>
                          <a:rPr lang="fr-FR" sz="5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icrosoft YaHei" pitchFamily="2"/>
                            <a:cs typeface="Mangal" pitchFamily="2"/>
                          </a:rPr>
                        </m:ctrlPr>
                      </m:sSupPr>
                      <m:e>
                        <m:r>
                          <a:rPr lang="fr-FR" sz="5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icrosoft YaHei" pitchFamily="2"/>
                            <a:cs typeface="Mangal" pitchFamily="2"/>
                          </a:rPr>
                          <m:t>𝒎</m:t>
                        </m:r>
                      </m:e>
                      <m:sup>
                        <m:r>
                          <a:rPr lang="fr-FR" sz="5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icrosoft YaHei" pitchFamily="2"/>
                            <a:cs typeface="Mangal" pitchFamily="2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fr-FR" sz="5400" b="1" dirty="0">
                    <a:solidFill>
                      <a:srgbClr val="0070C0"/>
                    </a:solidFill>
                    <a:latin typeface="Arial" pitchFamily="18"/>
                    <a:ea typeface="Microsoft YaHei" pitchFamily="2"/>
                    <a:cs typeface="Mangal" pitchFamily="2"/>
                  </a:rPr>
                  <a:t> </a:t>
                </a:r>
                <a:r>
                  <a:rPr lang="fr-FR" sz="5400" dirty="0">
                    <a:latin typeface="Arial" pitchFamily="18"/>
                    <a:ea typeface="Microsoft YaHei" pitchFamily="2"/>
                    <a:cs typeface="Mangal" pitchFamily="2"/>
                  </a:rPr>
                  <a:t>avec un robinet  qui débite </a:t>
                </a:r>
                <a14:m>
                  <m:oMath xmlns:m="http://schemas.openxmlformats.org/officeDocument/2006/math"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𝟏𝟎</m:t>
                    </m:r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</m:t>
                    </m:r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𝒍𝒊𝒕𝒓𝒆𝒔</m:t>
                    </m:r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</m:t>
                    </m:r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𝒑𝒂𝒓</m:t>
                    </m:r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</m:t>
                    </m:r>
                    <m:r>
                      <a:rPr lang="fr-FR" sz="5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𝒎𝒊𝒏𝒖𝒕𝒆</m:t>
                    </m:r>
                  </m:oMath>
                </a14:m>
                <a:r>
                  <a:rPr lang="fr-FR" sz="5400" b="1" dirty="0">
                    <a:solidFill>
                      <a:srgbClr val="0070C0"/>
                    </a:solidFill>
                    <a:latin typeface="Arial" pitchFamily="18"/>
                    <a:ea typeface="Microsoft YaHei" pitchFamily="2"/>
                    <a:cs typeface="Mangal" pitchFamily="2"/>
                  </a:rPr>
                  <a:t> </a:t>
                </a:r>
                <a:r>
                  <a:rPr lang="fr-FR" sz="5400" dirty="0">
                    <a:latin typeface="Arial" pitchFamily="18"/>
                    <a:ea typeface="Microsoft YaHei" pitchFamily="2"/>
                    <a:cs typeface="Mangal" pitchFamily="2"/>
                  </a:rPr>
                  <a:t>?</a:t>
                </a:r>
              </a:p>
              <a:p>
                <a:pPr algn="ctr"/>
                <a:r>
                  <a:rPr lang="fr-FR" sz="4000" dirty="0">
                    <a:latin typeface="Arial"/>
                    <a:ea typeface="Microsoft YaHei"/>
                    <a:cs typeface="Mangal"/>
                  </a:rPr>
                  <a:t> </a:t>
                </a:r>
                <a:endParaRPr lang="fr-FR" sz="40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 xmlns="">
          <p:sp>
            <p:nvSpPr>
              <p:cNvPr id="9" name="Rectangle 1">
                <a:extLst>
                  <a:ext uri="{FF2B5EF4-FFF2-40B4-BE49-F238E27FC236}">
                    <a16:creationId xmlns:a16="http://schemas.microsoft.com/office/drawing/2014/main" id="{699926E2-C484-4A7B-81D9-6BED6FE966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2" y="1160240"/>
                <a:ext cx="9425835" cy="393494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4"/>
                <a:stretch>
                  <a:fillRect l="-3040" t="-3870" r="-4916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DF3C03CA-39DD-406B-B849-CC153BD3BB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0756" y="5128534"/>
            <a:ext cx="1025220" cy="885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C3FB6A5-E9E5-47DD-8B43-5C6049391CA0}"/>
                  </a:ext>
                </a:extLst>
              </p:cNvPr>
              <p:cNvSpPr txBox="1"/>
              <p:nvPr/>
            </p:nvSpPr>
            <p:spPr>
              <a:xfrm>
                <a:off x="3286539" y="5208038"/>
                <a:ext cx="6096000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fr-FR" sz="44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𝟏</m:t>
                    </m:r>
                    <m:r>
                      <a:rPr lang="fr-FR" sz="4400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</m:t>
                    </m:r>
                    <m:sSup>
                      <m:sSupPr>
                        <m:ctrlPr>
                          <a:rPr lang="fr-FR" sz="4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icrosoft YaHei" pitchFamily="2"/>
                            <a:cs typeface="Mangal" pitchFamily="2"/>
                          </a:rPr>
                        </m:ctrlPr>
                      </m:sSupPr>
                      <m:e>
                        <m:r>
                          <a:rPr lang="fr-FR" sz="4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icrosoft YaHei" pitchFamily="2"/>
                            <a:cs typeface="Mangal" pitchFamily="2"/>
                          </a:rPr>
                          <m:t>𝒎</m:t>
                        </m:r>
                      </m:e>
                      <m:sup>
                        <m:r>
                          <a:rPr lang="fr-FR" sz="4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Microsoft YaHei" pitchFamily="2"/>
                            <a:cs typeface="Mangal" pitchFamily="2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fr-FR" sz="4400" dirty="0">
                    <a:latin typeface="Arial" pitchFamily="18"/>
                    <a:ea typeface="Microsoft YaHei" pitchFamily="2"/>
                    <a:cs typeface="Mangal" pitchFamily="2"/>
                  </a:rPr>
                  <a:t>  </a:t>
                </a:r>
                <a14:m>
                  <m:oMath xmlns:m="http://schemas.openxmlformats.org/officeDocument/2006/math">
                    <m:r>
                      <a:rPr lang="fr-FR" sz="4400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        </m:t>
                    </m:r>
                    <m:r>
                      <a:rPr lang="fr-FR" sz="4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𝟏𝟎</m:t>
                    </m:r>
                    <m:r>
                      <a:rPr lang="fr-FR" sz="4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𝟎𝟎</m:t>
                    </m:r>
                    <m:r>
                      <a:rPr lang="fr-FR" sz="4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 </m:t>
                    </m:r>
                    <m:r>
                      <a:rPr lang="fr-FR" sz="4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𝑳</m:t>
                    </m:r>
                  </m:oMath>
                </a14:m>
                <a:endParaRPr lang="fr-FR" sz="44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C3FB6A5-E9E5-47DD-8B43-5C6049391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539" y="5208038"/>
                <a:ext cx="6096000" cy="7847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4AE802A7-CC50-4E20-B1FE-57AE44D18A3A}"/>
              </a:ext>
            </a:extLst>
          </p:cNvPr>
          <p:cNvCxnSpPr>
            <a:cxnSpLocks/>
          </p:cNvCxnSpPr>
          <p:nvPr/>
        </p:nvCxnSpPr>
        <p:spPr>
          <a:xfrm>
            <a:off x="5442618" y="5694133"/>
            <a:ext cx="1103956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532196"/>
      </p:ext>
    </p:extLst>
  </p:cSld>
  <p:clrMapOvr>
    <a:masterClrMapping/>
  </p:clrMapOvr>
  <p:transition spd="slow" advClick="0" advTm="6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25475" y="4451972"/>
            <a:ext cx="7715250" cy="2679700"/>
          </a:xfrm>
        </p:spPr>
        <p:txBody>
          <a:bodyPr/>
          <a:lstStyle/>
          <a:p>
            <a:pPr marL="0" indent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1" y="1936978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7839" y="667847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p:transition spd="slow">
    <p:sndAc>
      <p:stSnd>
        <p:snd r:embed="rId3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90304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4202529" y="1023567"/>
            <a:ext cx="3786943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/>
              <a:t>9 × 5</a:t>
            </a:r>
            <a:endParaRPr lang="fr-FR" sz="2800" dirty="0"/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608535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71EB248-24B3-42A3-9842-BEB01F216E3F}"/>
              </a:ext>
            </a:extLst>
          </p:cNvPr>
          <p:cNvSpPr txBox="1"/>
          <p:nvPr/>
        </p:nvSpPr>
        <p:spPr>
          <a:xfrm>
            <a:off x="2071575" y="1178830"/>
            <a:ext cx="8099442" cy="21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 hangingPunct="0">
              <a:defRPr sz="6000"/>
            </a:pPr>
            <a:r>
              <a:rPr lang="fr-FR" sz="13800" dirty="0">
                <a:latin typeface="Arial"/>
                <a:ea typeface="Microsoft YaHei"/>
                <a:cs typeface="Mangal"/>
              </a:rPr>
              <a:t>100 - 27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506041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524000" y="2071539"/>
            <a:ext cx="181758" cy="64487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hangingPunct="0">
              <a:defRPr sz="6000"/>
            </a:pPr>
            <a:endParaRPr lang="fr-FR" sz="3600" dirty="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747280" y="1080608"/>
            <a:ext cx="8655050" cy="5361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6000"/>
            </a:pPr>
            <a:r>
              <a:rPr lang="fr-FR" sz="8800" dirty="0">
                <a:solidFill>
                  <a:srgbClr val="FF0000"/>
                </a:solidFill>
                <a:latin typeface="Arial"/>
                <a:ea typeface="Microsoft YaHei"/>
                <a:cs typeface="Mangal"/>
              </a:rPr>
              <a:t>Départ : 13h40 </a:t>
            </a:r>
            <a:r>
              <a:rPr lang="fr-FR" sz="8800" dirty="0">
                <a:solidFill>
                  <a:srgbClr val="0070C0"/>
                </a:solidFill>
                <a:latin typeface="Arial"/>
                <a:ea typeface="Microsoft YaHei"/>
                <a:cs typeface="Mangal"/>
              </a:rPr>
              <a:t>Arrivée : 15h17</a:t>
            </a:r>
          </a:p>
          <a:p>
            <a:pPr algn="ctr">
              <a:defRPr sz="6000"/>
            </a:pPr>
            <a:r>
              <a:rPr lang="fr-FR" sz="8800" dirty="0">
                <a:latin typeface="Arial"/>
                <a:ea typeface="Microsoft YaHei"/>
                <a:cs typeface="Mangal"/>
              </a:rPr>
              <a:t>Quelle est la durée du trajet ?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4035922316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530107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8B41DC1-F7F3-4EEE-89BD-5A4DD822E518}"/>
              </a:ext>
            </a:extLst>
          </p:cNvPr>
          <p:cNvSpPr txBox="1"/>
          <p:nvPr/>
        </p:nvSpPr>
        <p:spPr>
          <a:xfrm>
            <a:off x="0" y="1938683"/>
            <a:ext cx="12019722" cy="178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 hangingPunct="0">
              <a:defRPr sz="6000"/>
            </a:pPr>
            <a:r>
              <a:rPr lang="fr-FR" sz="11500" dirty="0">
                <a:latin typeface="Arial"/>
                <a:ea typeface="Microsoft YaHei"/>
                <a:cs typeface="Mangal"/>
              </a:rPr>
              <a:t>0,4 km    </a:t>
            </a:r>
            <a:r>
              <a:rPr lang="fr-FR" sz="11500" dirty="0">
                <a:solidFill>
                  <a:srgbClr val="FF0000"/>
                </a:solidFill>
                <a:latin typeface="Arial"/>
                <a:ea typeface="Microsoft YaHei"/>
                <a:cs typeface="Mangal"/>
              </a:rPr>
              <a:t>?</a:t>
            </a:r>
            <a:r>
              <a:rPr lang="fr-FR" sz="11500" dirty="0">
                <a:latin typeface="Arial"/>
                <a:ea typeface="Microsoft YaHei"/>
                <a:cs typeface="Mangal"/>
              </a:rPr>
              <a:t> m</a:t>
            </a:r>
          </a:p>
        </p:txBody>
      </p:sp>
      <p:sp>
        <p:nvSpPr>
          <p:cNvPr id="4" name="Flèche : double flèche horizontale 3">
            <a:extLst>
              <a:ext uri="{FF2B5EF4-FFF2-40B4-BE49-F238E27FC236}">
                <a16:creationId xmlns:a16="http://schemas.microsoft.com/office/drawing/2014/main" id="{0B7925B2-CD3D-4FD2-A961-DCFBFD81CD2A}"/>
              </a:ext>
            </a:extLst>
          </p:cNvPr>
          <p:cNvSpPr/>
          <p:nvPr/>
        </p:nvSpPr>
        <p:spPr>
          <a:xfrm>
            <a:off x="6430570" y="2589699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8586558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49771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/>
              <p:nvPr/>
            </p:nvSpPr>
            <p:spPr>
              <a:xfrm>
                <a:off x="1861625" y="1172191"/>
                <a:ext cx="8468751" cy="37032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 lvl="0" algn="ctr" hangingPunct="0">
                  <a:defRPr sz="6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6600" i="1" smtClean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</m:ctrlPr>
                      </m:fPr>
                      <m:num>
                        <m:r>
                          <a:rPr lang="fr-FR" sz="16600" b="0" i="1" smtClean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3</m:t>
                        </m:r>
                      </m:num>
                      <m:den>
                        <m:r>
                          <a:rPr lang="fr-FR" sz="16600" b="0" i="1" smtClean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16600" dirty="0">
                    <a:latin typeface="Arial"/>
                    <a:ea typeface="Microsoft YaHei"/>
                    <a:cs typeface="Mangal"/>
                  </a:rPr>
                  <a:t> </a:t>
                </a:r>
                <a:r>
                  <a:rPr lang="fr-FR" sz="13800" dirty="0">
                    <a:latin typeface="Arial"/>
                    <a:ea typeface="Microsoft YaHei"/>
                    <a:cs typeface="Mangal"/>
                  </a:rPr>
                  <a:t>de 20</a:t>
                </a:r>
                <a:endParaRPr lang="fr-FR" sz="9600" dirty="0">
                  <a:latin typeface="Arial"/>
                  <a:ea typeface="Microsoft YaHei"/>
                  <a:cs typeface="Mangal"/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1625" y="1172191"/>
                <a:ext cx="8468751" cy="3703278"/>
              </a:xfrm>
              <a:prstGeom prst="rect">
                <a:avLst/>
              </a:prstGeom>
              <a:blipFill>
                <a:blip r:embed="rId4"/>
                <a:stretch>
                  <a:fillRect b="-65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C8D471DF-7A61-44AD-8F70-E891DCF23CCF}"/>
              </a:ext>
            </a:extLst>
          </p:cNvPr>
          <p:cNvSpPr/>
          <p:nvPr/>
        </p:nvSpPr>
        <p:spPr>
          <a:xfrm>
            <a:off x="426803" y="2950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BAC80FF-EEF4-49A5-A179-8FE68708205C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15 secondes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C81C6E-F8EF-4371-A87A-E8E4FEDB608B}"/>
              </a:ext>
            </a:extLst>
          </p:cNvPr>
          <p:cNvSpPr/>
          <p:nvPr/>
        </p:nvSpPr>
        <p:spPr>
          <a:xfrm>
            <a:off x="1924510" y="1595152"/>
            <a:ext cx="8342980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13800" dirty="0"/>
              <a:t>0,12 + 0,3</a:t>
            </a:r>
            <a:endParaRPr lang="fr-FR" sz="7200" dirty="0"/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4763</TotalTime>
  <Words>318</Words>
  <Application>Microsoft Office PowerPoint</Application>
  <PresentationFormat>Grand écran</PresentationFormat>
  <Paragraphs>104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Basso</dc:creator>
  <cp:lastModifiedBy>Bertrand FILLOUX</cp:lastModifiedBy>
  <cp:revision>259</cp:revision>
  <dcterms:modified xsi:type="dcterms:W3CDTF">2020-12-14T20:43:03Z</dcterms:modified>
</cp:coreProperties>
</file>