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307" r:id="rId11"/>
    <p:sldId id="264" r:id="rId12"/>
    <p:sldId id="265" r:id="rId13"/>
    <p:sldId id="266" r:id="rId14"/>
    <p:sldId id="267" r:id="rId15"/>
    <p:sldId id="306" r:id="rId16"/>
    <p:sldId id="280" r:id="rId17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172"/>
    <a:srgbClr val="0CD670"/>
    <a:srgbClr val="009555"/>
    <a:srgbClr val="A2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2"/>
    <p:restoredTop sz="95213"/>
  </p:normalViewPr>
  <p:slideViewPr>
    <p:cSldViewPr snapToGrid="0" snapToObjects="1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1397-F24A-DB4C-9D56-18BD0735CBD7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0EC5-0231-4F45-9DAF-45A14DF4A8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9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0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728B-5D3A-454D-9081-323F69A0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8A5F22-7093-3643-8DCE-62C840174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B4CA6-A519-BA47-A14F-E210621E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70A5D-7657-DC44-A355-E259BDB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B23CF-3F41-6045-B9C8-F47686D1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171620023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9982-17CE-284C-AAAC-C363F1F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BE7DD-A645-6D4C-8C20-FFFC0B6B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7D74A-1871-AF4A-BE29-3BE4DEB0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322E5-A7B8-6F47-AF54-777F236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73233-65CE-7C46-B5AF-4E9933DB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86148441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06CD64-7B16-E24C-9FED-D32547618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66468-4EF5-9E40-B48E-A7984098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FEA9F-0FB3-0A41-8814-D4DE48B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53C75-88CA-B645-ABDB-20AE21A2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7244C7-64A4-CD41-A267-673238CE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497643964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EA28-9876-1149-8123-F751E3A2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C8C8F-0D79-EA49-98F8-2EB39073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1BE2A-711E-1F45-8772-4D50B77B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40933-15C8-A847-9443-51FDA19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10B1B-56A1-BE44-BBB2-56D165D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49335354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F8F8-42DD-2A48-9989-9442B2FA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A641A-4BE0-9442-A653-A56B1488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CD6B7-0455-2E48-B231-77AE8FB3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9B60F-BF32-AF43-B5CE-60316184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12510-92A0-5E4E-9489-B37667F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54860917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9FD0C-E889-2E4D-A8B9-B9874EAC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D8BC3-A234-4545-9E0B-5297CC94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029F1-E77D-2149-B7F6-03850218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D952F-997E-F341-BBE0-BFCDBEE6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5FEDF-F8FF-CB4A-8985-6EB94318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064671651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8B5F7-8454-674C-BA0C-ACDF8F1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52696-9180-B64C-8D64-7E867FBF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A341D-1957-1146-9867-6B763FC7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34D08-776B-3043-84D3-5D7ED414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C9BF2-75B4-3F47-963F-8540FE5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C888D4-0EA4-3146-9EF7-C85E457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258419268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51B28-40FF-4D41-8845-620A9D59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C1322-C7EC-CC4E-98EA-E8E040A1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94E9A-F249-A344-89C3-34997AFF0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0B81D-46C5-CF46-A0DE-194558C7F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FEC059-9E99-FD4A-84AB-9E060E2BE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CDAF65-8666-1C4A-8E0C-EF1B215B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2FAB7-ED36-7148-88DA-73EDE22D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3DDA27-D60B-C546-BFE2-C1D3B38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11061709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79DA-4EA7-124C-A5E2-1664AA51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B6863A-3945-C143-A02A-8C509CBD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61FD6-0628-0443-9CCB-8E991221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6DD3A-2F5A-6048-A366-7B7CBD41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6792654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5F197A-DF3E-DA44-8E54-75B2AB49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1213B-F019-4F4B-A926-74B4D3B2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9DA6F-B3C4-444B-8578-D6F98A4B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327018111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2570-B661-D843-B074-B5A238D3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116CA-EB88-E34D-99DC-2A5F44D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06007B-1AE5-7144-AE6D-AD72FCF1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F31273-C09E-0049-8AC7-CB3AE26B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4C9478-92C1-804A-9725-A17374F3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2DEB0B-6F74-B748-B167-85EBB76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78281452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87E6A-3866-8F49-8016-28BE3FD6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632D5-A25B-7F47-9A8E-4977714A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A6A1A-D35E-E649-838B-DFD76A9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E54FF-2F56-7641-9915-C86B7827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9B06E-0588-8F42-A5BE-F06952BC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58437717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7F80F-8D01-A64B-BF9E-DEF29705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57299-8FC6-344B-B32F-E7542065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8B6F7-9D81-564A-B2CB-A75DA72A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5606E-3229-3048-A85C-C887B8B0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DC555-E237-C74A-AEC2-B0F88F08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7CFE2-A5FF-E747-98F9-DE44DD6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18003467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25D86-94D1-EE40-880A-0D7B68AE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961F85-C901-F941-995E-B709A7A4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9E07F-F94C-EE46-A866-8578047B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57B8B-F1A4-E742-BC3F-826F8B3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6D65B-4CF7-3141-B963-FCAEFA1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18619506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2195D8-E943-594D-9EEA-5E41A8CB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F60A9E-9629-E749-BBD2-5B1688FE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D3985-170D-F24A-BF9F-EB85277D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60319-1717-A445-8E43-7C1A0AE2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13307-DB5F-294A-93B1-41D170A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62291739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F02BE-A6BC-9749-931C-2352F6DF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P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4ED32-6437-8A4F-8400-F047E200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548CB-2654-D747-8208-CBAF5624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0DC1A-7103-424B-B6CE-77CD0702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35A59-0460-7347-8998-D5E63E5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4669479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B15B0-E12C-0647-97C1-996891A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41885-87C3-FC4E-96BB-6AC14F3D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1B085-F0EE-CB40-B25A-E47582E7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EBDC11-5C82-0E4F-BAF3-BD7F8EEE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CAA0C-BFC6-E04B-9793-2D89605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E1ACA-725D-A842-8F75-6F52C92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543088173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98F44-C7C9-9241-9AE0-78849942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F67CE-769C-0D41-A470-9F9E14DF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E57CF-914E-E34D-9AE7-89ADE8FD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201677-9B45-E343-A903-125C58F3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6DE5D8-FE7B-4E4D-AA16-D0D15F1C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F98F4A-BB18-0043-BAA9-9156AA41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2C1AEA-E177-AB45-A919-5AE1301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2DC03A-AA8C-2F4D-9DAE-635B652E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1919715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2D76-C795-494C-A93B-B83215DE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F507CB-60F5-5447-B43E-022C90BE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C208B-AF63-3048-AE92-4405AE14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1E597-E7A7-B64C-80D9-A43E147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29172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45FBEF-58C5-F34F-8986-2B9EFCFA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D37B0B-5F7F-9442-A2D0-FF21BA02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CC948-F907-3A44-B9E2-6FD56176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539635011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6BDB3-8198-D247-8984-28B0C518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81092-256B-134D-99CB-19266375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F744B-D610-4C48-8561-68F9C86C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24F26-D45D-F442-B587-0204931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F2742A-838D-2244-BA57-DDE892E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470BE-A895-3C44-ADF7-7E65182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0595414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C3E4-1365-294A-8068-3F86FE9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5AFAA-221C-5641-BCE4-5F72BFB4C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2AC390-6B4F-1049-9BD2-B09D4626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E276E-2D2B-3D4C-BE84-53B0B389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6CC4F-8F23-D443-B438-330D62B6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13553-70A1-9C49-8AA1-883082C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394393202"/>
      </p:ext>
    </p:extLst>
  </p:cSld>
  <p:clrMapOvr>
    <a:masterClrMapping/>
  </p:clrMapOvr>
  <p:transition spd="slow" advTm="17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B2755-28B1-F34A-A968-7181D338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30F50-D182-4443-9796-625EA42B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4C486-5264-3241-82E2-B10E61A2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88FC-6168-8C4B-A1F7-EBD001D20453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6410-FA72-6D4E-B8F3-BF72B817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C0529-7AE4-084D-AD3D-DEBDE49D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348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7000"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0FE8BC-B6AA-6443-BB8B-F9A8617D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ECB85B-D0E4-3547-A00A-B86E0817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49DCA-5E79-874A-9E66-3421E6E2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EF93-3406-784C-9E2C-17061BD606D5}" type="datetimeFigureOut">
              <a:rPr lang="fr-PF" smtClean="0"/>
              <a:t>01/28/2021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EB700-F487-D04C-8AED-ECA657A5B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F3DC-57F4-BA4E-BD17-7870D42C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91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7000"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AB41CEEF-D1FC-B645-8F9D-D828DE1A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76724679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81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6.</a:t>
            </a:r>
            <a:r>
              <a:rPr lang="fr-PF" dirty="0"/>
              <a:t> Combien de pattes</a:t>
            </a:r>
            <a:r>
              <a:rPr lang="fr-FR" dirty="0"/>
              <a:t> a l’araignée</a:t>
            </a:r>
            <a:r>
              <a:rPr lang="fr-PF" dirty="0"/>
              <a:t>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41F1602-37ED-674F-BD41-F0D4665170FF}"/>
              </a:ext>
            </a:extLst>
          </p:cNvPr>
          <p:cNvSpPr txBox="1">
            <a:spLocks/>
          </p:cNvSpPr>
          <p:nvPr/>
        </p:nvSpPr>
        <p:spPr>
          <a:xfrm>
            <a:off x="182217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L’araignée  a : 2 </a:t>
            </a:r>
            <a:r>
              <a:rPr lang="fr-PF" b="0"/>
              <a:t>×</a:t>
            </a:r>
            <a:r>
              <a:rPr lang="fr-FR" dirty="0"/>
              <a:t> 4 pattes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8FA96E-A0C8-044D-9472-509FE75AA3E6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5202372-3E5E-0244-8312-DC4F9DCA2DCA}"/>
              </a:ext>
            </a:extLst>
          </p:cNvPr>
          <p:cNvGrpSpPr/>
          <p:nvPr/>
        </p:nvGrpSpPr>
        <p:grpSpPr>
          <a:xfrm>
            <a:off x="4041912" y="1577009"/>
            <a:ext cx="3909391" cy="3949149"/>
            <a:chOff x="4041913" y="1941808"/>
            <a:chExt cx="3511826" cy="3584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25922A2-D4C3-0244-849F-A15C82F3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913" y="1973470"/>
              <a:ext cx="3266937" cy="341729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BA9553-2A6C-074E-A907-26522DFAB1AE}"/>
                </a:ext>
              </a:extLst>
            </p:cNvPr>
            <p:cNvSpPr/>
            <p:nvPr/>
          </p:nvSpPr>
          <p:spPr>
            <a:xfrm>
              <a:off x="5671930" y="1941808"/>
              <a:ext cx="1881809" cy="358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81399316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7</a:t>
            </a:r>
            <a:r>
              <a:rPr lang="fr-PF">
                <a:solidFill>
                  <a:srgbClr val="00E172"/>
                </a:solidFill>
              </a:rPr>
              <a:t>.</a:t>
            </a:r>
            <a:r>
              <a:rPr lang="fr-PF"/>
              <a:t> </a:t>
            </a:r>
            <a:r>
              <a:rPr lang="fr-FR" dirty="0"/>
              <a:t>Combien de </a:t>
            </a:r>
            <a:r>
              <a:rPr lang="fr-PF"/>
              <a:t>doigts </a:t>
            </a:r>
            <a:r>
              <a:rPr lang="fr-PF" sz="5400">
                <a:solidFill>
                  <a:srgbClr val="FF0000"/>
                </a:solidFill>
              </a:rPr>
              <a:t>?</a:t>
            </a:r>
            <a:endParaRPr lang="fr-PF" sz="5400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06CC6E-E1F6-CF4D-A7DF-A1346AC07E19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C11B7A-35A0-1A44-87C0-5199C486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1" y="2826786"/>
            <a:ext cx="5180635" cy="28849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795173-FA58-7842-855C-D5F831CA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65" y="2939430"/>
            <a:ext cx="5180635" cy="28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8133"/>
      </p:ext>
    </p:extLst>
  </p:cSld>
  <p:clrMapOvr>
    <a:masterClrMapping/>
  </p:clrMapOvr>
  <p:transition spd="slow" advClick="0" advTm="22000"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8.</a:t>
            </a:r>
            <a:r>
              <a:rPr lang="fr-PF" dirty="0"/>
              <a:t> Combien de cubes en tout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1CD9DB-0E8F-6E41-81B5-7B4D9083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0" t="13161" r="51744" b="37214"/>
          <a:stretch/>
        </p:blipFill>
        <p:spPr>
          <a:xfrm>
            <a:off x="2922714" y="2358414"/>
            <a:ext cx="3057403" cy="30075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F45085C-7D93-824D-AE1F-709EABBFA45E}"/>
              </a:ext>
            </a:extLst>
          </p:cNvPr>
          <p:cNvSpPr txBox="1"/>
          <p:nvPr/>
        </p:nvSpPr>
        <p:spPr>
          <a:xfrm>
            <a:off x="3911870" y="3508248"/>
            <a:ext cx="107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11895E-41C3-AC44-8D55-215E3F0BF4CC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E79A12-0817-E649-9D36-7F50A3A6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0" t="13161" r="51744" b="37214"/>
          <a:stretch/>
        </p:blipFill>
        <p:spPr>
          <a:xfrm>
            <a:off x="5980116" y="2358414"/>
            <a:ext cx="3057403" cy="30075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437B4E-3D56-1248-A0AC-8E0B7B814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39" t="57815" r="4707" b="27359"/>
          <a:stretch/>
        </p:blipFill>
        <p:spPr>
          <a:xfrm rot="5400000">
            <a:off x="8692870" y="3724193"/>
            <a:ext cx="2688570" cy="5949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AEF1428-3280-2F47-8AA4-5F5DFBCC731D}"/>
              </a:ext>
            </a:extLst>
          </p:cNvPr>
          <p:cNvSpPr txBox="1"/>
          <p:nvPr/>
        </p:nvSpPr>
        <p:spPr>
          <a:xfrm>
            <a:off x="10216591" y="3636962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40323302"/>
      </p:ext>
    </p:extLst>
  </p:cSld>
  <p:clrMapOvr>
    <a:masterClrMapping/>
  </p:clrMapOvr>
  <p:transition spd="slow" advClick="0" advTm="17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0E172"/>
                </a:solidFill>
              </a:rPr>
              <a:t>9</a:t>
            </a:r>
            <a:r>
              <a:rPr lang="fr-PF">
                <a:solidFill>
                  <a:srgbClr val="00E172"/>
                </a:solidFill>
              </a:rPr>
              <a:t>. </a:t>
            </a:r>
            <a:r>
              <a:rPr lang="fr-PF" dirty="0"/>
              <a:t>Quelle heure est-il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FE6D76-6FB8-D841-9DAF-7E5AE192C8DE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B54EEB-556D-9942-811A-A6E8B0DE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31" y="1941808"/>
            <a:ext cx="4564108" cy="45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4725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10.</a:t>
            </a:r>
            <a:r>
              <a:rPr lang="fr-FR" b="1" dirty="0"/>
              <a:t> Choisis le nombre à placer.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2385857" y="4112155"/>
            <a:ext cx="7932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85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2267925" y="4612646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110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10318582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82560" y="2597611"/>
            <a:ext cx="120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474118" y="2625688"/>
            <a:ext cx="1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6333077" y="3696404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3651351" y="2239914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03CEE227-25B4-CF41-9FFB-936CDEE20DB0}"/>
              </a:ext>
            </a:extLst>
          </p:cNvPr>
          <p:cNvSpPr/>
          <p:nvPr/>
        </p:nvSpPr>
        <p:spPr>
          <a:xfrm>
            <a:off x="4345987" y="4629101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101</a:t>
            </a:r>
          </a:p>
        </p:txBody>
      </p:sp>
      <p:sp>
        <p:nvSpPr>
          <p:cNvPr id="17" name="Losange 16">
            <a:extLst>
              <a:ext uri="{FF2B5EF4-FFF2-40B4-BE49-F238E27FC236}">
                <a16:creationId xmlns:a16="http://schemas.microsoft.com/office/drawing/2014/main" id="{CDDE3224-E678-454C-9CB2-516ADEDD5A9F}"/>
              </a:ext>
            </a:extLst>
          </p:cNvPr>
          <p:cNvSpPr/>
          <p:nvPr/>
        </p:nvSpPr>
        <p:spPr>
          <a:xfrm>
            <a:off x="6424050" y="4653467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115</a:t>
            </a:r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9F7934B7-B179-144E-9466-B12772A33088}"/>
              </a:ext>
            </a:extLst>
          </p:cNvPr>
          <p:cNvSpPr/>
          <p:nvPr/>
        </p:nvSpPr>
        <p:spPr>
          <a:xfrm>
            <a:off x="8559243" y="4629646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105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E3E15B-C2EF-B94E-B072-C8735CEBF089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0E1DD99-3A1F-6D46-9252-C74531398E06}"/>
              </a:ext>
            </a:extLst>
          </p:cNvPr>
          <p:cNvCxnSpPr/>
          <p:nvPr/>
        </p:nvCxnSpPr>
        <p:spPr>
          <a:xfrm>
            <a:off x="4376682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7AAD9B-A150-F64A-AFC0-71623929632C}"/>
              </a:ext>
            </a:extLst>
          </p:cNvPr>
          <p:cNvCxnSpPr/>
          <p:nvPr/>
        </p:nvCxnSpPr>
        <p:spPr>
          <a:xfrm>
            <a:off x="8327530" y="3657829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63137"/>
      </p:ext>
    </p:extLst>
  </p:cSld>
  <p:clrMapOvr>
    <a:masterClrMapping/>
  </p:clrMapOvr>
  <p:transition spd="slow" advClick="0" advTm="22000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97512" y="4178300"/>
            <a:ext cx="7715250" cy="2679700"/>
          </a:xfrm>
        </p:spPr>
        <p:txBody>
          <a:bodyPr/>
          <a:lstStyle/>
          <a:p>
            <a:pPr marL="0" indent="0" algn="ct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1" y="1936978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4930681" y="918271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685459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A9328-7065-6F43-AA26-6ABC176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723"/>
            <a:ext cx="10515600" cy="1577674"/>
          </a:xfrm>
        </p:spPr>
        <p:txBody>
          <a:bodyPr>
            <a:noAutofit/>
          </a:bodyPr>
          <a:lstStyle/>
          <a:p>
            <a:pPr algn="ctr"/>
            <a:r>
              <a:rPr lang="fr-PF" sz="4800" b="1" dirty="0">
                <a:latin typeface="+mj-lt"/>
                <a:cs typeface="Times New Roman" panose="02020603050405020304" pitchFamily="18" charset="0"/>
              </a:rPr>
              <a:t>Sujet de qualification </a:t>
            </a:r>
            <a:br>
              <a:rPr lang="fr-PF" sz="4800" b="1" dirty="0">
                <a:latin typeface="+mj-lt"/>
              </a:rPr>
            </a:br>
            <a:r>
              <a:rPr lang="fr-PF" sz="4800" b="1" dirty="0">
                <a:latin typeface="+mj-lt"/>
                <a:cs typeface="Times New Roman" panose="02020603050405020304" pitchFamily="18" charset="0"/>
              </a:rPr>
              <a:t>classes de CE1</a:t>
            </a:r>
            <a:br>
              <a:rPr lang="fr-PF" sz="4800" b="1" dirty="0">
                <a:latin typeface="+mj-lt"/>
              </a:rPr>
            </a:br>
            <a:r>
              <a:rPr lang="fr-PF" sz="2800" b="1" dirty="0">
                <a:latin typeface="+mj-lt"/>
              </a:rPr>
              <a:t>(10 questions)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BDD6D8-4507-2D46-AB1E-C9E79E6C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880604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137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F1499-7E83-974F-AD80-1F3F6327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866" y="588963"/>
            <a:ext cx="9144000" cy="2387600"/>
          </a:xfrm>
        </p:spPr>
        <p:txBody>
          <a:bodyPr anchor="ctr" anchorCtr="1"/>
          <a:lstStyle/>
          <a:p>
            <a:r>
              <a:rPr lang="fr-PF" b="1" dirty="0">
                <a:cs typeface="Times New Roman" panose="02020603050405020304" pitchFamily="18" charset="0"/>
              </a:rPr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DAEC4F-A00F-0B48-957C-1ECE193F9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6563"/>
            <a:ext cx="10115006" cy="2848504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b="1" dirty="0">
                <a:latin typeface="+mj-lt"/>
                <a:cs typeface="Times New Roman" panose="02020603050405020304" pitchFamily="18" charset="0"/>
              </a:rPr>
              <a:t>La lecture des énoncés est préconisée.</a:t>
            </a:r>
          </a:p>
          <a:p>
            <a:pPr algn="l"/>
            <a:endParaRPr lang="fr-FR" sz="4400" b="1" dirty="0">
              <a:latin typeface="+mj-lt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A vos stylos,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Prêts,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Partez !</a:t>
            </a:r>
          </a:p>
        </p:txBody>
      </p:sp>
    </p:spTree>
    <p:extLst>
      <p:ext uri="{BB962C8B-B14F-4D97-AF65-F5344CB8AC3E}">
        <p14:creationId xmlns:p14="http://schemas.microsoft.com/office/powerpoint/2010/main" val="2231078573"/>
      </p:ext>
    </p:extLst>
  </p:cSld>
  <p:clrMapOvr>
    <a:masterClrMapping/>
  </p:clrMapOvr>
  <p:transition spd="slow" advTm="17000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28CE7-6E0F-7A4C-B8B0-969D0446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69"/>
            <a:ext cx="10515600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0E172"/>
                </a:solidFill>
              </a:rPr>
              <a:t>1</a:t>
            </a:r>
            <a:r>
              <a:rPr lang="fr-PF">
                <a:solidFill>
                  <a:srgbClr val="00E172"/>
                </a:solidFill>
              </a:rPr>
              <a:t>. </a:t>
            </a:r>
            <a:r>
              <a:rPr lang="fr-PF" dirty="0"/>
              <a:t>Combien de cases rouges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251702F-57AA-AC40-96A3-80F67528A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23131"/>
              </p:ext>
            </p:extLst>
          </p:nvPr>
        </p:nvGraphicFramePr>
        <p:xfrm>
          <a:off x="3771478" y="1739631"/>
          <a:ext cx="4231040" cy="40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71324376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407353891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41920894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08839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50590468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59811349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33491903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48552481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47530226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35475863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2734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40287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611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0017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32584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5837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5445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48564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4891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5952"/>
                  </a:ext>
                </a:extLst>
              </a:tr>
            </a:tbl>
          </a:graphicData>
        </a:graphic>
      </p:graphicFrame>
      <p:grpSp>
        <p:nvGrpSpPr>
          <p:cNvPr id="4" name="Grouper 3">
            <a:extLst>
              <a:ext uri="{FF2B5EF4-FFF2-40B4-BE49-F238E27FC236}">
                <a16:creationId xmlns:a16="http://schemas.microsoft.com/office/drawing/2014/main" id="{F327C86A-1420-FD44-9B52-B497B293AB91}"/>
              </a:ext>
            </a:extLst>
          </p:cNvPr>
          <p:cNvGrpSpPr/>
          <p:nvPr/>
        </p:nvGrpSpPr>
        <p:grpSpPr>
          <a:xfrm>
            <a:off x="2168332" y="1775658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D7605956-5CC2-B84B-AB49-18C3E5E5DB3D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7E9BA7-8EC4-3644-B524-1C1C3316C757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" name="Grouper 6">
            <a:extLst>
              <a:ext uri="{FF2B5EF4-FFF2-40B4-BE49-F238E27FC236}">
                <a16:creationId xmlns:a16="http://schemas.microsoft.com/office/drawing/2014/main" id="{2DD468CB-7AE5-9B4A-B8CC-D088E9A6E43F}"/>
              </a:ext>
            </a:extLst>
          </p:cNvPr>
          <p:cNvGrpSpPr/>
          <p:nvPr/>
        </p:nvGrpSpPr>
        <p:grpSpPr>
          <a:xfrm>
            <a:off x="3771478" y="5841145"/>
            <a:ext cx="4231040" cy="1085220"/>
            <a:chOff x="2985367" y="5706649"/>
            <a:chExt cx="3318410" cy="1275414"/>
          </a:xfrm>
        </p:grpSpPr>
        <p:sp>
          <p:nvSpPr>
            <p:cNvPr id="8" name="Accolade ouvrante 7">
              <a:extLst>
                <a:ext uri="{FF2B5EF4-FFF2-40B4-BE49-F238E27FC236}">
                  <a16:creationId xmlns:a16="http://schemas.microsoft.com/office/drawing/2014/main" id="{57BE933F-4CC2-2342-A05B-42EC7F55B626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3E68AF6-DBAE-244A-900D-B3EBE83FF55B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9D6D511-D36C-8941-A68C-CD5246CF0888}"/>
              </a:ext>
            </a:extLst>
          </p:cNvPr>
          <p:cNvSpPr txBox="1"/>
          <p:nvPr/>
        </p:nvSpPr>
        <p:spPr>
          <a:xfrm>
            <a:off x="10845327" y="175714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</a:t>
            </a:r>
          </a:p>
        </p:txBody>
      </p:sp>
    </p:spTree>
    <p:extLst>
      <p:ext uri="{BB962C8B-B14F-4D97-AF65-F5344CB8AC3E}">
        <p14:creationId xmlns:p14="http://schemas.microsoft.com/office/powerpoint/2010/main" val="617872082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D3DCA-4146-464F-9042-DA55C2F2A8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0E172"/>
                </a:solidFill>
              </a:rPr>
              <a:t>2</a:t>
            </a:r>
            <a:r>
              <a:rPr lang="fr-PF" dirty="0">
                <a:solidFill>
                  <a:srgbClr val="00E172"/>
                </a:solidFill>
              </a:rPr>
              <a:t>. </a:t>
            </a:r>
            <a:r>
              <a:rPr lang="fr-FR" dirty="0"/>
              <a:t>Combien dans la case marquée </a:t>
            </a:r>
            <a:r>
              <a:rPr lang="fr-FR" dirty="0">
                <a:solidFill>
                  <a:srgbClr val="FF0000"/>
                </a:solidFill>
              </a:rPr>
              <a:t>?</a:t>
            </a:r>
            <a:endParaRPr lang="fr-PF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23B03E0-AD90-9846-AA44-5DBADB72A42C}"/>
              </a:ext>
            </a:extLst>
          </p:cNvPr>
          <p:cNvGrpSpPr/>
          <p:nvPr/>
        </p:nvGrpSpPr>
        <p:grpSpPr>
          <a:xfrm>
            <a:off x="3399293" y="2126473"/>
            <a:ext cx="5393413" cy="4366402"/>
            <a:chOff x="1410343" y="2402237"/>
            <a:chExt cx="4912962" cy="39479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158528-A057-C541-8525-0BBE79AD3D29}"/>
                </a:ext>
              </a:extLst>
            </p:cNvPr>
            <p:cNvSpPr/>
            <p:nvPr/>
          </p:nvSpPr>
          <p:spPr>
            <a:xfrm>
              <a:off x="1456833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1927E-90FC-D948-B4DE-B4E2D8240800}"/>
                </a:ext>
              </a:extLst>
            </p:cNvPr>
            <p:cNvSpPr/>
            <p:nvPr/>
          </p:nvSpPr>
          <p:spPr>
            <a:xfrm>
              <a:off x="3890071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BD06BA8-3A2C-8C49-916D-A846A573D05B}"/>
                </a:ext>
              </a:extLst>
            </p:cNvPr>
            <p:cNvSpPr txBox="1"/>
            <p:nvPr/>
          </p:nvSpPr>
          <p:spPr>
            <a:xfrm>
              <a:off x="2276746" y="2977158"/>
              <a:ext cx="1193369" cy="7513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Cambria"/>
                  <a:cs typeface="Cambria"/>
                </a:rPr>
                <a:t>7</a:t>
              </a:r>
            </a:p>
          </p:txBody>
        </p:sp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59892645-6399-E54D-B796-3B078C77EE3D}"/>
                </a:ext>
              </a:extLst>
            </p:cNvPr>
            <p:cNvSpPr/>
            <p:nvPr/>
          </p:nvSpPr>
          <p:spPr>
            <a:xfrm rot="5400000">
              <a:off x="3456119" y="2526224"/>
              <a:ext cx="774915" cy="4866468"/>
            </a:xfrm>
            <a:prstGeom prst="rightBrace">
              <a:avLst>
                <a:gd name="adj1" fmla="val 37712"/>
                <a:gd name="adj2" fmla="val 50000"/>
              </a:avLst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AEF870B-F2A0-FF44-AE64-8CA9F9B8D8E9}"/>
                </a:ext>
              </a:extLst>
            </p:cNvPr>
            <p:cNvSpPr txBox="1"/>
            <p:nvPr/>
          </p:nvSpPr>
          <p:spPr>
            <a:xfrm>
              <a:off x="3246893" y="5642298"/>
              <a:ext cx="119336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14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FF695C7-6F3C-FF42-8B12-4E707DEBD7B6}"/>
                </a:ext>
              </a:extLst>
            </p:cNvPr>
            <p:cNvSpPr txBox="1"/>
            <p:nvPr/>
          </p:nvSpPr>
          <p:spPr>
            <a:xfrm>
              <a:off x="4455759" y="3007704"/>
              <a:ext cx="1301857" cy="83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D5FA228-9977-F542-B091-12EBB54CF28A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630400075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119118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3. </a:t>
            </a:r>
            <a:r>
              <a:rPr lang="fr-PF" dirty="0"/>
              <a:t>Combien de cases rouges ?</a:t>
            </a: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A93CF797-60F9-6840-B55E-8E98D65FF2C6}"/>
              </a:ext>
            </a:extLst>
          </p:cNvPr>
          <p:cNvGrpSpPr/>
          <p:nvPr/>
        </p:nvGrpSpPr>
        <p:grpSpPr>
          <a:xfrm>
            <a:off x="2075567" y="1611310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18FFEA5B-6F2B-544D-9F55-C38071A11A8A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EB23EC-D713-384F-93BB-02DF78BFF8F9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500E3A-DDF5-A340-8A97-E228BD88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107"/>
              </p:ext>
            </p:extLst>
          </p:nvPr>
        </p:nvGraphicFramePr>
        <p:xfrm>
          <a:off x="3740737" y="1611309"/>
          <a:ext cx="4231040" cy="40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er 6">
            <a:extLst>
              <a:ext uri="{FF2B5EF4-FFF2-40B4-BE49-F238E27FC236}">
                <a16:creationId xmlns:a16="http://schemas.microsoft.com/office/drawing/2014/main" id="{E56A9162-F79D-8A4B-A9EA-FDEF5207EA2F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9" name="Accolade ouvrante 8">
              <a:extLst>
                <a:ext uri="{FF2B5EF4-FFF2-40B4-BE49-F238E27FC236}">
                  <a16:creationId xmlns:a16="http://schemas.microsoft.com/office/drawing/2014/main" id="{6BB865D1-27A3-1840-945B-94358B9127D8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42C4A28-FB5E-D049-B918-A72779D5D2A7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67F3F90-5B9F-174C-ACBA-8C57BA145C1E}"/>
              </a:ext>
            </a:extLst>
          </p:cNvPr>
          <p:cNvSpPr txBox="1"/>
          <p:nvPr/>
        </p:nvSpPr>
        <p:spPr>
          <a:xfrm>
            <a:off x="10740824" y="168912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3656777620"/>
      </p:ext>
    </p:extLst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5313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4</a:t>
            </a:r>
            <a:r>
              <a:rPr lang="fr-PF">
                <a:solidFill>
                  <a:srgbClr val="00E172"/>
                </a:solidFill>
              </a:rPr>
              <a:t>.</a:t>
            </a:r>
            <a:r>
              <a:rPr lang="fr-PF"/>
              <a:t> </a:t>
            </a:r>
            <a:endParaRPr lang="fr-PF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2941D5-96D7-DC43-8A51-A1CFE09FBC1C}"/>
              </a:ext>
            </a:extLst>
          </p:cNvPr>
          <p:cNvSpPr txBox="1"/>
          <p:nvPr/>
        </p:nvSpPr>
        <p:spPr>
          <a:xfrm>
            <a:off x="1860353" y="132135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164B17-3E50-DE42-8F0A-032F2E8CA2A2}"/>
              </a:ext>
            </a:extLst>
          </p:cNvPr>
          <p:cNvSpPr txBox="1"/>
          <p:nvPr/>
        </p:nvSpPr>
        <p:spPr>
          <a:xfrm>
            <a:off x="1325217" y="3037541"/>
            <a:ext cx="882594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Cambria"/>
                <a:cs typeface="Cambria"/>
              </a:rPr>
              <a:t>15, c’est 3 fois ….</a:t>
            </a:r>
          </a:p>
        </p:txBody>
      </p:sp>
    </p:spTree>
    <p:extLst>
      <p:ext uri="{BB962C8B-B14F-4D97-AF65-F5344CB8AC3E}">
        <p14:creationId xmlns:p14="http://schemas.microsoft.com/office/powerpoint/2010/main" val="556690820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8565" cy="106611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5</a:t>
            </a:r>
            <a:r>
              <a:rPr lang="fr-PF">
                <a:solidFill>
                  <a:srgbClr val="00E172"/>
                </a:solidFill>
              </a:rPr>
              <a:t>.</a:t>
            </a:r>
            <a:r>
              <a:rPr lang="fr-PF"/>
              <a:t> </a:t>
            </a:r>
            <a:endParaRPr lang="fr-PF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4D257D-77CD-184D-9471-08FA945169D4}"/>
              </a:ext>
            </a:extLst>
          </p:cNvPr>
          <p:cNvSpPr txBox="1"/>
          <p:nvPr/>
        </p:nvSpPr>
        <p:spPr>
          <a:xfrm>
            <a:off x="10991101" y="3651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4CD381-050D-BF4A-A274-462D98A279DB}"/>
              </a:ext>
            </a:extLst>
          </p:cNvPr>
          <p:cNvSpPr txBox="1"/>
          <p:nvPr/>
        </p:nvSpPr>
        <p:spPr>
          <a:xfrm>
            <a:off x="838200" y="2459504"/>
            <a:ext cx="1051891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Cambria"/>
                <a:cs typeface="Cambria"/>
              </a:rPr>
              <a:t>Combien faut-il ajouter à 60 pour avoir 100 ?</a:t>
            </a:r>
          </a:p>
        </p:txBody>
      </p:sp>
    </p:spTree>
    <p:extLst>
      <p:ext uri="{BB962C8B-B14F-4D97-AF65-F5344CB8AC3E}">
        <p14:creationId xmlns:p14="http://schemas.microsoft.com/office/powerpoint/2010/main" val="354056246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8737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5.</a:t>
            </a:r>
            <a:r>
              <a:rPr lang="fr-FR" dirty="0">
                <a:solidFill>
                  <a:srgbClr val="00E172"/>
                </a:solidFill>
              </a:rPr>
              <a:t> </a:t>
            </a:r>
            <a:r>
              <a:rPr lang="fr-FR" dirty="0"/>
              <a:t>Quelle est la moitié de 60 ?</a:t>
            </a:r>
            <a:endParaRPr lang="fr-PF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AA3D14-8E7A-8D47-BBA4-128946F12D8C}"/>
              </a:ext>
            </a:extLst>
          </p:cNvPr>
          <p:cNvGrpSpPr/>
          <p:nvPr/>
        </p:nvGrpSpPr>
        <p:grpSpPr>
          <a:xfrm>
            <a:off x="1779803" y="2239617"/>
            <a:ext cx="8517135" cy="3500871"/>
            <a:chOff x="732883" y="1562705"/>
            <a:chExt cx="7990088" cy="31573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6DC4C7-EFD2-0A49-84CA-94DB706616AE}"/>
                </a:ext>
              </a:extLst>
            </p:cNvPr>
            <p:cNvSpPr/>
            <p:nvPr/>
          </p:nvSpPr>
          <p:spPr>
            <a:xfrm>
              <a:off x="732883" y="1584244"/>
              <a:ext cx="3524773" cy="31358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A5B733-6E2F-4944-AA12-A3C8C36FE573}"/>
                </a:ext>
              </a:extLst>
            </p:cNvPr>
            <p:cNvSpPr/>
            <p:nvPr/>
          </p:nvSpPr>
          <p:spPr>
            <a:xfrm>
              <a:off x="5198198" y="1562705"/>
              <a:ext cx="3524773" cy="31358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0" dirty="0">
                <a:solidFill>
                  <a:schemeClr val="tx1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63907AD-E6A7-AC45-B8D2-A803A5AF1C40}"/>
                </a:ext>
              </a:extLst>
            </p:cNvPr>
            <p:cNvSpPr txBox="1"/>
            <p:nvPr/>
          </p:nvSpPr>
          <p:spPr>
            <a:xfrm>
              <a:off x="1766174" y="2497599"/>
              <a:ext cx="1270773" cy="108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60 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152EE9B-E21D-4A4B-87F6-EF9C749554EF}"/>
                </a:ext>
              </a:extLst>
            </p:cNvPr>
            <p:cNvCxnSpPr/>
            <p:nvPr/>
          </p:nvCxnSpPr>
          <p:spPr>
            <a:xfrm flipV="1">
              <a:off x="5198197" y="1584244"/>
              <a:ext cx="3524773" cy="3135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230DD15-F09F-B74B-883F-BE0E495D9FC4}"/>
                </a:ext>
              </a:extLst>
            </p:cNvPr>
            <p:cNvSpPr txBox="1"/>
            <p:nvPr/>
          </p:nvSpPr>
          <p:spPr>
            <a:xfrm>
              <a:off x="5746575" y="1835880"/>
              <a:ext cx="12707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b="1" dirty="0">
                  <a:solidFill>
                    <a:srgbClr val="FF0000"/>
                  </a:solidFill>
                  <a:latin typeface="Cambria"/>
                  <a:cs typeface="Cambria"/>
                </a:rPr>
                <a:t>?</a:t>
              </a:r>
              <a:r>
                <a:rPr lang="fr-FR" sz="7200" b="1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8F01B7A-1E5B-3C4E-90D1-897B3CB135BC}"/>
                </a:ext>
              </a:extLst>
            </p:cNvPr>
            <p:cNvSpPr txBox="1"/>
            <p:nvPr/>
          </p:nvSpPr>
          <p:spPr>
            <a:xfrm>
              <a:off x="4142604" y="2685810"/>
              <a:ext cx="1270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=</a:t>
              </a:r>
              <a:r>
                <a:rPr lang="fr-FR" sz="7200" b="1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64D257D-77CD-184D-9471-08FA945169D4}"/>
              </a:ext>
            </a:extLst>
          </p:cNvPr>
          <p:cNvSpPr txBox="1"/>
          <p:nvPr/>
        </p:nvSpPr>
        <p:spPr>
          <a:xfrm>
            <a:off x="10991101" y="3651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023353811"/>
      </p:ext>
    </p:extLst>
  </p:cSld>
  <p:clrMapOvr>
    <a:masterClrMapping/>
  </p:clrMapOvr>
  <p:transition spd="slow" advClick="0" advTm="22000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170</Words>
  <Application>Microsoft Office PowerPoint</Application>
  <PresentationFormat>Grand écran</PresentationFormat>
  <Paragraphs>54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</vt:lpstr>
      <vt:lpstr>Thème Office</vt:lpstr>
      <vt:lpstr>Conception personnalisée</vt:lpstr>
      <vt:lpstr>Présentation PowerPoint</vt:lpstr>
      <vt:lpstr>Sujet de qualification  classes de CE1 (10 questions)</vt:lpstr>
      <vt:lpstr>Bonne chance à tous !</vt:lpstr>
      <vt:lpstr>1. Combien de cases rouges ?</vt:lpstr>
      <vt:lpstr>2. Combien dans la case marquée ?</vt:lpstr>
      <vt:lpstr>3. Combien de cases rouges ?</vt:lpstr>
      <vt:lpstr>4. </vt:lpstr>
      <vt:lpstr>5. </vt:lpstr>
      <vt:lpstr>5. Quelle est la moitié de 60 ?</vt:lpstr>
      <vt:lpstr>6. Combien de pattes a l’araignée ?</vt:lpstr>
      <vt:lpstr>7. Combien de doigts ?</vt:lpstr>
      <vt:lpstr>8. Combien de cubes en tout ?</vt:lpstr>
      <vt:lpstr>9. Quelle heure est-il ? </vt:lpstr>
      <vt:lpstr>10. Choisis le nombre à placer.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Elsie TAPEA</dc:creator>
  <cp:lastModifiedBy>Bertrand FILLOUX</cp:lastModifiedBy>
  <cp:revision>40</cp:revision>
  <dcterms:created xsi:type="dcterms:W3CDTF">2020-01-27T23:26:51Z</dcterms:created>
  <dcterms:modified xsi:type="dcterms:W3CDTF">2021-01-29T09:44:21Z</dcterms:modified>
</cp:coreProperties>
</file>