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313" r:id="rId7"/>
    <p:sldId id="261" r:id="rId8"/>
    <p:sldId id="262" r:id="rId9"/>
    <p:sldId id="263" r:id="rId10"/>
    <p:sldId id="314" r:id="rId11"/>
    <p:sldId id="315" r:id="rId12"/>
    <p:sldId id="316" r:id="rId13"/>
    <p:sldId id="317" r:id="rId14"/>
    <p:sldId id="307" r:id="rId15"/>
    <p:sldId id="267" r:id="rId16"/>
    <p:sldId id="268" r:id="rId17"/>
    <p:sldId id="309" r:id="rId18"/>
    <p:sldId id="310" r:id="rId19"/>
    <p:sldId id="323" r:id="rId20"/>
    <p:sldId id="320" r:id="rId21"/>
    <p:sldId id="319" r:id="rId22"/>
    <p:sldId id="312" r:id="rId23"/>
    <p:sldId id="321" r:id="rId24"/>
    <p:sldId id="322" r:id="rId25"/>
    <p:sldId id="280" r:id="rId26"/>
  </p:sldIdLst>
  <p:sldSz cx="12192000" cy="6858000"/>
  <p:notesSz cx="6858000" cy="9144000"/>
  <p:defaultTextStyle>
    <a:defPPr>
      <a:defRPr lang="fr-PF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D670"/>
    <a:srgbClr val="00E172"/>
    <a:srgbClr val="009555"/>
    <a:srgbClr val="A2C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09" autoAdjust="0"/>
    <p:restoredTop sz="95213"/>
  </p:normalViewPr>
  <p:slideViewPr>
    <p:cSldViewPr snapToGrid="0" snapToObjects="1">
      <p:cViewPr varScale="1">
        <p:scale>
          <a:sx n="72" d="100"/>
          <a:sy n="72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PF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3E9C-309B-E14D-8583-0F6698E3CB68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PF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PF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EE630-DC0B-FC4D-9A10-D583E843D773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99781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CC4E9-7D91-3549-80F6-0B1582B9F5F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40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CC4E9-7D91-3549-80F6-0B1582B9F5F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582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2312C0-A7E0-45FC-8D2A-86FEE323D2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B1A5E0-597B-4CB6-81B1-3C3134C42BE1}" type="slidenum">
              <a:t>24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64CA3E-3093-42BA-823B-BA49AE29ED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3C2DAF-4F71-4736-8A76-998BE467F9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45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4728B-5D3A-454D-9081-323F69A06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8A5F22-7093-3643-8DCE-62C840174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AB4CA6-A519-BA47-A14F-E210621E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E70A5D-7657-DC44-A355-E259BDB9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2B23CF-3F41-6045-B9C8-F47686D1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41716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149982-17CE-284C-AAAC-C363F1F7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BBE7DD-A645-6D4C-8C20-FFFC0B6B3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27D74A-1871-AF4A-BE29-3BE4DEB09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B322E5-A7B8-6F47-AF54-777F2364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273233-65CE-7C46-B5AF-4E9933DB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8614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306CD64-7B16-E24C-9FED-D32547618A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366468-4EF5-9E40-B48E-A79840987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CFEA9F-0FB3-0A41-8814-D4DE48BC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453C75-88CA-B645-ABDB-20AE21A2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7244C7-64A4-CD41-A267-673238CE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49764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2FEA28-9876-1149-8123-F751E3A26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45C8C8F-0D79-EA49-98F8-2EB390738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C1BE2A-711E-1F45-8772-4D50B77B9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C40933-15C8-A847-9443-51FDA198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F10B1B-56A1-BE44-BBB2-56D165D7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54933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4FF8F8-42DD-2A48-9989-9442B2FA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3A641A-4BE0-9442-A653-A56B1488F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0CD6B7-0455-2E48-B231-77AE8FB33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B9B60F-BF32-AF43-B5CE-603161848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312510-92A0-5E4E-9489-B37667FD8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1548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09FD0C-E889-2E4D-A8B9-B9874EACC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CD8BC3-A234-4545-9E0B-5297CC94F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8029F1-E77D-2149-B7F6-03850218C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ED952F-997E-F341-BBE0-BFCDBEE66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15FEDF-F8FF-CB4A-8985-6EB94318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06467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8B5F7-8454-674C-BA0C-ACDF8F1A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E52696-9180-B64C-8D64-7E867FBFA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2A341D-1957-1146-9867-6B763FC77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B34D08-776B-3043-84D3-5D7ED414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3C9BF2-75B4-3F47-963F-8540FE5D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C888D4-0EA4-3146-9EF7-C85E4570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425841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51B28-40FF-4D41-8845-620A9D59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2C1322-C7EC-CC4E-98EA-E8E040A16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D94E9A-F249-A344-89C3-34997AFF0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0B81D-46C5-CF46-A0DE-194558C7F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FEC059-9E99-FD4A-84AB-9E060E2BE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6CDAF65-8666-1C4A-8E0C-EF1B215B4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92FAB7-ED36-7148-88DA-73EDE22D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73DDA27-D60B-C546-BFE2-C1D3B382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1106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5279DA-4EA7-124C-A5E2-1664AA514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B6863A-3945-C143-A02A-8C509CBD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B61FD6-0628-0443-9CCB-8E991221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66DD3A-2F5A-6048-A366-7B7CBD41B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68679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F5F197A-DF3E-DA44-8E54-75B2AB49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D81213B-F019-4F4B-A926-74B4D3B24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79DA6F-B3C4-444B-8578-D6F98A4B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3270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0C2570-B661-D843-B074-B5A238D3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C116CA-EB88-E34D-99DC-2A5F44DAE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06007B-1AE5-7144-AE6D-AD72FCF14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F31273-C09E-0049-8AC7-CB3AE26B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4C9478-92C1-804A-9725-A17374F3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2DEB0B-6F74-B748-B167-85EBB76E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78281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387E6A-3866-8F49-8016-28BE3FD6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632D5-A25B-7F47-9A8E-4977714A5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7A6A1A-D35E-E649-838B-DFD76A9FE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AE54FF-2F56-7641-9915-C86B7827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A9B06E-0588-8F42-A5BE-F06952BC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45843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A7F80F-8D01-A64B-BF9E-DEF29705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B57299-8FC6-344B-B32F-E7542065E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P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A8B6F7-9D81-564A-B2CB-A75DA72A8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25606E-3229-3048-A85C-C887B8B0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ADC555-E237-C74A-AEC2-B0F88F08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17CFE2-A5FF-E747-98F9-DE44DD6C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71800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825D86-94D1-EE40-880A-0D7B68AE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961F85-C901-F941-995E-B709A7A43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79E07F-F94C-EE46-A866-8578047B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C57B8B-F1A4-E742-BC3F-826F8B3D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16D65B-4CF7-3141-B963-FCAEFA1F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8186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2195D8-E943-594D-9EEA-5E41A8CBB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F60A9E-9629-E749-BBD2-5B1688FE9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AD3985-170D-F24A-BF9F-EB85277D2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B60319-1717-A445-8E43-7C1A0AE2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313307-DB5F-294A-93B1-41D170A8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8622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7F02BE-A6BC-9749-931C-2352F6DF9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PF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84ED32-6437-8A4F-8400-F047E200D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A548CB-2654-D747-8208-CBAF5624F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E0DC1A-7103-424B-B6CE-77CD0702D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135A59-0460-7347-8998-D5E63E53B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6846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7B15B0-E12C-0647-97C1-996891A12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741885-87C3-FC4E-96BB-6AC14F3DF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31B085-F0EE-CB40-B25A-E47582E75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EBDC11-5C82-0E4F-BAF3-BD7F8EEE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1CAA0C-BFC6-E04B-9793-2D896053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0E1ACA-725D-A842-8F75-6F52C920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5430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F98F44-C7C9-9241-9AE0-78849942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4F67CE-769C-0D41-A470-9F9E14DFE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4E57CF-914E-E34D-9AE7-89ADE8FD1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201677-9B45-E343-A903-125C58F3C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96DE5D8-FE7B-4E4D-AA16-D0D15F1C1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F98F4A-BB18-0043-BAA9-9156AA41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92C1AEA-E177-AB45-A919-5AE13011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62DC03A-AA8C-2F4D-9DAE-635B652E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5191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92D76-C795-494C-A93B-B83215DE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F507CB-60F5-5447-B43E-022C90BE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6C208B-AF63-3048-AE92-4405AE14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41E597-E7A7-B64C-80D9-A43E147B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6829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645FBEF-58C5-F34F-8986-2B9EFCFA8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ED37B0B-5F7F-9442-A2D0-FF21BA02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8CC948-F907-3A44-B9E2-6FD56176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25396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6BDB3-8198-D247-8984-28B0C5182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081092-256B-134D-99CB-192663754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8F744B-D610-4C48-8561-68F9C86C1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024F26-D45D-F442-B587-0204931E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F2742A-838D-2244-BA57-DDE892E4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2470BE-A895-3C44-ADF7-7E65182E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405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0C3E4-1365-294A-8068-3F86FE96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C35AFAA-221C-5641-BCE4-5F72BFB4C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P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2AC390-6B4F-1049-9BD2-B09D46263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1E276E-2D2B-3D4C-BE84-53B0B389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56CC4F-8F23-D443-B438-330D62B6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513553-70A1-9C49-8AA1-883082C0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3943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8AB2755-28B1-F34A-A968-7181D338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930F50-D182-4443-9796-625EA42B6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B4C486-5264-3241-82E2-B10E61A26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C66410-FA72-6D4E-B8F3-BF72B817D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C0529-7AE4-084D-AD3D-DEBDE49DD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263488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3" name="chimes.wav"/>
          </p:stSnd>
        </p:sndAc>
      </p:transition>
    </mc:Choice>
    <mc:Fallback xmlns="">
      <p:transition spd="slow" advTm="20000"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PF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C0FE8BC-B6AA-6443-BB8B-F9A8617DB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ECB85B-D0E4-3547-A00A-B86E0817B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049DCA-5E79-874A-9E66-3421E6E20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3EB700-F487-D04C-8AED-ECA657A5B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57F3DC-57F4-BA4E-BD17-7870D42C8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79184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13" name="chimes.wav"/>
          </p:stSnd>
        </p:sndAc>
      </p:transition>
    </mc:Choice>
    <mc:Fallback xmlns="">
      <p:transition spd="slow" advTm="20000"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PF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AC9BA35-874C-914F-B728-353F2BC9C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23771"/>
            <a:ext cx="9144000" cy="1655762"/>
          </a:xfrm>
        </p:spPr>
        <p:txBody>
          <a:bodyPr/>
          <a:lstStyle/>
          <a:p>
            <a:r>
              <a:rPr lang="fr-FR" sz="8000" b="1" dirty="0">
                <a:ln w="38100">
                  <a:solidFill>
                    <a:srgbClr val="31A93F"/>
                  </a:solidFill>
                  <a:prstDash val="solid"/>
                </a:ln>
                <a:solidFill>
                  <a:srgbClr val="A8C81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2021</a:t>
            </a:r>
          </a:p>
          <a:p>
            <a:endParaRPr lang="fr-PF" dirty="0"/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311AC82-2BE6-B94E-BFB1-81B47BAD6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436468"/>
            <a:ext cx="7886699" cy="281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6D12344D-709A-8449-97BD-3003A48A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09870" cy="109261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>
                <a:solidFill>
                  <a:srgbClr val="0CD670"/>
                </a:solidFill>
              </a:rPr>
              <a:t>7.</a:t>
            </a:r>
            <a:r>
              <a:rPr lang="fr-FR" dirty="0"/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A0B4FB6-8A13-1B41-BCD9-47A1D495D6B8}"/>
              </a:ext>
            </a:extLst>
          </p:cNvPr>
          <p:cNvSpPr txBox="1"/>
          <p:nvPr/>
        </p:nvSpPr>
        <p:spPr>
          <a:xfrm>
            <a:off x="2213113" y="36512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 s</a:t>
            </a:r>
          </a:p>
        </p:txBody>
      </p:sp>
      <p:sp>
        <p:nvSpPr>
          <p:cNvPr id="18" name="Titre 14">
            <a:extLst>
              <a:ext uri="{FF2B5EF4-FFF2-40B4-BE49-F238E27FC236}">
                <a16:creationId xmlns:a16="http://schemas.microsoft.com/office/drawing/2014/main" id="{48AA157A-AC01-AE4A-A12F-99CAB3572663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035209" cy="1325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5400" dirty="0"/>
              <a:t>  56, c’est 7 fois combien ?</a:t>
            </a:r>
          </a:p>
        </p:txBody>
      </p:sp>
    </p:spTree>
    <p:extLst>
      <p:ext uri="{BB962C8B-B14F-4D97-AF65-F5344CB8AC3E}">
        <p14:creationId xmlns:p14="http://schemas.microsoft.com/office/powerpoint/2010/main" val="17543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1000">
        <p:sndAc>
          <p:stSnd>
            <p:snd r:embed="rId2" name="chimes.wav"/>
          </p:stSnd>
        </p:sndAc>
      </p:transition>
    </mc:Choice>
    <mc:Fallback xmlns="">
      <p:transition spd="slow" advClick="0" advTm="21000">
        <p:sndAc>
          <p:stSnd>
            <p:snd r:embed="rId3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3269335" y="2889195"/>
            <a:ext cx="634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Arial Black"/>
                <a:cs typeface="Arial Black"/>
              </a:rPr>
              <a:t>=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70962" y="2760551"/>
            <a:ext cx="2031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 Black"/>
                <a:cs typeface="Arial Black"/>
              </a:rPr>
              <a:t>100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870663" y="2904741"/>
            <a:ext cx="634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 Black"/>
                <a:cs typeface="Arial Black"/>
              </a:rPr>
              <a:t>+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0E16D16-0AC9-B64E-A2E0-0FE66502E7E0}"/>
              </a:ext>
            </a:extLst>
          </p:cNvPr>
          <p:cNvGrpSpPr/>
          <p:nvPr/>
        </p:nvGrpSpPr>
        <p:grpSpPr>
          <a:xfrm>
            <a:off x="4611756" y="2398643"/>
            <a:ext cx="1574617" cy="1455709"/>
            <a:chOff x="2640922" y="4248629"/>
            <a:chExt cx="1574617" cy="1455709"/>
          </a:xfrm>
        </p:grpSpPr>
        <p:sp>
          <p:nvSpPr>
            <p:cNvPr id="15" name="ZoneTexte 14"/>
            <p:cNvSpPr txBox="1"/>
            <p:nvPr/>
          </p:nvSpPr>
          <p:spPr>
            <a:xfrm>
              <a:off x="3081285" y="4519202"/>
              <a:ext cx="6347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dirty="0">
                  <a:solidFill>
                    <a:srgbClr val="FF0000"/>
                  </a:solidFill>
                  <a:latin typeface="Arial Black"/>
                  <a:cs typeface="Arial Black"/>
                </a:rPr>
                <a:t>?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40922" y="4248629"/>
              <a:ext cx="1574617" cy="145570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Titre 5">
            <a:extLst>
              <a:ext uri="{FF2B5EF4-FFF2-40B4-BE49-F238E27FC236}">
                <a16:creationId xmlns:a16="http://schemas.microsoft.com/office/drawing/2014/main" id="{64048ED4-3FEF-D24A-81A1-8E519052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9974" cy="13255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>
                <a:solidFill>
                  <a:srgbClr val="0CD670"/>
                </a:solidFill>
              </a:rPr>
              <a:t>8.</a:t>
            </a:r>
            <a:r>
              <a:rPr lang="fr-FR" dirty="0"/>
              <a:t> Complète par le nombre qui convient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034FDF8-FC13-644C-A1D1-A41D4F27A3EA}"/>
              </a:ext>
            </a:extLst>
          </p:cNvPr>
          <p:cNvSpPr txBox="1"/>
          <p:nvPr/>
        </p:nvSpPr>
        <p:spPr>
          <a:xfrm>
            <a:off x="10845327" y="183274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60DDD78-F743-2C46-A4D5-6E8383DE85A6}"/>
              </a:ext>
            </a:extLst>
          </p:cNvPr>
          <p:cNvSpPr txBox="1"/>
          <p:nvPr/>
        </p:nvSpPr>
        <p:spPr>
          <a:xfrm>
            <a:off x="7751125" y="2859024"/>
            <a:ext cx="1463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 Black"/>
                <a:cs typeface="Arial Black"/>
              </a:rPr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292345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1000">
        <p:sndAc>
          <p:stSnd>
            <p:snd r:embed="rId2" name="chimes.wav"/>
          </p:stSnd>
        </p:sndAc>
      </p:transition>
    </mc:Choice>
    <mc:Fallback xmlns="">
      <p:transition spd="slow" advClick="0" advTm="21000">
        <p:sndAc>
          <p:stSnd>
            <p:snd r:embed="rId3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35513-37C6-5F45-8287-227DD506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2"/>
            <a:ext cx="10515600" cy="114041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>
                <a:solidFill>
                  <a:srgbClr val="0CD670"/>
                </a:solidFill>
              </a:rPr>
              <a:t>9.</a:t>
            </a:r>
            <a:r>
              <a:rPr lang="fr-FR" dirty="0"/>
              <a:t> Donne la durée du film.</a:t>
            </a:r>
          </a:p>
        </p:txBody>
      </p:sp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id="{4D8510E2-1872-7B4F-A001-458D15AF1844}"/>
              </a:ext>
            </a:extLst>
          </p:cNvPr>
          <p:cNvSpPr/>
          <p:nvPr/>
        </p:nvSpPr>
        <p:spPr>
          <a:xfrm>
            <a:off x="4903304" y="4002157"/>
            <a:ext cx="2186609" cy="331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AC30C0B0-A9E9-4441-9806-CC9D3F2B0D6B}"/>
              </a:ext>
            </a:extLst>
          </p:cNvPr>
          <p:cNvGrpSpPr/>
          <p:nvPr/>
        </p:nvGrpSpPr>
        <p:grpSpPr>
          <a:xfrm>
            <a:off x="5098441" y="2222314"/>
            <a:ext cx="1730072" cy="1539273"/>
            <a:chOff x="2485468" y="4165065"/>
            <a:chExt cx="1730072" cy="1539273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DEF0EFC-5019-A042-8A73-53AD31EAD766}"/>
                </a:ext>
              </a:extLst>
            </p:cNvPr>
            <p:cNvSpPr txBox="1"/>
            <p:nvPr/>
          </p:nvSpPr>
          <p:spPr>
            <a:xfrm>
              <a:off x="3066262" y="4356088"/>
              <a:ext cx="6347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dirty="0">
                  <a:solidFill>
                    <a:srgbClr val="FF0000"/>
                  </a:solidFill>
                  <a:latin typeface="Arial Black"/>
                  <a:cs typeface="Arial Black"/>
                </a:rPr>
                <a:t>?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AA185D-78F0-7348-A942-F5617EE124AF}"/>
                </a:ext>
              </a:extLst>
            </p:cNvPr>
            <p:cNvSpPr/>
            <p:nvPr/>
          </p:nvSpPr>
          <p:spPr>
            <a:xfrm>
              <a:off x="2485468" y="4165065"/>
              <a:ext cx="1730072" cy="153927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AAF25B5D-DDE5-E445-ACD6-9277A1D364AE}"/>
              </a:ext>
            </a:extLst>
          </p:cNvPr>
          <p:cNvSpPr txBox="1"/>
          <p:nvPr/>
        </p:nvSpPr>
        <p:spPr>
          <a:xfrm>
            <a:off x="1693873" y="5482572"/>
            <a:ext cx="208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 début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938944A-010D-744E-AA58-676486B66CA5}"/>
              </a:ext>
            </a:extLst>
          </p:cNvPr>
          <p:cNvSpPr txBox="1"/>
          <p:nvPr/>
        </p:nvSpPr>
        <p:spPr>
          <a:xfrm>
            <a:off x="8084469" y="5375282"/>
            <a:ext cx="2080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La fin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2E32986-C91B-DE48-A16C-B192683A9D3B}"/>
              </a:ext>
            </a:extLst>
          </p:cNvPr>
          <p:cNvSpPr txBox="1"/>
          <p:nvPr/>
        </p:nvSpPr>
        <p:spPr>
          <a:xfrm>
            <a:off x="10845327" y="1832745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35 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3E5BDC0-7993-CA4C-B33F-D8D584892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78" y="1687574"/>
            <a:ext cx="3285383" cy="32791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96EF794-C7B1-744A-A88D-41FA80F29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748" y="1666599"/>
            <a:ext cx="3285382" cy="329481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474E4CA-E919-1149-AC62-07CDA8C1AC7F}"/>
              </a:ext>
            </a:extLst>
          </p:cNvPr>
          <p:cNvSpPr txBox="1"/>
          <p:nvPr/>
        </p:nvSpPr>
        <p:spPr>
          <a:xfrm>
            <a:off x="1693872" y="5998457"/>
            <a:ext cx="208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15h 45 min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B567F58-DD00-6E4F-9771-AE71AC75235C}"/>
              </a:ext>
            </a:extLst>
          </p:cNvPr>
          <p:cNvSpPr txBox="1"/>
          <p:nvPr/>
        </p:nvSpPr>
        <p:spPr>
          <a:xfrm>
            <a:off x="8084469" y="5882694"/>
            <a:ext cx="208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17h 05 min</a:t>
            </a:r>
          </a:p>
        </p:txBody>
      </p:sp>
    </p:spTree>
    <p:extLst>
      <p:ext uri="{BB962C8B-B14F-4D97-AF65-F5344CB8AC3E}">
        <p14:creationId xmlns:p14="http://schemas.microsoft.com/office/powerpoint/2010/main" val="373502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36000">
        <p:sndAc>
          <p:stSnd>
            <p:snd r:embed="rId2" name="chimes.wav"/>
          </p:stSnd>
        </p:sndAc>
      </p:transition>
    </mc:Choice>
    <mc:Fallback xmlns="">
      <p:transition spd="slow" advClick="0" advTm="36000">
        <p:sndAc>
          <p:stSnd>
            <p:snd r:embed="rId5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dirty="0">
                <a:solidFill>
                  <a:srgbClr val="00E172"/>
                </a:solidFill>
              </a:rPr>
              <a:t>10.</a:t>
            </a:r>
            <a:r>
              <a:rPr lang="fr-FR" b="1" dirty="0"/>
              <a:t> Combien de cubes bleus en tout  ?</a:t>
            </a:r>
          </a:p>
        </p:txBody>
      </p:sp>
      <p:grpSp>
        <p:nvGrpSpPr>
          <p:cNvPr id="17" name="Grouper 4">
            <a:extLst>
              <a:ext uri="{FF2B5EF4-FFF2-40B4-BE49-F238E27FC236}">
                <a16:creationId xmlns:a16="http://schemas.microsoft.com/office/drawing/2014/main" id="{7A5BF798-AF2B-A543-B4B7-0CCC0177D9B8}"/>
              </a:ext>
            </a:extLst>
          </p:cNvPr>
          <p:cNvGrpSpPr/>
          <p:nvPr/>
        </p:nvGrpSpPr>
        <p:grpSpPr>
          <a:xfrm>
            <a:off x="2756550" y="1946590"/>
            <a:ext cx="2779643" cy="2964819"/>
            <a:chOff x="390926" y="354354"/>
            <a:chExt cx="3300398" cy="3431091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10F84166-E92A-9C43-A038-9C758F4D6B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9778" b="23110"/>
            <a:stretch/>
          </p:blipFill>
          <p:spPr>
            <a:xfrm>
              <a:off x="390926" y="354354"/>
              <a:ext cx="3300398" cy="3431091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9D37896-C706-484A-898D-35B81BF759C9}"/>
                </a:ext>
              </a:extLst>
            </p:cNvPr>
            <p:cNvSpPr txBox="1"/>
            <p:nvPr/>
          </p:nvSpPr>
          <p:spPr>
            <a:xfrm>
              <a:off x="752689" y="2059139"/>
              <a:ext cx="14561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b="1" dirty="0"/>
                <a:t>1 000</a:t>
              </a:r>
            </a:p>
          </p:txBody>
        </p:sp>
      </p:grpSp>
      <p:pic>
        <p:nvPicPr>
          <p:cNvPr id="22" name="Image 21" descr="Capture d’écran 2018-02-13 à 12.18.03.png">
            <a:extLst>
              <a:ext uri="{FF2B5EF4-FFF2-40B4-BE49-F238E27FC236}">
                <a16:creationId xmlns:a16="http://schemas.microsoft.com/office/drawing/2014/main" id="{F81E7E62-2566-FE40-82B3-76A922F9C7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3" r="10658" b="17626"/>
          <a:stretch/>
        </p:blipFill>
        <p:spPr>
          <a:xfrm>
            <a:off x="1319227" y="3429641"/>
            <a:ext cx="377544" cy="43119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A00A12A-88E7-B942-9EA8-8624317D2F4E}"/>
              </a:ext>
            </a:extLst>
          </p:cNvPr>
          <p:cNvSpPr txBox="1"/>
          <p:nvPr/>
        </p:nvSpPr>
        <p:spPr>
          <a:xfrm>
            <a:off x="11037555" y="1834235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 s</a:t>
            </a:r>
          </a:p>
        </p:txBody>
      </p:sp>
      <p:grpSp>
        <p:nvGrpSpPr>
          <p:cNvPr id="24" name="Grouper 4">
            <a:extLst>
              <a:ext uri="{FF2B5EF4-FFF2-40B4-BE49-F238E27FC236}">
                <a16:creationId xmlns:a16="http://schemas.microsoft.com/office/drawing/2014/main" id="{8B5D85D0-99B0-AD4C-AD44-84C6A064AAEF}"/>
              </a:ext>
            </a:extLst>
          </p:cNvPr>
          <p:cNvGrpSpPr/>
          <p:nvPr/>
        </p:nvGrpSpPr>
        <p:grpSpPr>
          <a:xfrm>
            <a:off x="5688534" y="1897025"/>
            <a:ext cx="2779643" cy="2964819"/>
            <a:chOff x="390926" y="354354"/>
            <a:chExt cx="3300398" cy="3431091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5500F1AC-BDD0-5D46-91D4-1829933C0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9778" b="23110"/>
            <a:stretch/>
          </p:blipFill>
          <p:spPr>
            <a:xfrm>
              <a:off x="390926" y="354354"/>
              <a:ext cx="3300398" cy="3431091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9E00D6B-B2F4-014F-9112-CF6BC8790421}"/>
                </a:ext>
              </a:extLst>
            </p:cNvPr>
            <p:cNvSpPr txBox="1"/>
            <p:nvPr/>
          </p:nvSpPr>
          <p:spPr>
            <a:xfrm>
              <a:off x="752689" y="2059139"/>
              <a:ext cx="14561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b="1" dirty="0"/>
                <a:t>1 000</a:t>
              </a:r>
            </a:p>
          </p:txBody>
        </p:sp>
      </p:grpSp>
      <p:pic>
        <p:nvPicPr>
          <p:cNvPr id="27" name="Image 26">
            <a:extLst>
              <a:ext uri="{FF2B5EF4-FFF2-40B4-BE49-F238E27FC236}">
                <a16:creationId xmlns:a16="http://schemas.microsoft.com/office/drawing/2014/main" id="{9EA26B4D-F12F-5342-8785-FF9C53EE60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160659" y="3349646"/>
            <a:ext cx="2628900" cy="46990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20F28984-3069-D148-B07D-D2D6F419B354}"/>
              </a:ext>
            </a:extLst>
          </p:cNvPr>
          <p:cNvGrpSpPr/>
          <p:nvPr/>
        </p:nvGrpSpPr>
        <p:grpSpPr>
          <a:xfrm>
            <a:off x="9426494" y="2282509"/>
            <a:ext cx="652743" cy="2628900"/>
            <a:chOff x="9426494" y="2282509"/>
            <a:chExt cx="652743" cy="26289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FE4607C-FB44-0A4E-A020-09B658E97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8438416" y="3362009"/>
              <a:ext cx="2628900" cy="469900"/>
            </a:xfrm>
            <a:prstGeom prst="rect">
              <a:avLst/>
            </a:prstGeom>
          </p:spPr>
        </p:pic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AB8F512-0AE7-5741-83CD-E6870F55A6C1}"/>
                </a:ext>
              </a:extLst>
            </p:cNvPr>
            <p:cNvSpPr txBox="1"/>
            <p:nvPr/>
          </p:nvSpPr>
          <p:spPr>
            <a:xfrm>
              <a:off x="9426494" y="3214502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48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7000">
        <p:sndAc>
          <p:stSnd>
            <p:snd r:embed="rId3" name="chimes.wav"/>
          </p:stSnd>
        </p:sndAc>
      </p:transition>
    </mc:Choice>
    <mc:Fallback xmlns="">
      <p:transition spd="slow" advClick="0" advTm="17000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605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0E172"/>
                </a:solidFill>
              </a:rPr>
              <a:t>1</a:t>
            </a:r>
            <a:r>
              <a:rPr lang="fr-FR" dirty="0">
                <a:solidFill>
                  <a:srgbClr val="00E172"/>
                </a:solidFill>
              </a:rPr>
              <a:t>1</a:t>
            </a:r>
            <a:r>
              <a:rPr lang="fr-PF" dirty="0">
                <a:solidFill>
                  <a:srgbClr val="00E172"/>
                </a:solidFill>
              </a:rPr>
              <a:t>. </a:t>
            </a:r>
            <a:r>
              <a:rPr lang="fr-FR" dirty="0"/>
              <a:t>Donne l’heure exacte</a:t>
            </a:r>
            <a:endParaRPr lang="fr-PF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4866F5-46B6-7048-83DA-437511C8B43F}"/>
              </a:ext>
            </a:extLst>
          </p:cNvPr>
          <p:cNvSpPr txBox="1"/>
          <p:nvPr/>
        </p:nvSpPr>
        <p:spPr>
          <a:xfrm>
            <a:off x="10845327" y="1769051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 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59B497-67C7-B049-90E4-A327C1DE0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01" y="1683215"/>
            <a:ext cx="4801177" cy="480966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3A707DA-0186-1141-A23C-13863DD789C2}"/>
              </a:ext>
            </a:extLst>
          </p:cNvPr>
          <p:cNvSpPr txBox="1"/>
          <p:nvPr/>
        </p:nvSpPr>
        <p:spPr>
          <a:xfrm>
            <a:off x="6605522" y="3429000"/>
            <a:ext cx="4801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Arial Black"/>
                <a:cs typeface="Arial Black"/>
              </a:rPr>
              <a:t>…</a:t>
            </a:r>
            <a:r>
              <a:rPr lang="fr-FR" sz="4800" dirty="0">
                <a:solidFill>
                  <a:srgbClr val="FF0000"/>
                </a:solidFill>
                <a:latin typeface="Arial Black"/>
                <a:cs typeface="Arial Black"/>
              </a:rPr>
              <a:t>h </a:t>
            </a:r>
            <a:r>
              <a:rPr lang="fr-FR" sz="4800" dirty="0">
                <a:latin typeface="Arial Black"/>
                <a:cs typeface="Arial Black"/>
              </a:rPr>
              <a:t>… </a:t>
            </a:r>
            <a:r>
              <a:rPr lang="fr-FR" sz="4800" dirty="0">
                <a:solidFill>
                  <a:srgbClr val="0070C0"/>
                </a:solidFill>
                <a:latin typeface="Arial Black"/>
                <a:cs typeface="Arial Black"/>
              </a:rPr>
              <a:t>min </a:t>
            </a:r>
            <a:r>
              <a:rPr lang="fr-FR" sz="4800" dirty="0">
                <a:latin typeface="Arial Black"/>
                <a:cs typeface="Arial Black"/>
              </a:rPr>
              <a:t>…</a:t>
            </a:r>
            <a:r>
              <a:rPr lang="fr-FR" sz="4800" dirty="0">
                <a:solidFill>
                  <a:schemeClr val="accent6"/>
                </a:solidFill>
                <a:latin typeface="Arial Black"/>
                <a:cs typeface="Arial Black"/>
              </a:rPr>
              <a:t>s</a:t>
            </a:r>
            <a:endParaRPr lang="fr-FR" sz="48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72725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2000">
        <p:sndAc>
          <p:stSnd>
            <p:snd r:embed="rId2" name="chimes.wav"/>
          </p:stSnd>
        </p:sndAc>
      </p:transition>
    </mc:Choice>
    <mc:Fallback xmlns="">
      <p:transition spd="slow" advClick="0" advTm="22000">
        <p:sndAc>
          <p:stSnd>
            <p:snd r:embed="rId4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CD670"/>
                </a:solidFill>
              </a:rPr>
              <a:t>1</a:t>
            </a:r>
            <a:r>
              <a:rPr lang="fr-FR" dirty="0">
                <a:solidFill>
                  <a:srgbClr val="0CD670"/>
                </a:solidFill>
              </a:rPr>
              <a:t>2</a:t>
            </a:r>
            <a:r>
              <a:rPr lang="fr-PF" dirty="0">
                <a:solidFill>
                  <a:srgbClr val="0CD670"/>
                </a:solidFill>
              </a:rPr>
              <a:t>.</a:t>
            </a:r>
            <a:r>
              <a:rPr lang="fr-FR" dirty="0"/>
              <a:t> Ecris le résultat.</a:t>
            </a:r>
            <a:endParaRPr lang="fr-PF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8A8E353-A8ED-4D4C-8D51-91AB7A2DB1DB}"/>
              </a:ext>
            </a:extLst>
          </p:cNvPr>
          <p:cNvGrpSpPr/>
          <p:nvPr/>
        </p:nvGrpSpPr>
        <p:grpSpPr>
          <a:xfrm>
            <a:off x="1736183" y="2460544"/>
            <a:ext cx="6930041" cy="3135827"/>
            <a:chOff x="732883" y="1584244"/>
            <a:chExt cx="6663727" cy="31358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BC795AB-1BC5-1B46-96D7-B2EF66043664}"/>
                </a:ext>
              </a:extLst>
            </p:cNvPr>
            <p:cNvSpPr/>
            <p:nvPr/>
          </p:nvSpPr>
          <p:spPr>
            <a:xfrm>
              <a:off x="732883" y="1584244"/>
              <a:ext cx="4083960" cy="31358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4372B0D-3259-D644-91BE-4E4A47133C1A}"/>
                </a:ext>
              </a:extLst>
            </p:cNvPr>
            <p:cNvSpPr txBox="1"/>
            <p:nvPr/>
          </p:nvSpPr>
          <p:spPr>
            <a:xfrm>
              <a:off x="898398" y="2432275"/>
              <a:ext cx="37585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200" b="1" dirty="0">
                  <a:latin typeface="Cambria"/>
                  <a:cs typeface="Cambria"/>
                </a:rPr>
                <a:t>25  ×  12 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5AF27BB-A754-8A41-8751-4D22B342B5ED}"/>
                </a:ext>
              </a:extLst>
            </p:cNvPr>
            <p:cNvSpPr txBox="1"/>
            <p:nvPr/>
          </p:nvSpPr>
          <p:spPr>
            <a:xfrm>
              <a:off x="6025921" y="2309165"/>
              <a:ext cx="137068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fr-FR" sz="7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187DC89-6A63-6847-9869-1740D7629274}"/>
                </a:ext>
              </a:extLst>
            </p:cNvPr>
            <p:cNvSpPr txBox="1"/>
            <p:nvPr/>
          </p:nvSpPr>
          <p:spPr>
            <a:xfrm>
              <a:off x="4656973" y="2686924"/>
              <a:ext cx="12707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200" b="1" dirty="0">
                  <a:latin typeface="Cambria"/>
                  <a:cs typeface="Cambria"/>
                </a:rPr>
                <a:t>=</a:t>
              </a:r>
              <a:r>
                <a:rPr lang="fr-FR" sz="7200" b="1" dirty="0">
                  <a:solidFill>
                    <a:srgbClr val="FF0000"/>
                  </a:solidFill>
                  <a:latin typeface="Cambria"/>
                  <a:cs typeface="Cambria"/>
                </a:rPr>
                <a:t> 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4EFAADBB-33BB-1B48-B3BC-B4080AFE5EC7}"/>
              </a:ext>
            </a:extLst>
          </p:cNvPr>
          <p:cNvSpPr txBox="1"/>
          <p:nvPr/>
        </p:nvSpPr>
        <p:spPr>
          <a:xfrm>
            <a:off x="11037555" y="18342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15s</a:t>
            </a:r>
          </a:p>
        </p:txBody>
      </p:sp>
    </p:spTree>
    <p:extLst>
      <p:ext uri="{BB962C8B-B14F-4D97-AF65-F5344CB8AC3E}">
        <p14:creationId xmlns:p14="http://schemas.microsoft.com/office/powerpoint/2010/main" val="21872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6000">
        <p:sndAc>
          <p:stSnd>
            <p:snd r:embed="rId2" name="chimes.wav"/>
          </p:stSnd>
        </p:sndAc>
      </p:transition>
    </mc:Choice>
    <mc:Fallback xmlns="">
      <p:transition spd="slow" advClick="0" advTm="16000">
        <p:sndAc>
          <p:stSnd>
            <p:snd r:embed="rId3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566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CD670"/>
                </a:solidFill>
              </a:rPr>
              <a:t>1</a:t>
            </a:r>
            <a:r>
              <a:rPr lang="fr-FR" dirty="0">
                <a:solidFill>
                  <a:srgbClr val="0CD670"/>
                </a:solidFill>
              </a:rPr>
              <a:t>3</a:t>
            </a:r>
            <a:r>
              <a:rPr lang="fr-PF" dirty="0">
                <a:solidFill>
                  <a:srgbClr val="0CD670"/>
                </a:solidFill>
              </a:rPr>
              <a:t>.</a:t>
            </a:r>
            <a:r>
              <a:rPr lang="fr-FR" dirty="0">
                <a:solidFill>
                  <a:srgbClr val="0CD670"/>
                </a:solidFill>
              </a:rPr>
              <a:t> </a:t>
            </a:r>
            <a:r>
              <a:rPr lang="fr-FR" dirty="0"/>
              <a:t>Combien dans la case marquée </a:t>
            </a:r>
            <a:r>
              <a:rPr lang="fr-FR" sz="4800" dirty="0">
                <a:solidFill>
                  <a:srgbClr val="FF0000"/>
                </a:solidFill>
              </a:rPr>
              <a:t>?</a:t>
            </a:r>
            <a:endParaRPr lang="fr-PF" dirty="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9BA8AF3-685F-0948-B2F4-5F9DBAA420D1}"/>
              </a:ext>
            </a:extLst>
          </p:cNvPr>
          <p:cNvSpPr txBox="1"/>
          <p:nvPr/>
        </p:nvSpPr>
        <p:spPr>
          <a:xfrm>
            <a:off x="2848482" y="3397174"/>
            <a:ext cx="7441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b="1" dirty="0">
                <a:latin typeface="Arial Black"/>
                <a:cs typeface="Arial Black"/>
              </a:rPr>
              <a:t>×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B03685A-118F-E147-9E81-8DF2DFF137DA}"/>
              </a:ext>
            </a:extLst>
          </p:cNvPr>
          <p:cNvSpPr txBox="1"/>
          <p:nvPr/>
        </p:nvSpPr>
        <p:spPr>
          <a:xfrm>
            <a:off x="4041044" y="3019572"/>
            <a:ext cx="1117786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rgbClr val="FF0000"/>
                </a:solidFill>
                <a:latin typeface="Arial Black"/>
                <a:cs typeface="Arial Black"/>
              </a:rPr>
              <a:t>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046BD35-9EDD-874E-86AA-186623C53D3F}"/>
              </a:ext>
            </a:extLst>
          </p:cNvPr>
          <p:cNvSpPr txBox="1"/>
          <p:nvPr/>
        </p:nvSpPr>
        <p:spPr>
          <a:xfrm>
            <a:off x="5724208" y="3380834"/>
            <a:ext cx="699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latin typeface="Arial Black"/>
                <a:cs typeface="Arial Black"/>
              </a:rPr>
              <a:t>=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B7FA988-87C7-5543-84A6-8C6F541EA6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97" b="92784" l="1119" r="38741">
                        <a14:foregroundMark x1="12727" y1="6186" x2="3916" y2="23969"/>
                        <a14:foregroundMark x1="3916" y1="23969" x2="1538" y2="34536"/>
                        <a14:foregroundMark x1="1538" y1="34536" x2="1119" y2="69845"/>
                        <a14:foregroundMark x1="1119" y1="69845" x2="6993" y2="75000"/>
                        <a14:foregroundMark x1="6993" y1="75000" x2="13706" y2="75000"/>
                        <a14:foregroundMark x1="13706" y1="75000" x2="26853" y2="74485"/>
                        <a14:foregroundMark x1="26853" y1="74485" x2="36364" y2="56701"/>
                        <a14:foregroundMark x1="36364" y1="56701" x2="38741" y2="45361"/>
                        <a14:foregroundMark x1="38741" y1="45361" x2="38601" y2="8505"/>
                        <a14:foregroundMark x1="38601" y1="8505" x2="32168" y2="4897"/>
                        <a14:foregroundMark x1="32168" y1="4897" x2="13147" y2="5155"/>
                        <a14:foregroundMark x1="24336" y1="93041" x2="24336" y2="93041"/>
                        <a14:foregroundMark x1="1119" y1="58247" x2="1119" y2="58247"/>
                        <a14:foregroundMark x1="36783" y1="16237" x2="36783" y2="16237"/>
                        <a14:foregroundMark x1="32028" y1="6443" x2="32028" y2="6443"/>
                        <a14:foregroundMark x1="23217" y1="6186" x2="35105" y2="6443"/>
                        <a14:foregroundMark x1="10629" y1="9536" x2="10629" y2="9536"/>
                        <a14:foregroundMark x1="8531" y1="14433" x2="12727" y2="6443"/>
                        <a14:foregroundMark x1="13147" y1="6186" x2="20280" y2="6443"/>
                        <a14:foregroundMark x1="20280" y1="6443" x2="33986" y2="5670"/>
                        <a14:foregroundMark x1="33986" y1="5670" x2="38741" y2="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9778" b="23110"/>
          <a:stretch/>
        </p:blipFill>
        <p:spPr>
          <a:xfrm>
            <a:off x="6691296" y="1961450"/>
            <a:ext cx="2987863" cy="322423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1B224795-BCA7-DC48-BF98-E9531A127755}"/>
              </a:ext>
            </a:extLst>
          </p:cNvPr>
          <p:cNvSpPr txBox="1"/>
          <p:nvPr/>
        </p:nvSpPr>
        <p:spPr>
          <a:xfrm>
            <a:off x="7163152" y="3527138"/>
            <a:ext cx="1318279" cy="723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/>
              <a:t>1 000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96ABC78-C953-E944-BAA3-54BA96CBD4B9}"/>
              </a:ext>
            </a:extLst>
          </p:cNvPr>
          <p:cNvSpPr txBox="1"/>
          <p:nvPr/>
        </p:nvSpPr>
        <p:spPr>
          <a:xfrm>
            <a:off x="10822255" y="14922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460D3A1-E145-EA4C-A5DC-7C77398EC5B7}"/>
              </a:ext>
            </a:extLst>
          </p:cNvPr>
          <p:cNvGrpSpPr/>
          <p:nvPr/>
        </p:nvGrpSpPr>
        <p:grpSpPr>
          <a:xfrm>
            <a:off x="1650754" y="2212688"/>
            <a:ext cx="652743" cy="2628900"/>
            <a:chOff x="9426494" y="2282509"/>
            <a:chExt cx="652743" cy="262890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2B717724-98E2-6341-8DC5-CDFC4AFBF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8438416" y="3362009"/>
              <a:ext cx="2628900" cy="469900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4C11342-D8A1-CE4B-9C49-FAE545865E9D}"/>
                </a:ext>
              </a:extLst>
            </p:cNvPr>
            <p:cNvSpPr txBox="1"/>
            <p:nvPr/>
          </p:nvSpPr>
          <p:spPr>
            <a:xfrm>
              <a:off x="9426494" y="3214502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056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1000">
        <p:sndAc>
          <p:stSnd>
            <p:snd r:embed="rId2" name="chimes.wav"/>
          </p:stSnd>
        </p:sndAc>
      </p:transition>
    </mc:Choice>
    <mc:Fallback xmlns="">
      <p:transition spd="slow" advClick="0" advTm="21000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C457DB-878A-FE4D-8C16-77B1B337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99" y="365125"/>
            <a:ext cx="11708223" cy="20766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CD670"/>
                </a:solidFill>
              </a:rPr>
              <a:t>14. </a:t>
            </a:r>
            <a:br>
              <a:rPr lang="fr-FR" dirty="0"/>
            </a:br>
            <a:r>
              <a:rPr lang="fr-FR" dirty="0" err="1"/>
              <a:t>Timi</a:t>
            </a:r>
            <a:r>
              <a:rPr lang="fr-FR" dirty="0"/>
              <a:t> réalise 4 casse-croûtes avec 1 baguette.</a:t>
            </a:r>
            <a:br>
              <a:rPr lang="fr-FR" dirty="0"/>
            </a:br>
            <a:r>
              <a:rPr lang="fr-FR" dirty="0"/>
              <a:t>Combien de baguettes pour 12 casse-croûtes ? </a:t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5EAEC0-A77D-BC4F-B35C-259E1202D3FA}"/>
              </a:ext>
            </a:extLst>
          </p:cNvPr>
          <p:cNvSpPr txBox="1"/>
          <p:nvPr/>
        </p:nvSpPr>
        <p:spPr>
          <a:xfrm>
            <a:off x="11175198" y="257937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35 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A43BF9-02BE-0846-B991-EAA89F1AA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5969">
            <a:off x="729217" y="2688746"/>
            <a:ext cx="4677792" cy="2447237"/>
          </a:xfrm>
          <a:prstGeom prst="rect">
            <a:avLst/>
          </a:prstGeom>
        </p:spPr>
      </p:pic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id="{11959612-AA84-CF44-BF51-C204A89421FC}"/>
              </a:ext>
            </a:extLst>
          </p:cNvPr>
          <p:cNvSpPr/>
          <p:nvPr/>
        </p:nvSpPr>
        <p:spPr>
          <a:xfrm>
            <a:off x="6041992" y="3825004"/>
            <a:ext cx="2232388" cy="36231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B1A55B3-198F-FF49-A4DD-C14A4D5AB56E}"/>
              </a:ext>
            </a:extLst>
          </p:cNvPr>
          <p:cNvSpPr txBox="1"/>
          <p:nvPr/>
        </p:nvSpPr>
        <p:spPr>
          <a:xfrm>
            <a:off x="9165896" y="2898166"/>
            <a:ext cx="1117786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latin typeface="Arial Black"/>
                <a:cs typeface="Arial Black"/>
              </a:rPr>
              <a:t>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42F046-2C53-B643-8667-7078278143F1}"/>
              </a:ext>
            </a:extLst>
          </p:cNvPr>
          <p:cNvSpPr txBox="1"/>
          <p:nvPr/>
        </p:nvSpPr>
        <p:spPr>
          <a:xfrm>
            <a:off x="9123888" y="5058682"/>
            <a:ext cx="1412920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latin typeface="Arial Black"/>
                <a:cs typeface="Arial Black"/>
              </a:rPr>
              <a:t>12</a:t>
            </a:r>
          </a:p>
        </p:txBody>
      </p:sp>
      <p:sp>
        <p:nvSpPr>
          <p:cNvPr id="11" name="Flèche vers la droite 10">
            <a:extLst>
              <a:ext uri="{FF2B5EF4-FFF2-40B4-BE49-F238E27FC236}">
                <a16:creationId xmlns:a16="http://schemas.microsoft.com/office/drawing/2014/main" id="{64F41D82-5A25-BC4A-9D4C-6890963208FE}"/>
              </a:ext>
            </a:extLst>
          </p:cNvPr>
          <p:cNvSpPr/>
          <p:nvPr/>
        </p:nvSpPr>
        <p:spPr>
          <a:xfrm>
            <a:off x="6029010" y="5684069"/>
            <a:ext cx="2232388" cy="36231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7C39645-510F-394C-80E2-0ADA2AD88004}"/>
              </a:ext>
            </a:extLst>
          </p:cNvPr>
          <p:cNvSpPr txBox="1"/>
          <p:nvPr/>
        </p:nvSpPr>
        <p:spPr>
          <a:xfrm>
            <a:off x="2743643" y="5058682"/>
            <a:ext cx="1117786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rgbClr val="FF0000"/>
                </a:solidFill>
                <a:latin typeface="Arial Black"/>
                <a:cs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97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36000">
        <p:sndAc>
          <p:stSnd>
            <p:snd r:embed="rId2" name="chimes.wav"/>
          </p:stSnd>
        </p:sndAc>
      </p:transition>
    </mc:Choice>
    <mc:Fallback xmlns="">
      <p:transition spd="slow" advClick="0" advTm="36000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C457DB-878A-FE4D-8C16-77B1B337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215758"/>
            <a:ext cx="10916478" cy="131159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>
                <a:solidFill>
                  <a:srgbClr val="0CD670"/>
                </a:solidFill>
              </a:rPr>
              <a:t>15. </a:t>
            </a:r>
            <a:r>
              <a:rPr lang="fr-FR" sz="3100" dirty="0"/>
              <a:t>Pour réaliser des crêpes avec 1 kg de farine, il faut 12 œufs. Et pour 6 œufs, combien faut-il de farine 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8739BA-893C-734A-B4AE-2B4D3B82F841}"/>
              </a:ext>
            </a:extLst>
          </p:cNvPr>
          <p:cNvSpPr txBox="1"/>
          <p:nvPr/>
        </p:nvSpPr>
        <p:spPr>
          <a:xfrm>
            <a:off x="6637390" y="4979433"/>
            <a:ext cx="1117786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rgbClr val="FF0000"/>
                </a:solidFill>
                <a:latin typeface="Arial Black"/>
                <a:cs typeface="Arial Black"/>
              </a:rPr>
              <a:t>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02484D4-1551-DF48-9596-79004B35FC6A}"/>
              </a:ext>
            </a:extLst>
          </p:cNvPr>
          <p:cNvSpPr txBox="1"/>
          <p:nvPr/>
        </p:nvSpPr>
        <p:spPr>
          <a:xfrm>
            <a:off x="10990980" y="1700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35s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050B559-FD4A-034A-ADC5-CADEE21CA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245" y="1700835"/>
            <a:ext cx="1546077" cy="260900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C953094-0B38-514E-97F7-2F13D232A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273" y="2016471"/>
            <a:ext cx="1546077" cy="2021793"/>
          </a:xfrm>
          <a:prstGeom prst="rect">
            <a:avLst/>
          </a:prstGeom>
        </p:spPr>
      </p:pic>
      <p:sp>
        <p:nvSpPr>
          <p:cNvPr id="5" name="Flèche vers la droite 4">
            <a:extLst>
              <a:ext uri="{FF2B5EF4-FFF2-40B4-BE49-F238E27FC236}">
                <a16:creationId xmlns:a16="http://schemas.microsoft.com/office/drawing/2014/main" id="{0D6DEA4D-389E-B14E-9AF6-1CE0649AFC91}"/>
              </a:ext>
            </a:extLst>
          </p:cNvPr>
          <p:cNvSpPr/>
          <p:nvPr/>
        </p:nvSpPr>
        <p:spPr>
          <a:xfrm>
            <a:off x="3454979" y="3012426"/>
            <a:ext cx="2232388" cy="36231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a droite 8">
            <a:extLst>
              <a:ext uri="{FF2B5EF4-FFF2-40B4-BE49-F238E27FC236}">
                <a16:creationId xmlns:a16="http://schemas.microsoft.com/office/drawing/2014/main" id="{E9D5AB14-72BB-1949-938D-5FB4923FC547}"/>
              </a:ext>
            </a:extLst>
          </p:cNvPr>
          <p:cNvSpPr/>
          <p:nvPr/>
        </p:nvSpPr>
        <p:spPr>
          <a:xfrm>
            <a:off x="3604027" y="5395130"/>
            <a:ext cx="1950584" cy="36231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60182C6-5B92-7C45-A4BC-5E6FCEB63F61}"/>
              </a:ext>
            </a:extLst>
          </p:cNvPr>
          <p:cNvSpPr txBox="1"/>
          <p:nvPr/>
        </p:nvSpPr>
        <p:spPr>
          <a:xfrm>
            <a:off x="6441382" y="2425220"/>
            <a:ext cx="1313794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1 kg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C453439-CB06-4CFE-B5BE-405DE5BC0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306" y="4884424"/>
            <a:ext cx="1650641" cy="138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36000">
        <p:sndAc>
          <p:stSnd>
            <p:snd r:embed="rId2" name="chimes.wav"/>
          </p:stSnd>
        </p:sndAc>
      </p:transition>
    </mc:Choice>
    <mc:Fallback xmlns="">
      <p:transition spd="slow" advClick="0" advTm="36000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E3889-ADE8-F044-934D-EE25A9DF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147" y="2766218"/>
            <a:ext cx="7735957" cy="1325563"/>
          </a:xfrm>
          <a:ln w="19050">
            <a:noFill/>
          </a:ln>
        </p:spPr>
        <p:txBody>
          <a:bodyPr>
            <a:noAutofit/>
          </a:bodyPr>
          <a:lstStyle/>
          <a:p>
            <a:pPr algn="ctr"/>
            <a:r>
              <a:rPr lang="fr-FR" sz="9600" dirty="0"/>
              <a:t>20 – 2 = </a:t>
            </a:r>
            <a:r>
              <a:rPr lang="fr-FR" sz="9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141EDC6-02DD-5E47-9DE2-2FF2564C22B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3547" cy="132556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rgbClr val="0CD670"/>
                </a:solidFill>
              </a:rPr>
              <a:t>16. 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D32277A-F29B-F847-9B72-769A32FDDCE5}"/>
              </a:ext>
            </a:extLst>
          </p:cNvPr>
          <p:cNvSpPr txBox="1"/>
          <p:nvPr/>
        </p:nvSpPr>
        <p:spPr>
          <a:xfrm>
            <a:off x="10947163" y="118030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 s</a:t>
            </a:r>
          </a:p>
        </p:txBody>
      </p:sp>
    </p:spTree>
    <p:extLst>
      <p:ext uri="{BB962C8B-B14F-4D97-AF65-F5344CB8AC3E}">
        <p14:creationId xmlns:p14="http://schemas.microsoft.com/office/powerpoint/2010/main" val="175886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6000">
        <p:sndAc>
          <p:stSnd>
            <p:snd r:embed="rId2" name="chimes.wav"/>
          </p:stSnd>
        </p:sndAc>
      </p:transition>
    </mc:Choice>
    <mc:Fallback xmlns="">
      <p:transition spd="slow" advClick="0" advTm="16000">
        <p:sndAc>
          <p:stSnd>
            <p:snd r:embed="rId3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5A9328-7065-6F43-AA26-6ABC176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99723"/>
            <a:ext cx="10515600" cy="1577674"/>
          </a:xfrm>
        </p:spPr>
        <p:txBody>
          <a:bodyPr>
            <a:noAutofit/>
          </a:bodyPr>
          <a:lstStyle/>
          <a:p>
            <a:pPr algn="ctr"/>
            <a:r>
              <a:rPr lang="fr-PF" sz="4800" b="1" dirty="0">
                <a:latin typeface="+mj-lt"/>
                <a:cs typeface="Times New Roman" panose="02020603050405020304" pitchFamily="18" charset="0"/>
              </a:rPr>
              <a:t>Sujet de qualification </a:t>
            </a:r>
            <a:br>
              <a:rPr lang="fr-PF" sz="4800" b="1" dirty="0">
                <a:latin typeface="+mj-lt"/>
              </a:rPr>
            </a:br>
            <a:r>
              <a:rPr lang="fr-PF" sz="4800" b="1" dirty="0">
                <a:latin typeface="+mj-lt"/>
                <a:cs typeface="Times New Roman" panose="02020603050405020304" pitchFamily="18" charset="0"/>
              </a:rPr>
              <a:t>classes de </a:t>
            </a:r>
            <a:r>
              <a:rPr lang="fr-FR" sz="4800" b="1" dirty="0">
                <a:latin typeface="+mj-lt"/>
                <a:cs typeface="Times New Roman" panose="02020603050405020304" pitchFamily="18" charset="0"/>
              </a:rPr>
              <a:t>CM1</a:t>
            </a:r>
            <a:br>
              <a:rPr lang="fr-PF" sz="4800" b="1" dirty="0">
                <a:latin typeface="+mj-lt"/>
              </a:rPr>
            </a:br>
            <a:r>
              <a:rPr lang="fr-PF" sz="2800" b="1" dirty="0">
                <a:latin typeface="+mj-lt"/>
              </a:rPr>
              <a:t>(</a:t>
            </a:r>
            <a:r>
              <a:rPr lang="fr-FR" sz="2800" b="1" dirty="0">
                <a:latin typeface="+mj-lt"/>
              </a:rPr>
              <a:t>20</a:t>
            </a:r>
            <a:r>
              <a:rPr lang="fr-PF" sz="2800" b="1" dirty="0">
                <a:latin typeface="+mj-lt"/>
              </a:rPr>
              <a:t> questions)</a:t>
            </a:r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4BDD6D8-4507-2D46-AB1E-C9E79E6C7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880604"/>
            <a:ext cx="7886699" cy="281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8040FF-105F-FA43-A7A0-4BF1C654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9" y="365125"/>
            <a:ext cx="11075501" cy="1325563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FR" dirty="0">
                <a:solidFill>
                  <a:srgbClr val="0CD670"/>
                </a:solidFill>
              </a:rPr>
              <a:t>17</a:t>
            </a:r>
            <a:r>
              <a:rPr lang="fr-FR" dirty="0"/>
              <a:t>. Quelle est la longueur de la gomme ? </a:t>
            </a:r>
          </a:p>
        </p:txBody>
      </p:sp>
      <p:pic>
        <p:nvPicPr>
          <p:cNvPr id="6146" name="Picture 2" descr="Résultat de recherche d'images pour &quot;une règle&quot;">
            <a:extLst>
              <a:ext uri="{FF2B5EF4-FFF2-40B4-BE49-F238E27FC236}">
                <a16:creationId xmlns:a16="http://schemas.microsoft.com/office/drawing/2014/main" id="{D6710238-936D-1444-91FC-4D159BEF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0" y="4379782"/>
            <a:ext cx="10850880" cy="18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FC91974-839A-084C-96F4-3C5AFA669D41}"/>
              </a:ext>
            </a:extLst>
          </p:cNvPr>
          <p:cNvCxnSpPr>
            <a:cxnSpLocks/>
          </p:cNvCxnSpPr>
          <p:nvPr/>
        </p:nvCxnSpPr>
        <p:spPr>
          <a:xfrm flipV="1">
            <a:off x="2531429" y="3276530"/>
            <a:ext cx="0" cy="1209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EF539D6-0732-ED4B-A2A1-D360C3500C58}"/>
              </a:ext>
            </a:extLst>
          </p:cNvPr>
          <p:cNvCxnSpPr>
            <a:cxnSpLocks/>
          </p:cNvCxnSpPr>
          <p:nvPr/>
        </p:nvCxnSpPr>
        <p:spPr>
          <a:xfrm flipV="1">
            <a:off x="6159920" y="3218097"/>
            <a:ext cx="0" cy="1209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84B7E9E-6E3E-8C47-8711-CB2D408718AD}"/>
              </a:ext>
            </a:extLst>
          </p:cNvPr>
          <p:cNvSpPr txBox="1"/>
          <p:nvPr/>
        </p:nvSpPr>
        <p:spPr>
          <a:xfrm>
            <a:off x="10794911" y="3976656"/>
            <a:ext cx="66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EE5D78-406F-4F46-9263-3102DEA2B822}"/>
              </a:ext>
            </a:extLst>
          </p:cNvPr>
          <p:cNvSpPr txBox="1"/>
          <p:nvPr/>
        </p:nvSpPr>
        <p:spPr>
          <a:xfrm>
            <a:off x="11037555" y="1834235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 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BC6B922-6A70-9A4D-92CE-BE0E68E40112}"/>
              </a:ext>
            </a:extLst>
          </p:cNvPr>
          <p:cNvGrpSpPr/>
          <p:nvPr/>
        </p:nvGrpSpPr>
        <p:grpSpPr>
          <a:xfrm>
            <a:off x="2563391" y="2964264"/>
            <a:ext cx="3564568" cy="1463025"/>
            <a:chOff x="2563391" y="2964264"/>
            <a:chExt cx="3564568" cy="146302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0DD3CE1-7708-9645-8784-48AA61097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563391" y="2964264"/>
              <a:ext cx="3564568" cy="1463025"/>
            </a:xfrm>
            <a:prstGeom prst="rect">
              <a:avLst/>
            </a:prstGeom>
          </p:spPr>
        </p:pic>
        <p:sp>
          <p:nvSpPr>
            <p:cNvPr id="7" name="Parallélogramme 6">
              <a:extLst>
                <a:ext uri="{FF2B5EF4-FFF2-40B4-BE49-F238E27FC236}">
                  <a16:creationId xmlns:a16="http://schemas.microsoft.com/office/drawing/2014/main" id="{F8464F9C-F8E8-E74B-A5D5-45D62914FD05}"/>
                </a:ext>
              </a:extLst>
            </p:cNvPr>
            <p:cNvSpPr/>
            <p:nvPr/>
          </p:nvSpPr>
          <p:spPr>
            <a:xfrm>
              <a:off x="3472071" y="3276530"/>
              <a:ext cx="1272208" cy="419246"/>
            </a:xfrm>
            <a:prstGeom prst="parallelogram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Parallélogramme 11">
              <a:extLst>
                <a:ext uri="{FF2B5EF4-FFF2-40B4-BE49-F238E27FC236}">
                  <a16:creationId xmlns:a16="http://schemas.microsoft.com/office/drawing/2014/main" id="{6705D00A-5EC8-8246-A8CB-D1FF2FEE22A0}"/>
                </a:ext>
              </a:extLst>
            </p:cNvPr>
            <p:cNvSpPr/>
            <p:nvPr/>
          </p:nvSpPr>
          <p:spPr>
            <a:xfrm>
              <a:off x="3709571" y="3695776"/>
              <a:ext cx="1272208" cy="419246"/>
            </a:xfrm>
            <a:prstGeom prst="parallelogram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9865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7000">
        <p:sndAc>
          <p:stSnd>
            <p:snd r:embed="rId2" name="chimes.wav"/>
          </p:stSnd>
        </p:sndAc>
      </p:transition>
    </mc:Choice>
    <mc:Fallback xmlns="">
      <p:transition spd="slow" advClick="0" advTm="17000">
        <p:sndAc>
          <p:stSnd>
            <p:snd r:embed="rId5" name="chimes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C457DB-878A-FE4D-8C16-77B1B337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215758"/>
            <a:ext cx="1427922" cy="11227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>
                <a:solidFill>
                  <a:srgbClr val="0CD670"/>
                </a:solidFill>
              </a:rPr>
              <a:t>18. </a:t>
            </a:r>
            <a:br>
              <a:rPr lang="fr-FR" dirty="0">
                <a:solidFill>
                  <a:srgbClr val="0CD670"/>
                </a:solidFill>
              </a:rPr>
            </a:br>
            <a:endParaRPr lang="fr-FR" sz="31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846FD2-F390-A94A-9B40-25E4DB41E3A9}"/>
              </a:ext>
            </a:extLst>
          </p:cNvPr>
          <p:cNvSpPr txBox="1"/>
          <p:nvPr/>
        </p:nvSpPr>
        <p:spPr>
          <a:xfrm>
            <a:off x="11037555" y="1834235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16 s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1321983-F0AF-6648-8152-E85304213B14}"/>
              </a:ext>
            </a:extLst>
          </p:cNvPr>
          <p:cNvSpPr txBox="1">
            <a:spLocks/>
          </p:cNvSpPr>
          <p:nvPr/>
        </p:nvSpPr>
        <p:spPr>
          <a:xfrm>
            <a:off x="838200" y="2872409"/>
            <a:ext cx="10515600" cy="1325563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9600" dirty="0"/>
              <a:t>2 + 199 = </a:t>
            </a:r>
            <a:r>
              <a:rPr lang="fr-FR" sz="9600" dirty="0">
                <a:solidFill>
                  <a:srgbClr val="FF0000"/>
                </a:solidFill>
              </a:rPr>
              <a:t>?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227348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6000">
        <p:sndAc>
          <p:stSnd>
            <p:snd r:embed="rId2" name="chimes.wav"/>
          </p:stSnd>
        </p:sndAc>
      </p:transition>
    </mc:Choice>
    <mc:Fallback xmlns="">
      <p:transition spd="slow" advClick="0" advTm="16000">
        <p:sndAc>
          <p:stSnd>
            <p:snd r:embed="rId3" name="chimes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CC693-9016-4B4A-A8ED-EC08CD0A8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113" cy="1325563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FR" dirty="0">
                <a:solidFill>
                  <a:srgbClr val="0CD670"/>
                </a:solidFill>
              </a:rPr>
              <a:t>19.</a:t>
            </a:r>
            <a:r>
              <a:rPr lang="fr-FR" dirty="0"/>
              <a:t> 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13A0716-217B-8744-81FA-543CB3F9CF2A}"/>
              </a:ext>
            </a:extLst>
          </p:cNvPr>
          <p:cNvSpPr txBox="1">
            <a:spLocks/>
          </p:cNvSpPr>
          <p:nvPr/>
        </p:nvSpPr>
        <p:spPr>
          <a:xfrm>
            <a:off x="838200" y="2872409"/>
            <a:ext cx="10515600" cy="1325563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9600" dirty="0"/>
              <a:t>25 </a:t>
            </a:r>
            <a:r>
              <a:rPr lang="fr-FR" sz="9600" b="0" dirty="0"/>
              <a:t>×</a:t>
            </a:r>
            <a:r>
              <a:rPr lang="fr-FR" sz="9600" dirty="0"/>
              <a:t> 3 = </a:t>
            </a:r>
            <a:r>
              <a:rPr lang="fr-FR" sz="9600" dirty="0">
                <a:solidFill>
                  <a:srgbClr val="FF0000"/>
                </a:solidFill>
              </a:rPr>
              <a:t>?</a:t>
            </a:r>
            <a:endParaRPr lang="fr-FR" sz="9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7172452-2CFA-CE49-8B20-A9F6C2D719EF}"/>
              </a:ext>
            </a:extLst>
          </p:cNvPr>
          <p:cNvSpPr txBox="1"/>
          <p:nvPr/>
        </p:nvSpPr>
        <p:spPr>
          <a:xfrm>
            <a:off x="11037555" y="1834235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 s</a:t>
            </a:r>
          </a:p>
        </p:txBody>
      </p:sp>
    </p:spTree>
    <p:extLst>
      <p:ext uri="{BB962C8B-B14F-4D97-AF65-F5344CB8AC3E}">
        <p14:creationId xmlns:p14="http://schemas.microsoft.com/office/powerpoint/2010/main" val="38246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1000">
        <p:sndAc>
          <p:stSnd>
            <p:snd r:embed="rId2" name="chimes.wav"/>
          </p:stSnd>
        </p:sndAc>
      </p:transition>
    </mc:Choice>
    <mc:Fallback xmlns="">
      <p:transition spd="slow" advClick="0" advTm="21000">
        <p:sndAc>
          <p:stSnd>
            <p:snd r:embed="rId3" name="chimes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D357F-487B-DA48-937C-8701145D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92" y="361515"/>
            <a:ext cx="1125400" cy="133476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>
                <a:solidFill>
                  <a:srgbClr val="0CD670"/>
                </a:solidFill>
              </a:rPr>
              <a:t>20. 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EE18E63-6CC4-0E44-96E9-7F3E5D10E400}"/>
              </a:ext>
            </a:extLst>
          </p:cNvPr>
          <p:cNvSpPr txBox="1"/>
          <p:nvPr/>
        </p:nvSpPr>
        <p:spPr>
          <a:xfrm>
            <a:off x="10783780" y="482513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 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34ECF93-CCA6-0A48-BE12-977B54E18266}"/>
              </a:ext>
            </a:extLst>
          </p:cNvPr>
          <p:cNvSpPr txBox="1">
            <a:spLocks/>
          </p:cNvSpPr>
          <p:nvPr/>
        </p:nvSpPr>
        <p:spPr>
          <a:xfrm>
            <a:off x="645972" y="2022607"/>
            <a:ext cx="10599198" cy="24508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br>
              <a:rPr lang="fr-FR" dirty="0"/>
            </a:br>
            <a:br>
              <a:rPr lang="fr-FR" dirty="0"/>
            </a:br>
            <a:r>
              <a:rPr lang="fr-FR" sz="9800" dirty="0"/>
              <a:t>120 min = </a:t>
            </a:r>
            <a:r>
              <a:rPr lang="fr-FR" sz="9800" dirty="0">
                <a:solidFill>
                  <a:srgbClr val="FF0000"/>
                </a:solidFill>
              </a:rPr>
              <a:t>?</a:t>
            </a:r>
            <a:r>
              <a:rPr lang="fr-FR" sz="9800" dirty="0"/>
              <a:t> heures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854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6000">
        <p:sndAc>
          <p:stSnd>
            <p:snd r:embed="rId2" name="chimes.wav"/>
          </p:stSnd>
        </p:sndAc>
      </p:transition>
    </mc:Choice>
    <mc:Fallback xmlns="">
      <p:transition spd="slow" advClick="0" advTm="16000">
        <p:sndAc>
          <p:stSnd>
            <p:snd r:embed="rId3" name="chimes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670078B-A72C-47E0-957B-D16E2A8C8F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97512" y="4178300"/>
            <a:ext cx="7715250" cy="2679700"/>
          </a:xfrm>
        </p:spPr>
        <p:txBody>
          <a:bodyPr/>
          <a:lstStyle/>
          <a:p>
            <a:pPr marL="0" indent="0" algn="ctr">
              <a:spcBef>
                <a:spcPts val="638"/>
              </a:spcBef>
              <a:buNone/>
            </a:pPr>
            <a:r>
              <a:rPr lang="fr-FR" sz="4400" b="1" dirty="0"/>
              <a:t>vous remercie et vous souhaite une bonne fin de  journée.</a:t>
            </a:r>
            <a:endParaRPr lang="fr-FR" sz="4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4F3BB7-0B8C-4E12-BC3B-38264E390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91" y="1936978"/>
            <a:ext cx="6102834" cy="218195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A1F7C9-0BA1-4D14-BCA4-8BFAD768697C}"/>
              </a:ext>
            </a:extLst>
          </p:cNvPr>
          <p:cNvSpPr txBox="1"/>
          <p:nvPr/>
        </p:nvSpPr>
        <p:spPr>
          <a:xfrm>
            <a:off x="4930681" y="918271"/>
            <a:ext cx="2330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/>
              <a:t>L’équipe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3598583"/>
      </p:ext>
    </p:extLst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F1499-7E83-974F-AD80-1F3F63270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1866" y="588963"/>
            <a:ext cx="9144000" cy="2387600"/>
          </a:xfrm>
        </p:spPr>
        <p:txBody>
          <a:bodyPr anchor="ctr" anchorCtr="1"/>
          <a:lstStyle/>
          <a:p>
            <a:r>
              <a:rPr lang="fr-PF" b="1" dirty="0">
                <a:cs typeface="Times New Roman" panose="02020603050405020304" pitchFamily="18" charset="0"/>
              </a:rPr>
              <a:t>Bonne chance à tous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DAEC4F-A00F-0B48-957C-1ECE193F9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30137"/>
            <a:ext cx="9144000" cy="3094929"/>
          </a:xfrm>
        </p:spPr>
        <p:txBody>
          <a:bodyPr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4400" b="1" dirty="0">
                <a:latin typeface="+mj-lt"/>
                <a:cs typeface="Times New Roman" panose="02020603050405020304" pitchFamily="18" charset="0"/>
              </a:rPr>
              <a:t>La lecture des énoncés est préconisée</a:t>
            </a:r>
          </a:p>
          <a:p>
            <a:pPr algn="l"/>
            <a:endParaRPr lang="fr-FR" sz="4400" b="1" dirty="0">
              <a:latin typeface="+mj-lt"/>
              <a:cs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PF" sz="4400" b="1" dirty="0">
                <a:latin typeface="+mj-lt"/>
                <a:cs typeface="Times New Roman" panose="02020603050405020304" pitchFamily="18" charset="0"/>
              </a:rPr>
              <a:t>A vos stylos,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PF" sz="4400" b="1" dirty="0">
                <a:latin typeface="+mj-lt"/>
                <a:cs typeface="Times New Roman" panose="02020603050405020304" pitchFamily="18" charset="0"/>
              </a:rPr>
              <a:t>Prêts,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PF" sz="4400" b="1" dirty="0">
                <a:latin typeface="+mj-lt"/>
                <a:cs typeface="Times New Roman" panose="02020603050405020304" pitchFamily="18" charset="0"/>
              </a:rPr>
              <a:t>Partez !</a:t>
            </a:r>
          </a:p>
        </p:txBody>
      </p:sp>
    </p:spTree>
    <p:extLst>
      <p:ext uri="{BB962C8B-B14F-4D97-AF65-F5344CB8AC3E}">
        <p14:creationId xmlns:p14="http://schemas.microsoft.com/office/powerpoint/2010/main" val="223107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>
        <p:sndAc>
          <p:stSnd>
            <p:snd r:embed="rId2" name="chimes.wav"/>
          </p:stSnd>
        </p:sndAc>
      </p:transition>
    </mc:Choice>
    <mc:Fallback xmlns="">
      <p:transition spd="slow" advTm="20000">
        <p:sndAc>
          <p:stSnd>
            <p:snd r:embed="rId3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5D3DCA-4146-464F-9042-DA55C2F2A8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0E172"/>
                </a:solidFill>
              </a:rPr>
              <a:t>1. </a:t>
            </a:r>
            <a:r>
              <a:rPr lang="fr-FR" dirty="0"/>
              <a:t>Combien dans la case marquée </a:t>
            </a:r>
            <a:r>
              <a:rPr lang="fr-FR" dirty="0">
                <a:solidFill>
                  <a:srgbClr val="FF0000"/>
                </a:solidFill>
              </a:rPr>
              <a:t>?</a:t>
            </a:r>
            <a:endParaRPr lang="fr-PF" dirty="0">
              <a:solidFill>
                <a:srgbClr val="FF0000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23B03E0-AD90-9846-AA44-5DBADB72A42C}"/>
              </a:ext>
            </a:extLst>
          </p:cNvPr>
          <p:cNvGrpSpPr/>
          <p:nvPr/>
        </p:nvGrpSpPr>
        <p:grpSpPr>
          <a:xfrm>
            <a:off x="3399293" y="2126473"/>
            <a:ext cx="5393413" cy="4184097"/>
            <a:chOff x="1410343" y="2402237"/>
            <a:chExt cx="4912962" cy="378311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F158528-A057-C541-8525-0BBE79AD3D29}"/>
                </a:ext>
              </a:extLst>
            </p:cNvPr>
            <p:cNvSpPr/>
            <p:nvPr/>
          </p:nvSpPr>
          <p:spPr>
            <a:xfrm>
              <a:off x="1456833" y="2402237"/>
              <a:ext cx="2433234" cy="204577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71927E-90FC-D948-B4DE-B4E2D8240800}"/>
                </a:ext>
              </a:extLst>
            </p:cNvPr>
            <p:cNvSpPr/>
            <p:nvPr/>
          </p:nvSpPr>
          <p:spPr>
            <a:xfrm>
              <a:off x="3890071" y="2402237"/>
              <a:ext cx="2433234" cy="204577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BD06BA8-3A2C-8C49-916D-A846A573D05B}"/>
                </a:ext>
              </a:extLst>
            </p:cNvPr>
            <p:cNvSpPr txBox="1"/>
            <p:nvPr/>
          </p:nvSpPr>
          <p:spPr>
            <a:xfrm>
              <a:off x="2229497" y="3038521"/>
              <a:ext cx="119336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latin typeface="Cambria"/>
                  <a:cs typeface="Cambria"/>
                </a:rPr>
                <a:t>400</a:t>
              </a:r>
            </a:p>
          </p:txBody>
        </p:sp>
        <p:sp>
          <p:nvSpPr>
            <p:cNvPr id="7" name="Accolade fermante 6">
              <a:extLst>
                <a:ext uri="{FF2B5EF4-FFF2-40B4-BE49-F238E27FC236}">
                  <a16:creationId xmlns:a16="http://schemas.microsoft.com/office/drawing/2014/main" id="{59892645-6399-E54D-B796-3B078C77EE3D}"/>
                </a:ext>
              </a:extLst>
            </p:cNvPr>
            <p:cNvSpPr/>
            <p:nvPr/>
          </p:nvSpPr>
          <p:spPr>
            <a:xfrm rot="5400000">
              <a:off x="3456119" y="2526224"/>
              <a:ext cx="774915" cy="4866468"/>
            </a:xfrm>
            <a:prstGeom prst="rightBrace">
              <a:avLst>
                <a:gd name="adj1" fmla="val 46989"/>
                <a:gd name="adj2" fmla="val 49504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AEF870B-F2A0-FF44-AE64-8CA9F9B8D8E9}"/>
                </a:ext>
              </a:extLst>
            </p:cNvPr>
            <p:cNvSpPr txBox="1"/>
            <p:nvPr/>
          </p:nvSpPr>
          <p:spPr>
            <a:xfrm>
              <a:off x="2954269" y="5489649"/>
              <a:ext cx="1778614" cy="6957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latin typeface="Cambria"/>
                  <a:cs typeface="Cambria"/>
                </a:rPr>
                <a:t>1000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FF695C7-6F3C-FF42-8B12-4E707DEBD7B6}"/>
                </a:ext>
              </a:extLst>
            </p:cNvPr>
            <p:cNvSpPr txBox="1"/>
            <p:nvPr/>
          </p:nvSpPr>
          <p:spPr>
            <a:xfrm>
              <a:off x="4455759" y="2911566"/>
              <a:ext cx="1301857" cy="8348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0AC796F-9E4B-9A48-9CEF-BD0F38378706}"/>
              </a:ext>
            </a:extLst>
          </p:cNvPr>
          <p:cNvSpPr txBox="1"/>
          <p:nvPr/>
        </p:nvSpPr>
        <p:spPr>
          <a:xfrm>
            <a:off x="10845327" y="183274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</p:spTree>
    <p:extLst>
      <p:ext uri="{BB962C8B-B14F-4D97-AF65-F5344CB8AC3E}">
        <p14:creationId xmlns:p14="http://schemas.microsoft.com/office/powerpoint/2010/main" val="247371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1000">
        <p:sndAc>
          <p:stSnd>
            <p:snd r:embed="rId2" name="chimes.wav"/>
          </p:stSnd>
        </p:sndAc>
      </p:transition>
    </mc:Choice>
    <mc:Fallback xmlns="">
      <p:transition spd="slow" advClick="0" advTm="21000">
        <p:sndAc>
          <p:stSnd>
            <p:snd r:embed="rId3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6277D35-F0FF-0D49-9C57-504B91971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31467"/>
              </p:ext>
            </p:extLst>
          </p:nvPr>
        </p:nvGraphicFramePr>
        <p:xfrm>
          <a:off x="3800766" y="1713895"/>
          <a:ext cx="4110980" cy="4029560"/>
        </p:xfrm>
        <a:graphic>
          <a:graphicData uri="http://schemas.openxmlformats.org/drawingml/2006/table">
            <a:tbl>
              <a:tblPr firstRow="1" bandRow="1"/>
              <a:tblGrid>
                <a:gridCol w="411098">
                  <a:extLst>
                    <a:ext uri="{9D8B030D-6E8A-4147-A177-3AD203B41FA5}">
                      <a16:colId xmlns:a16="http://schemas.microsoft.com/office/drawing/2014/main" val="1840065286"/>
                    </a:ext>
                  </a:extLst>
                </a:gridCol>
                <a:gridCol w="411098">
                  <a:extLst>
                    <a:ext uri="{9D8B030D-6E8A-4147-A177-3AD203B41FA5}">
                      <a16:colId xmlns:a16="http://schemas.microsoft.com/office/drawing/2014/main" val="3596316391"/>
                    </a:ext>
                  </a:extLst>
                </a:gridCol>
                <a:gridCol w="411098">
                  <a:extLst>
                    <a:ext uri="{9D8B030D-6E8A-4147-A177-3AD203B41FA5}">
                      <a16:colId xmlns:a16="http://schemas.microsoft.com/office/drawing/2014/main" val="4121697359"/>
                    </a:ext>
                  </a:extLst>
                </a:gridCol>
                <a:gridCol w="411098">
                  <a:extLst>
                    <a:ext uri="{9D8B030D-6E8A-4147-A177-3AD203B41FA5}">
                      <a16:colId xmlns:a16="http://schemas.microsoft.com/office/drawing/2014/main" val="3458773689"/>
                    </a:ext>
                  </a:extLst>
                </a:gridCol>
                <a:gridCol w="411098">
                  <a:extLst>
                    <a:ext uri="{9D8B030D-6E8A-4147-A177-3AD203B41FA5}">
                      <a16:colId xmlns:a16="http://schemas.microsoft.com/office/drawing/2014/main" val="396920491"/>
                    </a:ext>
                  </a:extLst>
                </a:gridCol>
                <a:gridCol w="411098">
                  <a:extLst>
                    <a:ext uri="{9D8B030D-6E8A-4147-A177-3AD203B41FA5}">
                      <a16:colId xmlns:a16="http://schemas.microsoft.com/office/drawing/2014/main" val="3392534012"/>
                    </a:ext>
                  </a:extLst>
                </a:gridCol>
                <a:gridCol w="411098">
                  <a:extLst>
                    <a:ext uri="{9D8B030D-6E8A-4147-A177-3AD203B41FA5}">
                      <a16:colId xmlns:a16="http://schemas.microsoft.com/office/drawing/2014/main" val="50685877"/>
                    </a:ext>
                  </a:extLst>
                </a:gridCol>
                <a:gridCol w="411098">
                  <a:extLst>
                    <a:ext uri="{9D8B030D-6E8A-4147-A177-3AD203B41FA5}">
                      <a16:colId xmlns:a16="http://schemas.microsoft.com/office/drawing/2014/main" val="3845318005"/>
                    </a:ext>
                  </a:extLst>
                </a:gridCol>
                <a:gridCol w="411098">
                  <a:extLst>
                    <a:ext uri="{9D8B030D-6E8A-4147-A177-3AD203B41FA5}">
                      <a16:colId xmlns:a16="http://schemas.microsoft.com/office/drawing/2014/main" val="4268582910"/>
                    </a:ext>
                  </a:extLst>
                </a:gridCol>
                <a:gridCol w="411098">
                  <a:extLst>
                    <a:ext uri="{9D8B030D-6E8A-4147-A177-3AD203B41FA5}">
                      <a16:colId xmlns:a16="http://schemas.microsoft.com/office/drawing/2014/main" val="2762168122"/>
                    </a:ext>
                  </a:extLst>
                </a:gridCol>
              </a:tblGrid>
              <a:tr h="40295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600866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818372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606668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813383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522092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993772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113589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655038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517396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535134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A5B26422-7C6C-BF4E-B424-8B2DB538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2"/>
            <a:ext cx="10515600" cy="1026353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0E172"/>
                </a:solidFill>
              </a:rPr>
              <a:t>2. </a:t>
            </a:r>
            <a:r>
              <a:rPr lang="fr-PF" dirty="0"/>
              <a:t>Combien de cases </a:t>
            </a:r>
            <a:r>
              <a:rPr lang="fr-PF" u="sng" dirty="0"/>
              <a:t>blanches</a:t>
            </a:r>
            <a:r>
              <a:rPr lang="fr-PF" dirty="0"/>
              <a:t> ?</a:t>
            </a:r>
          </a:p>
        </p:txBody>
      </p:sp>
      <p:sp>
        <p:nvSpPr>
          <p:cNvPr id="5" name="Accolade ouvrante 4">
            <a:extLst>
              <a:ext uri="{FF2B5EF4-FFF2-40B4-BE49-F238E27FC236}">
                <a16:creationId xmlns:a16="http://schemas.microsoft.com/office/drawing/2014/main" id="{1FD52242-F219-2448-91AD-B84707933E09}"/>
              </a:ext>
            </a:extLst>
          </p:cNvPr>
          <p:cNvSpPr/>
          <p:nvPr/>
        </p:nvSpPr>
        <p:spPr>
          <a:xfrm>
            <a:off x="3029630" y="1713895"/>
            <a:ext cx="516328" cy="402956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9018B06-AEAE-E347-98C7-4D1C8A18E098}"/>
              </a:ext>
            </a:extLst>
          </p:cNvPr>
          <p:cNvSpPr txBox="1"/>
          <p:nvPr/>
        </p:nvSpPr>
        <p:spPr>
          <a:xfrm>
            <a:off x="1959453" y="355964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7" name="Grouper 6">
            <a:extLst>
              <a:ext uri="{FF2B5EF4-FFF2-40B4-BE49-F238E27FC236}">
                <a16:creationId xmlns:a16="http://schemas.microsoft.com/office/drawing/2014/main" id="{EF9C6752-2F62-814C-8BD9-A704C9D69104}"/>
              </a:ext>
            </a:extLst>
          </p:cNvPr>
          <p:cNvGrpSpPr/>
          <p:nvPr/>
        </p:nvGrpSpPr>
        <p:grpSpPr>
          <a:xfrm>
            <a:off x="3740737" y="5772780"/>
            <a:ext cx="4231040" cy="1085220"/>
            <a:chOff x="2985367" y="5706649"/>
            <a:chExt cx="3318410" cy="1275414"/>
          </a:xfrm>
        </p:grpSpPr>
        <p:sp>
          <p:nvSpPr>
            <p:cNvPr id="8" name="Accolade ouvrante 7">
              <a:extLst>
                <a:ext uri="{FF2B5EF4-FFF2-40B4-BE49-F238E27FC236}">
                  <a16:creationId xmlns:a16="http://schemas.microsoft.com/office/drawing/2014/main" id="{A7F62F3F-46B6-0740-9CD6-BB51739914F3}"/>
                </a:ext>
              </a:extLst>
            </p:cNvPr>
            <p:cNvSpPr/>
            <p:nvPr/>
          </p:nvSpPr>
          <p:spPr>
            <a:xfrm rot="16200000">
              <a:off x="4393719" y="4298297"/>
              <a:ext cx="501705" cy="3318410"/>
            </a:xfrm>
            <a:prstGeom prst="leftBrace">
              <a:avLst>
                <a:gd name="adj1" fmla="val 55244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5ED5B6F-6487-4B4C-9853-B78CA22B0FB4}"/>
                </a:ext>
              </a:extLst>
            </p:cNvPr>
            <p:cNvSpPr txBox="1"/>
            <p:nvPr/>
          </p:nvSpPr>
          <p:spPr>
            <a:xfrm>
              <a:off x="4245148" y="6150114"/>
              <a:ext cx="592410" cy="831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9B539B90-B24A-7949-A074-EA6938854C79}"/>
              </a:ext>
            </a:extLst>
          </p:cNvPr>
          <p:cNvSpPr txBox="1"/>
          <p:nvPr/>
        </p:nvSpPr>
        <p:spPr>
          <a:xfrm>
            <a:off x="10845327" y="134456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</p:spTree>
    <p:extLst>
      <p:ext uri="{BB962C8B-B14F-4D97-AF65-F5344CB8AC3E}">
        <p14:creationId xmlns:p14="http://schemas.microsoft.com/office/powerpoint/2010/main" val="28247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1000">
        <p:sndAc>
          <p:stSnd>
            <p:snd r:embed="rId2" name="chimes.wav"/>
          </p:stSnd>
        </p:sndAc>
      </p:transition>
    </mc:Choice>
    <mc:Fallback xmlns="">
      <p:transition spd="slow" advClick="0" advTm="21000">
        <p:sndAc>
          <p:stSnd>
            <p:snd r:embed="rId3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865"/>
            <a:ext cx="10515600" cy="1119118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0E172"/>
                </a:solidFill>
              </a:rPr>
              <a:t>3. </a:t>
            </a:r>
            <a:r>
              <a:rPr lang="fr-PF" dirty="0"/>
              <a:t>Combien de cases </a:t>
            </a:r>
            <a:r>
              <a:rPr lang="fr-PF" u="sng" dirty="0"/>
              <a:t>blanches</a:t>
            </a:r>
            <a:r>
              <a:rPr lang="fr-PF" dirty="0"/>
              <a:t> ?</a:t>
            </a:r>
          </a:p>
        </p:txBody>
      </p:sp>
      <p:grpSp>
        <p:nvGrpSpPr>
          <p:cNvPr id="4" name="Grouper 3">
            <a:extLst>
              <a:ext uri="{FF2B5EF4-FFF2-40B4-BE49-F238E27FC236}">
                <a16:creationId xmlns:a16="http://schemas.microsoft.com/office/drawing/2014/main" id="{A93CF797-60F9-6840-B55E-8E98D65FF2C6}"/>
              </a:ext>
            </a:extLst>
          </p:cNvPr>
          <p:cNvGrpSpPr/>
          <p:nvPr/>
        </p:nvGrpSpPr>
        <p:grpSpPr>
          <a:xfrm>
            <a:off x="2075567" y="1611310"/>
            <a:ext cx="1338939" cy="4029560"/>
            <a:chOff x="1293182" y="1921626"/>
            <a:chExt cx="1338939" cy="3657600"/>
          </a:xfrm>
        </p:grpSpPr>
        <p:sp>
          <p:nvSpPr>
            <p:cNvPr id="5" name="Accolade ouvrante 4">
              <a:extLst>
                <a:ext uri="{FF2B5EF4-FFF2-40B4-BE49-F238E27FC236}">
                  <a16:creationId xmlns:a16="http://schemas.microsoft.com/office/drawing/2014/main" id="{18FFEA5B-6F2B-544D-9F55-C38071A11A8A}"/>
                </a:ext>
              </a:extLst>
            </p:cNvPr>
            <p:cNvSpPr/>
            <p:nvPr/>
          </p:nvSpPr>
          <p:spPr>
            <a:xfrm>
              <a:off x="2115793" y="1921626"/>
              <a:ext cx="516328" cy="3657600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1EB23EC-D713-384F-93BB-02DF78BFF8F9}"/>
                </a:ext>
              </a:extLst>
            </p:cNvPr>
            <p:cNvSpPr txBox="1"/>
            <p:nvPr/>
          </p:nvSpPr>
          <p:spPr>
            <a:xfrm>
              <a:off x="1293182" y="3244082"/>
              <a:ext cx="755335" cy="642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B1500E3A-DDF5-A340-8A97-E228BD88B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6755"/>
              </p:ext>
            </p:extLst>
          </p:nvPr>
        </p:nvGraphicFramePr>
        <p:xfrm>
          <a:off x="3740737" y="1611309"/>
          <a:ext cx="4231040" cy="402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8" name="Grouper 6">
            <a:extLst>
              <a:ext uri="{FF2B5EF4-FFF2-40B4-BE49-F238E27FC236}">
                <a16:creationId xmlns:a16="http://schemas.microsoft.com/office/drawing/2014/main" id="{E56A9162-F79D-8A4B-A9EA-FDEF5207EA2F}"/>
              </a:ext>
            </a:extLst>
          </p:cNvPr>
          <p:cNvGrpSpPr/>
          <p:nvPr/>
        </p:nvGrpSpPr>
        <p:grpSpPr>
          <a:xfrm>
            <a:off x="3740737" y="5772780"/>
            <a:ext cx="4231040" cy="1085220"/>
            <a:chOff x="2985367" y="5706649"/>
            <a:chExt cx="3318410" cy="1275414"/>
          </a:xfrm>
        </p:grpSpPr>
        <p:sp>
          <p:nvSpPr>
            <p:cNvPr id="9" name="Accolade ouvrante 8">
              <a:extLst>
                <a:ext uri="{FF2B5EF4-FFF2-40B4-BE49-F238E27FC236}">
                  <a16:creationId xmlns:a16="http://schemas.microsoft.com/office/drawing/2014/main" id="{6BB865D1-27A3-1840-945B-94358B9127D8}"/>
                </a:ext>
              </a:extLst>
            </p:cNvPr>
            <p:cNvSpPr/>
            <p:nvPr/>
          </p:nvSpPr>
          <p:spPr>
            <a:xfrm rot="16200000">
              <a:off x="4393719" y="4298297"/>
              <a:ext cx="501705" cy="3318410"/>
            </a:xfrm>
            <a:prstGeom prst="leftBrace">
              <a:avLst>
                <a:gd name="adj1" fmla="val 55244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42C4A28-FB5E-D049-B918-A72779D5D2A7}"/>
                </a:ext>
              </a:extLst>
            </p:cNvPr>
            <p:cNvSpPr txBox="1"/>
            <p:nvPr/>
          </p:nvSpPr>
          <p:spPr>
            <a:xfrm>
              <a:off x="4245148" y="6150114"/>
              <a:ext cx="592410" cy="831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62A7A8B0-D354-B84D-B8EC-6418A08166D5}"/>
              </a:ext>
            </a:extLst>
          </p:cNvPr>
          <p:cNvSpPr txBox="1"/>
          <p:nvPr/>
        </p:nvSpPr>
        <p:spPr>
          <a:xfrm>
            <a:off x="10845327" y="161130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</p:spTree>
    <p:extLst>
      <p:ext uri="{BB962C8B-B14F-4D97-AF65-F5344CB8AC3E}">
        <p14:creationId xmlns:p14="http://schemas.microsoft.com/office/powerpoint/2010/main" val="365677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1000">
        <p:sndAc>
          <p:stSnd>
            <p:snd r:embed="rId2" name="chimes.wav"/>
          </p:stSnd>
        </p:sndAc>
      </p:transition>
    </mc:Choice>
    <mc:Fallback xmlns="">
      <p:transition spd="slow" advClick="0" advTm="21000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3623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PF" dirty="0">
                <a:solidFill>
                  <a:srgbClr val="00E172"/>
                </a:solidFill>
              </a:rPr>
              <a:t>4.</a:t>
            </a:r>
            <a:r>
              <a:rPr lang="fr-PF" dirty="0"/>
              <a:t> Ecris le résultat de la somme</a:t>
            </a:r>
            <a:r>
              <a:rPr lang="fr-FR" dirty="0"/>
              <a:t> des quatre nombres.</a:t>
            </a:r>
            <a:endParaRPr lang="fr-PF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E52A5B9C-C73F-844E-801C-926B725E96D8}"/>
              </a:ext>
            </a:extLst>
          </p:cNvPr>
          <p:cNvGrpSpPr/>
          <p:nvPr/>
        </p:nvGrpSpPr>
        <p:grpSpPr>
          <a:xfrm>
            <a:off x="2882900" y="1790700"/>
            <a:ext cx="4940300" cy="4702175"/>
            <a:chOff x="2444856" y="1930735"/>
            <a:chExt cx="4223884" cy="4133590"/>
          </a:xfrm>
        </p:grpSpPr>
        <p:grpSp>
          <p:nvGrpSpPr>
            <p:cNvPr id="28" name="Grouper 25">
              <a:extLst>
                <a:ext uri="{FF2B5EF4-FFF2-40B4-BE49-F238E27FC236}">
                  <a16:creationId xmlns:a16="http://schemas.microsoft.com/office/drawing/2014/main" id="{6C457221-E26C-944A-A774-F0F04D0B64A5}"/>
                </a:ext>
              </a:extLst>
            </p:cNvPr>
            <p:cNvGrpSpPr/>
            <p:nvPr/>
          </p:nvGrpSpPr>
          <p:grpSpPr>
            <a:xfrm>
              <a:off x="2444856" y="1930735"/>
              <a:ext cx="4223884" cy="4133590"/>
              <a:chOff x="2870359" y="1930735"/>
              <a:chExt cx="2876836" cy="2747090"/>
            </a:xfrm>
          </p:grpSpPr>
          <p:sp>
            <p:nvSpPr>
              <p:cNvPr id="33" name="Triangle isocèle 2">
                <a:extLst>
                  <a:ext uri="{FF2B5EF4-FFF2-40B4-BE49-F238E27FC236}">
                    <a16:creationId xmlns:a16="http://schemas.microsoft.com/office/drawing/2014/main" id="{67E73AA9-3771-4C4C-8357-92328EB3DB41}"/>
                  </a:ext>
                </a:extLst>
              </p:cNvPr>
              <p:cNvSpPr/>
              <p:nvPr/>
            </p:nvSpPr>
            <p:spPr>
              <a:xfrm>
                <a:off x="3589568" y="1930735"/>
                <a:ext cx="1438418" cy="1373545"/>
              </a:xfrm>
              <a:prstGeom prst="triangl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4" name="Triangle isocèle 3">
                <a:extLst>
                  <a:ext uri="{FF2B5EF4-FFF2-40B4-BE49-F238E27FC236}">
                    <a16:creationId xmlns:a16="http://schemas.microsoft.com/office/drawing/2014/main" id="{4DE8872E-B0B0-1345-A0B3-2F507771A4BD}"/>
                  </a:ext>
                </a:extLst>
              </p:cNvPr>
              <p:cNvSpPr/>
              <p:nvPr/>
            </p:nvSpPr>
            <p:spPr>
              <a:xfrm>
                <a:off x="2870359" y="3304280"/>
                <a:ext cx="1438418" cy="1373545"/>
              </a:xfrm>
              <a:prstGeom prst="triangl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5" name="Triangle isocèle 4">
                <a:extLst>
                  <a:ext uri="{FF2B5EF4-FFF2-40B4-BE49-F238E27FC236}">
                    <a16:creationId xmlns:a16="http://schemas.microsoft.com/office/drawing/2014/main" id="{BCA1A610-456F-0C4D-BDB0-05C1F959E877}"/>
                  </a:ext>
                </a:extLst>
              </p:cNvPr>
              <p:cNvSpPr/>
              <p:nvPr/>
            </p:nvSpPr>
            <p:spPr>
              <a:xfrm>
                <a:off x="4308777" y="3304280"/>
                <a:ext cx="1438418" cy="1373545"/>
              </a:xfrm>
              <a:prstGeom prst="triangl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BCBAC641-1A72-6F4E-A718-9F42C29F3CE1}"/>
                </a:ext>
              </a:extLst>
            </p:cNvPr>
            <p:cNvSpPr txBox="1"/>
            <p:nvPr/>
          </p:nvSpPr>
          <p:spPr>
            <a:xfrm>
              <a:off x="4111020" y="4277532"/>
              <a:ext cx="797242" cy="622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Cambria" panose="02040503050406030204" pitchFamily="18" charset="0"/>
                </a:rPr>
                <a:t>30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ADC436FA-EF4C-D644-B510-5ECD94464016}"/>
                </a:ext>
              </a:extLst>
            </p:cNvPr>
            <p:cNvSpPr txBox="1"/>
            <p:nvPr/>
          </p:nvSpPr>
          <p:spPr>
            <a:xfrm>
              <a:off x="5123111" y="5204990"/>
              <a:ext cx="979316" cy="622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Cambria" panose="02040503050406030204" pitchFamily="18" charset="0"/>
                </a:rPr>
                <a:t>25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84898F7E-94F7-964B-8756-B9E88E99BA48}"/>
                </a:ext>
              </a:extLst>
            </p:cNvPr>
            <p:cNvSpPr txBox="1"/>
            <p:nvPr/>
          </p:nvSpPr>
          <p:spPr>
            <a:xfrm>
              <a:off x="4072233" y="3065848"/>
              <a:ext cx="969131" cy="622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Cambria" panose="02040503050406030204" pitchFamily="18" charset="0"/>
                </a:rPr>
                <a:t>700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6AC6911D-96D2-9546-B6A5-8A30E65426D6}"/>
                </a:ext>
              </a:extLst>
            </p:cNvPr>
            <p:cNvSpPr txBox="1"/>
            <p:nvPr/>
          </p:nvSpPr>
          <p:spPr>
            <a:xfrm>
              <a:off x="3001764" y="5204990"/>
              <a:ext cx="998127" cy="622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Cambria" panose="02040503050406030204" pitchFamily="18" charset="0"/>
                </a:rPr>
                <a:t>300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FBFA86A6-2BAF-D04E-9007-B23D4B5F5C79}"/>
              </a:ext>
            </a:extLst>
          </p:cNvPr>
          <p:cNvSpPr txBox="1"/>
          <p:nvPr/>
        </p:nvSpPr>
        <p:spPr>
          <a:xfrm>
            <a:off x="10845327" y="16060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</p:spTree>
    <p:extLst>
      <p:ext uri="{BB962C8B-B14F-4D97-AF65-F5344CB8AC3E}">
        <p14:creationId xmlns:p14="http://schemas.microsoft.com/office/powerpoint/2010/main" val="5566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1000">
        <p:sndAc>
          <p:stSnd>
            <p:snd r:embed="rId2" name="chimes.wav"/>
          </p:stSnd>
        </p:sndAc>
      </p:transition>
    </mc:Choice>
    <mc:Fallback xmlns="">
      <p:transition spd="slow" advClick="0" advTm="21000">
        <p:sndAc>
          <p:stSnd>
            <p:snd r:embed="rId3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0E172"/>
                </a:solidFill>
              </a:rPr>
              <a:t>5.</a:t>
            </a:r>
            <a:r>
              <a:rPr lang="fr-PF" dirty="0"/>
              <a:t> </a:t>
            </a:r>
            <a:r>
              <a:rPr lang="fr-FR" dirty="0"/>
              <a:t>Quel est le quart de 80 ?</a:t>
            </a:r>
            <a:endParaRPr lang="fr-PF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4C2023E-3C85-8C46-9F3B-0D9774047E32}"/>
              </a:ext>
            </a:extLst>
          </p:cNvPr>
          <p:cNvGrpSpPr/>
          <p:nvPr/>
        </p:nvGrpSpPr>
        <p:grpSpPr>
          <a:xfrm>
            <a:off x="2252869" y="2439005"/>
            <a:ext cx="7473401" cy="3157366"/>
            <a:chOff x="1736183" y="2439005"/>
            <a:chExt cx="7990088" cy="3157366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2EC33AD6-1DBA-0F46-ACF4-F144D04759E1}"/>
                </a:ext>
              </a:extLst>
            </p:cNvPr>
            <p:cNvGrpSpPr/>
            <p:nvPr/>
          </p:nvGrpSpPr>
          <p:grpSpPr>
            <a:xfrm>
              <a:off x="1736183" y="2439005"/>
              <a:ext cx="7990088" cy="3157366"/>
              <a:chOff x="732883" y="1562705"/>
              <a:chExt cx="7990088" cy="315736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10DBD8-4077-3041-AF2F-94620AE7233F}"/>
                  </a:ext>
                </a:extLst>
              </p:cNvPr>
              <p:cNvSpPr/>
              <p:nvPr/>
            </p:nvSpPr>
            <p:spPr>
              <a:xfrm>
                <a:off x="732883" y="1584244"/>
                <a:ext cx="3524773" cy="31358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598E507-2CE5-0440-A86A-51EDFF9C11BD}"/>
                  </a:ext>
                </a:extLst>
              </p:cNvPr>
              <p:cNvSpPr/>
              <p:nvPr/>
            </p:nvSpPr>
            <p:spPr>
              <a:xfrm>
                <a:off x="5198198" y="1562705"/>
                <a:ext cx="3524773" cy="31358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8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BE5A854B-C3C0-664E-8517-748919C6B8B6}"/>
                  </a:ext>
                </a:extLst>
              </p:cNvPr>
              <p:cNvSpPr txBox="1"/>
              <p:nvPr/>
            </p:nvSpPr>
            <p:spPr>
              <a:xfrm>
                <a:off x="1485524" y="2432275"/>
                <a:ext cx="200704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200" b="1" dirty="0">
                    <a:latin typeface="Cambria"/>
                    <a:cs typeface="Cambria"/>
                  </a:rPr>
                  <a:t>80 </a:t>
                </a:r>
              </a:p>
            </p:txBody>
          </p: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A5C9EB30-636C-514E-995D-9BF9F2BF440C}"/>
                  </a:ext>
                </a:extLst>
              </p:cNvPr>
              <p:cNvCxnSpPr/>
              <p:nvPr/>
            </p:nvCxnSpPr>
            <p:spPr>
              <a:xfrm flipV="1">
                <a:off x="5198197" y="1584244"/>
                <a:ext cx="3524773" cy="31358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E7D75071-65FA-8C43-A2F5-773486DC4749}"/>
                  </a:ext>
                </a:extLst>
              </p:cNvPr>
              <p:cNvSpPr txBox="1"/>
              <p:nvPr/>
            </p:nvSpPr>
            <p:spPr>
              <a:xfrm>
                <a:off x="6359747" y="1584244"/>
                <a:ext cx="137068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0" b="1" dirty="0">
                    <a:solidFill>
                      <a:srgbClr val="FF0000"/>
                    </a:solidFill>
                    <a:latin typeface="Cambria"/>
                    <a:cs typeface="Cambria"/>
                  </a:rPr>
                  <a:t>?</a:t>
                </a:r>
                <a:r>
                  <a:rPr lang="fr-FR" sz="7200" b="1" dirty="0">
                    <a:solidFill>
                      <a:srgbClr val="FF0000"/>
                    </a:solidFill>
                    <a:latin typeface="Cambria"/>
                    <a:cs typeface="Cambria"/>
                  </a:rPr>
                  <a:t> 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8343EAE-9337-F144-BA7E-2C483E11823F}"/>
                  </a:ext>
                </a:extLst>
              </p:cNvPr>
              <p:cNvSpPr txBox="1"/>
              <p:nvPr/>
            </p:nvSpPr>
            <p:spPr>
              <a:xfrm>
                <a:off x="4142604" y="2685810"/>
                <a:ext cx="12707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200" b="1" dirty="0">
                    <a:latin typeface="Cambria"/>
                    <a:cs typeface="Cambria"/>
                  </a:rPr>
                  <a:t>=</a:t>
                </a:r>
                <a:r>
                  <a:rPr lang="fr-FR" sz="7200" b="1" dirty="0">
                    <a:solidFill>
                      <a:srgbClr val="FF0000"/>
                    </a:solidFill>
                    <a:latin typeface="Cambria"/>
                    <a:cs typeface="Cambria"/>
                  </a:rPr>
                  <a:t> </a:t>
                </a:r>
              </a:p>
            </p:txBody>
          </p:sp>
        </p:grp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C6C461D1-B9CE-1649-AFDD-618118CB51FB}"/>
                </a:ext>
              </a:extLst>
            </p:cNvPr>
            <p:cNvCxnSpPr/>
            <p:nvPr/>
          </p:nvCxnSpPr>
          <p:spPr>
            <a:xfrm>
              <a:off x="6201497" y="2439005"/>
              <a:ext cx="3524773" cy="31358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CE7FDB23-3776-8E4A-BE5B-7DE27104C5EC}"/>
              </a:ext>
            </a:extLst>
          </p:cNvPr>
          <p:cNvSpPr txBox="1"/>
          <p:nvPr/>
        </p:nvSpPr>
        <p:spPr>
          <a:xfrm>
            <a:off x="10845327" y="183274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</p:spTree>
    <p:extLst>
      <p:ext uri="{BB962C8B-B14F-4D97-AF65-F5344CB8AC3E}">
        <p14:creationId xmlns:p14="http://schemas.microsoft.com/office/powerpoint/2010/main" val="354056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1000">
        <p:sndAc>
          <p:stSnd>
            <p:snd r:embed="rId2" name="chimes.wav"/>
          </p:stSnd>
        </p:sndAc>
      </p:transition>
    </mc:Choice>
    <mc:Fallback xmlns="">
      <p:transition spd="slow" advClick="0" advTm="21000">
        <p:sndAc>
          <p:stSnd>
            <p:snd r:embed="rId3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>
                <a:solidFill>
                  <a:srgbClr val="00E172"/>
                </a:solidFill>
              </a:rPr>
              <a:t>6</a:t>
            </a:r>
            <a:r>
              <a:rPr lang="fr-FR" b="1" dirty="0">
                <a:solidFill>
                  <a:srgbClr val="00E172"/>
                </a:solidFill>
              </a:rPr>
              <a:t>.</a:t>
            </a:r>
            <a:r>
              <a:rPr lang="fr-FR" b="1" dirty="0"/>
              <a:t> Choisis le nombre à placer.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2385857" y="4112155"/>
            <a:ext cx="7200000" cy="30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2385857" y="3492308"/>
            <a:ext cx="0" cy="1012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Losange 29"/>
          <p:cNvSpPr/>
          <p:nvPr/>
        </p:nvSpPr>
        <p:spPr>
          <a:xfrm>
            <a:off x="2385857" y="4823926"/>
            <a:ext cx="1389272" cy="1300168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000000"/>
                </a:solidFill>
              </a:rPr>
              <a:t>23</a:t>
            </a:r>
          </a:p>
        </p:txBody>
      </p:sp>
      <p:sp>
        <p:nvSpPr>
          <p:cNvPr id="31" name="Losange 30"/>
          <p:cNvSpPr/>
          <p:nvPr/>
        </p:nvSpPr>
        <p:spPr>
          <a:xfrm>
            <a:off x="4167774" y="4823926"/>
            <a:ext cx="1389272" cy="1300168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32" name="Losange 31"/>
          <p:cNvSpPr/>
          <p:nvPr/>
        </p:nvSpPr>
        <p:spPr>
          <a:xfrm>
            <a:off x="6229869" y="4823926"/>
            <a:ext cx="1389272" cy="1300168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33" name="Losange 32"/>
          <p:cNvSpPr/>
          <p:nvPr/>
        </p:nvSpPr>
        <p:spPr>
          <a:xfrm>
            <a:off x="8166345" y="4823926"/>
            <a:ext cx="1389272" cy="1300168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000000"/>
                </a:solidFill>
              </a:rPr>
              <a:t>22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9555617" y="3492308"/>
            <a:ext cx="0" cy="1012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981200" y="2615451"/>
            <a:ext cx="883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15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073618" y="2662022"/>
            <a:ext cx="84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25</a:t>
            </a:r>
          </a:p>
        </p:txBody>
      </p:sp>
      <p:cxnSp>
        <p:nvCxnSpPr>
          <p:cNvPr id="28" name="Connecteur droit 27"/>
          <p:cNvCxnSpPr/>
          <p:nvPr/>
        </p:nvCxnSpPr>
        <p:spPr>
          <a:xfrm>
            <a:off x="8128464" y="3711521"/>
            <a:ext cx="0" cy="83150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Losange 33"/>
          <p:cNvSpPr/>
          <p:nvPr/>
        </p:nvSpPr>
        <p:spPr>
          <a:xfrm>
            <a:off x="4443533" y="2310535"/>
            <a:ext cx="1389272" cy="1300168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b="1" dirty="0">
              <a:solidFill>
                <a:srgbClr val="00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CC69371-6A2A-014D-95A2-2DF0F6300AB4}"/>
              </a:ext>
            </a:extLst>
          </p:cNvPr>
          <p:cNvSpPr txBox="1"/>
          <p:nvPr/>
        </p:nvSpPr>
        <p:spPr>
          <a:xfrm>
            <a:off x="10845327" y="183274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59B1486-E60C-4A68-93B2-5144736C6EDE}"/>
              </a:ext>
            </a:extLst>
          </p:cNvPr>
          <p:cNvCxnSpPr/>
          <p:nvPr/>
        </p:nvCxnSpPr>
        <p:spPr>
          <a:xfrm>
            <a:off x="6665127" y="3673726"/>
            <a:ext cx="0" cy="83150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13A1D03-2D7B-4A15-B22E-E2B87D438547}"/>
              </a:ext>
            </a:extLst>
          </p:cNvPr>
          <p:cNvCxnSpPr/>
          <p:nvPr/>
        </p:nvCxnSpPr>
        <p:spPr>
          <a:xfrm>
            <a:off x="5138169" y="3673726"/>
            <a:ext cx="0" cy="83150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A2C5A85-DDA7-4EAA-999E-CAB4E8D93194}"/>
              </a:ext>
            </a:extLst>
          </p:cNvPr>
          <p:cNvCxnSpPr/>
          <p:nvPr/>
        </p:nvCxnSpPr>
        <p:spPr>
          <a:xfrm>
            <a:off x="3699986" y="3643773"/>
            <a:ext cx="0" cy="83150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48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1000">
        <p:sndAc>
          <p:stSnd>
            <p:snd r:embed="rId3" name="chimes.wav"/>
          </p:stSnd>
        </p:sndAc>
      </p:transition>
    </mc:Choice>
    <mc:Fallback xmlns="">
      <p:transition spd="slow" advClick="0" advTm="21000">
        <p:sndAc>
          <p:stSnd>
            <p:snd r:embed="rId4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339</Words>
  <Application>Microsoft Office PowerPoint</Application>
  <PresentationFormat>Grand écran</PresentationFormat>
  <Paragraphs>106</Paragraphs>
  <Slides>24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Cambria</vt:lpstr>
      <vt:lpstr>Thème Office</vt:lpstr>
      <vt:lpstr>Conception personnalisée</vt:lpstr>
      <vt:lpstr>Présentation PowerPoint</vt:lpstr>
      <vt:lpstr>Sujet de qualification  classes de CM1 (20 questions)</vt:lpstr>
      <vt:lpstr>Bonne chance à tous !</vt:lpstr>
      <vt:lpstr>1. Combien dans la case marquée ?</vt:lpstr>
      <vt:lpstr>2. Combien de cases blanches ?</vt:lpstr>
      <vt:lpstr>3. Combien de cases blanches ?</vt:lpstr>
      <vt:lpstr>4. Ecris le résultat de la somme des quatre nombres.</vt:lpstr>
      <vt:lpstr>5. Quel est le quart de 80 ?</vt:lpstr>
      <vt:lpstr>6. Choisis le nombre à placer.</vt:lpstr>
      <vt:lpstr>7. </vt:lpstr>
      <vt:lpstr>8. Complète par le nombre qui convient</vt:lpstr>
      <vt:lpstr>9. Donne la durée du film.</vt:lpstr>
      <vt:lpstr>10. Combien de cubes bleus en tout  ?</vt:lpstr>
      <vt:lpstr>11. Donne l’heure exacte</vt:lpstr>
      <vt:lpstr>12. Ecris le résultat.</vt:lpstr>
      <vt:lpstr>13. Combien dans la case marquée ?</vt:lpstr>
      <vt:lpstr>14.  Timi réalise 4 casse-croûtes avec 1 baguette. Combien de baguettes pour 12 casse-croûtes ?  </vt:lpstr>
      <vt:lpstr>15. Pour réaliser des crêpes avec 1 kg de farine, il faut 12 œufs. Et pour 6 œufs, combien faut-il de farine ?</vt:lpstr>
      <vt:lpstr>20 – 2 = ?</vt:lpstr>
      <vt:lpstr>17. Quelle est la longueur de la gomme ? </vt:lpstr>
      <vt:lpstr>18.  </vt:lpstr>
      <vt:lpstr>19. </vt:lpstr>
      <vt:lpstr>20.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Elsie TAPEA</dc:creator>
  <cp:lastModifiedBy>Bertrand FILLOUX</cp:lastModifiedBy>
  <cp:revision>71</cp:revision>
  <dcterms:created xsi:type="dcterms:W3CDTF">2020-01-27T23:26:51Z</dcterms:created>
  <dcterms:modified xsi:type="dcterms:W3CDTF">2021-01-29T20:33:19Z</dcterms:modified>
</cp:coreProperties>
</file>