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notesMasterIdLst>
    <p:notesMasterId r:id="rId28"/>
  </p:notesMasterIdLst>
  <p:handoutMasterIdLst>
    <p:handoutMasterId r:id="rId29"/>
  </p:handoutMasterIdLst>
  <p:sldIdLst>
    <p:sldId id="256" r:id="rId4"/>
    <p:sldId id="257" r:id="rId5"/>
    <p:sldId id="258" r:id="rId6"/>
    <p:sldId id="282" r:id="rId7"/>
    <p:sldId id="260" r:id="rId8"/>
    <p:sldId id="281" r:id="rId9"/>
    <p:sldId id="303" r:id="rId10"/>
    <p:sldId id="266" r:id="rId11"/>
    <p:sldId id="286" r:id="rId12"/>
    <p:sldId id="287" r:id="rId13"/>
    <p:sldId id="289" r:id="rId14"/>
    <p:sldId id="290" r:id="rId15"/>
    <p:sldId id="291" r:id="rId16"/>
    <p:sldId id="259" r:id="rId17"/>
    <p:sldId id="262" r:id="rId18"/>
    <p:sldId id="294" r:id="rId19"/>
    <p:sldId id="295" r:id="rId20"/>
    <p:sldId id="302" r:id="rId21"/>
    <p:sldId id="297" r:id="rId22"/>
    <p:sldId id="298" r:id="rId23"/>
    <p:sldId id="263" r:id="rId24"/>
    <p:sldId id="304" r:id="rId25"/>
    <p:sldId id="301" r:id="rId26"/>
    <p:sldId id="280" r:id="rId27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F00FF"/>
    <a:srgbClr val="0000FF"/>
    <a:srgbClr val="31A93F"/>
    <a:srgbClr val="51514F"/>
    <a:srgbClr val="A8C81D"/>
    <a:srgbClr val="376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4AC666-012C-467A-BDC8-7E68D5EBC0B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9CB894-91EB-4675-8278-ACF5149C76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5252D0-C4EF-4D98-BAAF-F68ABE5D186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6F1D01-A80E-4EB0-8A7B-F8102C3A324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9AD7D42-BA51-49AB-9FF5-6A5EE4197FCD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095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81EB92D-E26A-42A4-98C2-38F3CF68BF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7816040-86D2-4B14-B95D-C21EFEB1505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5EBD9B15-EA4B-437E-9594-C4849DE58F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393662-A11C-4163-868D-0B902974A11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7342F-B4CA-47AE-9D72-2B4133F33E7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E1579-0595-4958-B322-924A62E65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5F340EA-EFAD-4DAE-AEE3-FBA9250E7F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6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225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1988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640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224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8704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4235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8522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135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921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789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995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272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18218D-9212-4CC9-ADF6-3E0BF3C46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88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ADED2-4DE7-4411-BB87-4441208F8A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64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91707F-2408-462D-AEC1-E9CFB39BE2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93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2890A5-2348-425F-8A8D-E1AE2690F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638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42CB75-2277-4AB5-8AC5-35E806826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027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29EBC7-BADC-4607-9AA9-3EED28DB8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738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B13CC9-7E16-4075-AFC7-08E4E9E4DE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518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FEFCA9-2CFC-4F7B-9824-2EE57DEFC2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947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F1E0FB-91BD-477B-B6D2-626D4AB18B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293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1AA4D8-B323-425F-B62A-6E275A558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16053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32C92-8F43-4E56-884D-88726E282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39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DF47E0-133A-4E40-A6E3-16E1C6FC30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061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53526-B268-4EDA-9ECA-2903F65DE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2971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EDCE5-0B88-4F57-B3EF-C1266315C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949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13ED5D-49A9-4FD3-B4E6-5030C1CE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626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34AB23-5E43-45F4-B154-ECFBFAFF8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9367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930503-E82E-43AC-816A-AD8C1F5F1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1904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56437-2B81-4EF4-BD40-56E678BF8E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4620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762327-C6E6-49D5-9506-5846BC52C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8134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795D89-E7D0-4515-AFA4-F20D3834D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4584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C4564C-98CC-4E3F-9E58-6630AB8DE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9387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B71B3B-3F07-4899-AD38-B4DD3AA7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3272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EF8699-CF61-4801-AFC3-AB8A3A1019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565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FF4392-0C0D-4DA5-82D7-891521044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356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4D761-3DC1-4D15-9660-2EB14645F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9032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D1F43E-DAF3-42CF-AEC4-463F01A1CA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888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A56CD-6E89-4244-9E8D-C3E0A97BA9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69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D34672-1FB8-4EF1-942D-B757022FFC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7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A1DBD2-26C6-494A-BF5E-7A4EEA8A8A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90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10B574-C646-4C00-BC41-B9C48598C7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422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BC0131-2BEF-48FE-8411-18C3C229A1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11827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F42B8-85FC-4FED-BE57-67356E52CD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69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850854-1F43-4950-9740-F6938C8291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31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86EF663-2FE8-4CB3-95F7-BED5C37016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22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22339CC-5890-43D2-B9D4-76451F7943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1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FFA13D6-E2F7-40B4-8216-5DDB6EFC6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79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17" y="754145"/>
            <a:ext cx="9247995" cy="330645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3871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9600" b="1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600363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660786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314920E-6184-4965-B23F-8EE9FE163CBB}"/>
              </a:ext>
            </a:extLst>
          </p:cNvPr>
          <p:cNvSpPr txBox="1"/>
          <p:nvPr/>
        </p:nvSpPr>
        <p:spPr>
          <a:xfrm>
            <a:off x="1726059" y="1511698"/>
            <a:ext cx="8996286" cy="1593663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6000"/>
            </a:pPr>
            <a:r>
              <a:rPr lang="fr-FR" sz="9600" dirty="0">
                <a:ea typeface="+mn-lt"/>
                <a:cs typeface="+mn-lt"/>
              </a:rPr>
              <a:t>2 jours = </a:t>
            </a:r>
            <a:r>
              <a:rPr lang="fr-FR" sz="9600" dirty="0">
                <a:solidFill>
                  <a:srgbClr val="FF0000"/>
                </a:solidFill>
                <a:ea typeface="+mn-lt"/>
                <a:cs typeface="+mn-lt"/>
              </a:rPr>
              <a:t>?</a:t>
            </a:r>
            <a:r>
              <a:rPr lang="fr-FR" sz="9600" dirty="0">
                <a:ea typeface="+mn-lt"/>
                <a:cs typeface="+mn-lt"/>
              </a:rPr>
              <a:t> heures</a:t>
            </a:r>
            <a:endParaRPr lang="fr-FR" sz="16600" dirty="0"/>
          </a:p>
        </p:txBody>
      </p:sp>
    </p:spTree>
    <p:extLst>
      <p:ext uri="{BB962C8B-B14F-4D97-AF65-F5344CB8AC3E}">
        <p14:creationId xmlns:p14="http://schemas.microsoft.com/office/powerpoint/2010/main" val="1604180277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35703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8.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03A663C-B7C7-43BB-86B1-13B96ED249A4}"/>
              </a:ext>
            </a:extLst>
          </p:cNvPr>
          <p:cNvSpPr txBox="1"/>
          <p:nvPr/>
        </p:nvSpPr>
        <p:spPr>
          <a:xfrm>
            <a:off x="1155343" y="985425"/>
            <a:ext cx="106426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dirty="0"/>
              <a:t>J’ai reçu 27 billes </a:t>
            </a:r>
          </a:p>
          <a:p>
            <a:pPr algn="ctr"/>
            <a:r>
              <a:rPr lang="fr-FR" sz="7200" b="1" dirty="0"/>
              <a:t>puis 73 billes.</a:t>
            </a:r>
          </a:p>
          <a:p>
            <a:endParaRPr lang="fr-FR" sz="7200" b="1" dirty="0"/>
          </a:p>
          <a:p>
            <a:pPr algn="ctr"/>
            <a:r>
              <a:rPr lang="fr-FR" sz="7200" b="1" dirty="0"/>
              <a:t>J’ai reçu </a:t>
            </a:r>
            <a:r>
              <a:rPr lang="fr-FR" sz="7200" b="1" dirty="0">
                <a:solidFill>
                  <a:srgbClr val="FF0000"/>
                </a:solidFill>
              </a:rPr>
              <a:t>?</a:t>
            </a:r>
            <a:r>
              <a:rPr lang="fr-FR" sz="7200" b="1" dirty="0"/>
              <a:t> billes en tout.</a:t>
            </a:r>
            <a:endParaRPr lang="LID4096" sz="7200" b="1" dirty="0"/>
          </a:p>
        </p:txBody>
      </p:sp>
    </p:spTree>
    <p:extLst>
      <p:ext uri="{BB962C8B-B14F-4D97-AF65-F5344CB8AC3E}">
        <p14:creationId xmlns:p14="http://schemas.microsoft.com/office/powerpoint/2010/main" val="1905531525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379432" y="30912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9.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C76B-3D7E-490A-AA9A-74F9AC840A91}"/>
              </a:ext>
            </a:extLst>
          </p:cNvPr>
          <p:cNvSpPr txBox="1"/>
          <p:nvPr/>
        </p:nvSpPr>
        <p:spPr>
          <a:xfrm>
            <a:off x="3387912" y="1186060"/>
            <a:ext cx="541617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600" dirty="0"/>
              <a:t>3 × 25</a:t>
            </a:r>
            <a:endParaRPr lang="LID4096" sz="16600" dirty="0"/>
          </a:p>
        </p:txBody>
      </p:sp>
    </p:spTree>
    <p:extLst>
      <p:ext uri="{BB962C8B-B14F-4D97-AF65-F5344CB8AC3E}">
        <p14:creationId xmlns:p14="http://schemas.microsoft.com/office/powerpoint/2010/main" val="1546339492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05257" y="345048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10.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1124897" y="1614037"/>
            <a:ext cx="10448094" cy="362992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algn="ctr">
              <a:defRPr sz="6000"/>
            </a:pPr>
            <a:r>
              <a:rPr lang="fr-FR" sz="8000" dirty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18 billes pèsent 100 g.</a:t>
            </a:r>
          </a:p>
          <a:p>
            <a:pPr algn="ctr">
              <a:defRPr sz="6000"/>
            </a:pPr>
            <a:endParaRPr lang="fr-FR" sz="8000" dirty="0">
              <a:latin typeface="Arial" panose="020B0604020202020204" pitchFamily="34" charset="0"/>
              <a:ea typeface="Microsoft YaHei"/>
              <a:cs typeface="Arial" panose="020B0604020202020204" pitchFamily="34" charset="0"/>
            </a:endParaRPr>
          </a:p>
          <a:p>
            <a:pPr algn="ctr">
              <a:defRPr sz="6000"/>
            </a:pPr>
            <a:r>
              <a:rPr lang="fr-FR" sz="8000" dirty="0">
                <a:latin typeface="Arial" panose="020B0604020202020204" pitchFamily="34" charset="0"/>
                <a:cs typeface="Arial" panose="020B0604020202020204" pitchFamily="34" charset="0"/>
              </a:rPr>
              <a:t>9 billes pèsent </a:t>
            </a:r>
            <a:r>
              <a:rPr lang="fr-F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fr-FR" sz="8000" dirty="0">
                <a:latin typeface="Arial" panose="020B0604020202020204" pitchFamily="34" charset="0"/>
                <a:cs typeface="Arial" panose="020B0604020202020204" pitchFamily="34" charset="0"/>
              </a:rPr>
              <a:t> g.</a:t>
            </a:r>
          </a:p>
        </p:txBody>
      </p:sp>
    </p:spTree>
    <p:extLst>
      <p:ext uri="{BB962C8B-B14F-4D97-AF65-F5344CB8AC3E}">
        <p14:creationId xmlns:p14="http://schemas.microsoft.com/office/powerpoint/2010/main" val="1393935564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B540AF-0D2B-4470-9005-ABC8C7313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3895"/>
            <a:ext cx="9144000" cy="1242874"/>
          </a:xfrm>
        </p:spPr>
        <p:txBody>
          <a:bodyPr>
            <a:normAutofit/>
          </a:bodyPr>
          <a:lstStyle/>
          <a:p>
            <a:r>
              <a:rPr lang="fr-FR" b="1" dirty="0"/>
              <a:t>Périmètre de ce rectangle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5ACE8D-8F58-43C8-A367-62A0DA5F49A8}"/>
              </a:ext>
            </a:extLst>
          </p:cNvPr>
          <p:cNvSpPr txBox="1"/>
          <p:nvPr/>
        </p:nvSpPr>
        <p:spPr>
          <a:xfrm>
            <a:off x="479393" y="390616"/>
            <a:ext cx="1189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11.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1354839-6B3B-4AAA-A230-5D38A2814C89}"/>
              </a:ext>
            </a:extLst>
          </p:cNvPr>
          <p:cNvSpPr txBox="1"/>
          <p:nvPr/>
        </p:nvSpPr>
        <p:spPr>
          <a:xfrm>
            <a:off x="4864963" y="559293"/>
            <a:ext cx="1343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30 secondes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66E839-A70B-45F3-9E46-2ABBD0CEDEB4}"/>
              </a:ext>
            </a:extLst>
          </p:cNvPr>
          <p:cNvSpPr/>
          <p:nvPr/>
        </p:nvSpPr>
        <p:spPr>
          <a:xfrm>
            <a:off x="3481527" y="3124940"/>
            <a:ext cx="4305670" cy="1775534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3AEBC94-E617-4931-8EB2-5A314255D55A}"/>
              </a:ext>
            </a:extLst>
          </p:cNvPr>
          <p:cNvSpPr txBox="1"/>
          <p:nvPr/>
        </p:nvSpPr>
        <p:spPr>
          <a:xfrm>
            <a:off x="7856739" y="3657600"/>
            <a:ext cx="15728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/>
              <a:t>15 cm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0720043-B6FE-442F-A0AC-CECB5064C231}"/>
              </a:ext>
            </a:extLst>
          </p:cNvPr>
          <p:cNvSpPr txBox="1"/>
          <p:nvPr/>
        </p:nvSpPr>
        <p:spPr>
          <a:xfrm>
            <a:off x="4963825" y="4900474"/>
            <a:ext cx="1707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35 cm</a:t>
            </a:r>
          </a:p>
        </p:txBody>
      </p:sp>
    </p:spTree>
    <p:extLst>
      <p:ext uri="{BB962C8B-B14F-4D97-AF65-F5344CB8AC3E}">
        <p14:creationId xmlns:p14="http://schemas.microsoft.com/office/powerpoint/2010/main" val="2202427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1000"/>
    </mc:Choice>
    <mc:Fallback>
      <p:transition spd="slow" advClick="0" advTm="31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B540AF-0D2B-4470-9005-ABC8C7313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946" y="2186126"/>
            <a:ext cx="9144000" cy="1242874"/>
          </a:xfrm>
        </p:spPr>
        <p:txBody>
          <a:bodyPr>
            <a:normAutofit fontScale="90000"/>
          </a:bodyPr>
          <a:lstStyle/>
          <a:p>
            <a:r>
              <a:rPr lang="fr-FR" sz="8000" b="1" dirty="0"/>
              <a:t>10 vélos et 5 tricycles.</a:t>
            </a:r>
            <a:br>
              <a:rPr lang="fr-FR" sz="8000" b="1" dirty="0"/>
            </a:br>
            <a:r>
              <a:rPr lang="fr-FR" sz="8000" b="1" dirty="0"/>
              <a:t>Combien de roues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5ACE8D-8F58-43C8-A367-62A0DA5F49A8}"/>
              </a:ext>
            </a:extLst>
          </p:cNvPr>
          <p:cNvSpPr txBox="1"/>
          <p:nvPr/>
        </p:nvSpPr>
        <p:spPr>
          <a:xfrm>
            <a:off x="479393" y="390616"/>
            <a:ext cx="1189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12.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1354839-6B3B-4AAA-A230-5D38A2814C89}"/>
              </a:ext>
            </a:extLst>
          </p:cNvPr>
          <p:cNvSpPr txBox="1"/>
          <p:nvPr/>
        </p:nvSpPr>
        <p:spPr>
          <a:xfrm>
            <a:off x="4864963" y="559293"/>
            <a:ext cx="1343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25 secondes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B19E7A4-C06D-4C86-99D8-CCF14A2DC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766" y="3629025"/>
            <a:ext cx="6479795" cy="244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802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6000"/>
    </mc:Choice>
    <mc:Fallback>
      <p:transition spd="slow" advClick="0" advTm="26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576379" y="359116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13.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/>
              <p:nvPr/>
            </p:nvSpPr>
            <p:spPr>
              <a:xfrm>
                <a:off x="1602127" y="1308850"/>
                <a:ext cx="9530792" cy="181981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t" anchorCtr="0" compatLnSpc="0">
                <a:spAutoFit/>
              </a:bodyPr>
              <a:lstStyle/>
              <a:p>
                <a:pPr hangingPunct="0">
                  <a:defRPr sz="6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1500" i="1" dirty="0">
                          <a:latin typeface="Cambria Math" panose="02040503050406030204" pitchFamily="18" charset="0"/>
                          <a:ea typeface="Microsoft YaHei"/>
                          <a:cs typeface="Mangal"/>
                        </a:rPr>
                        <m:t>3200 − 1001</m:t>
                      </m:r>
                    </m:oMath>
                  </m:oMathPara>
                </a14:m>
                <a:endParaRPr lang="fr-FR" sz="8000" dirty="0"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127" y="1308850"/>
                <a:ext cx="9530792" cy="18198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0031126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745192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14.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875878" y="777328"/>
            <a:ext cx="6414683" cy="31272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>
              <a:defRPr sz="6000"/>
            </a:pPr>
            <a:r>
              <a:rPr lang="fr-FR" sz="13800" dirty="0">
                <a:latin typeface="Arial"/>
                <a:ea typeface="Microsoft YaHei"/>
                <a:cs typeface="Mangal"/>
              </a:rPr>
              <a:t>20 × 20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1648365499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537236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2700196" y="1458875"/>
            <a:ext cx="10392936" cy="134320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r>
              <a:rPr lang="fr-FR" sz="8000" dirty="0">
                <a:latin typeface="Arial"/>
                <a:ea typeface="Microsoft YaHei"/>
                <a:cs typeface="Mangal"/>
              </a:rPr>
              <a:t>Le quart de 4</a:t>
            </a:r>
            <a:endParaRPr lang="fr-FR" sz="44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33230008"/>
      </p:ext>
    </p:extLst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07567" y="35808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16.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557561" y="951615"/>
            <a:ext cx="11240429" cy="46622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6000"/>
            </a:pPr>
            <a:r>
              <a:rPr lang="fr-FR" sz="5400" dirty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Complète la suite.</a:t>
            </a:r>
          </a:p>
          <a:p>
            <a:pPr algn="ctr">
              <a:defRPr sz="6000"/>
            </a:pPr>
            <a:endParaRPr lang="fr-FR" sz="3600" dirty="0">
              <a:latin typeface="Arial" panose="020B0604020202020204" pitchFamily="34" charset="0"/>
              <a:ea typeface="Microsoft YaHei"/>
              <a:cs typeface="Arial" panose="020B0604020202020204" pitchFamily="34" charset="0"/>
            </a:endParaRPr>
          </a:p>
          <a:p>
            <a:pPr algn="ctr">
              <a:defRPr sz="6000"/>
            </a:pPr>
            <a:r>
              <a:rPr lang="sv-SE" sz="5400" dirty="0">
                <a:latin typeface="Arial" panose="020B0604020202020204" pitchFamily="34" charset="0"/>
                <a:cs typeface="Arial" panose="020B0604020202020204" pitchFamily="34" charset="0"/>
              </a:rPr>
              <a:t>2 h 41</a:t>
            </a:r>
          </a:p>
          <a:p>
            <a:pPr algn="ctr">
              <a:defRPr sz="6000"/>
            </a:pPr>
            <a:r>
              <a:rPr lang="sv-SE" sz="5400" dirty="0">
                <a:latin typeface="Arial" panose="020B0604020202020204" pitchFamily="34" charset="0"/>
                <a:cs typeface="Arial" panose="020B0604020202020204" pitchFamily="34" charset="0"/>
              </a:rPr>
              <a:t>2 h 47 </a:t>
            </a:r>
          </a:p>
          <a:p>
            <a:pPr algn="ctr">
              <a:defRPr sz="6000"/>
            </a:pPr>
            <a:r>
              <a:rPr lang="sv-SE" sz="5400" dirty="0">
                <a:latin typeface="Arial" panose="020B0604020202020204" pitchFamily="34" charset="0"/>
                <a:cs typeface="Arial" panose="020B0604020202020204" pitchFamily="34" charset="0"/>
              </a:rPr>
              <a:t>2 h 53 </a:t>
            </a:r>
          </a:p>
          <a:p>
            <a:pPr algn="ctr">
              <a:defRPr sz="6000"/>
            </a:pPr>
            <a:r>
              <a:rPr lang="sv-SE" sz="5400" dirty="0">
                <a:latin typeface="Arial" panose="020B0604020202020204" pitchFamily="34" charset="0"/>
                <a:cs typeface="Arial" panose="020B0604020202020204" pitchFamily="34" charset="0"/>
              </a:rPr>
              <a:t>2 h </a:t>
            </a:r>
            <a:r>
              <a:rPr lang="sv-SE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sv-SE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270354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78338" y="3429000"/>
            <a:ext cx="7713662" cy="2679700"/>
          </a:xfrm>
        </p:spPr>
        <p:txBody>
          <a:bodyPr/>
          <a:lstStyle/>
          <a:p>
            <a:pPr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CM2 et 6</a:t>
            </a:r>
            <a:r>
              <a:rPr lang="fr-FR" sz="4400" b="1" baseline="30000" dirty="0"/>
              <a:t>e</a:t>
            </a:r>
            <a:r>
              <a:rPr lang="fr-FR" sz="4400" b="1" dirty="0"/>
              <a:t>.</a:t>
            </a:r>
          </a:p>
          <a:p>
            <a:pPr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20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008" y="533881"/>
            <a:ext cx="6604026" cy="2361149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21636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99F3B10-611A-48FC-A432-6F756FE5FB97}"/>
              </a:ext>
            </a:extLst>
          </p:cNvPr>
          <p:cNvSpPr txBox="1"/>
          <p:nvPr/>
        </p:nvSpPr>
        <p:spPr>
          <a:xfrm>
            <a:off x="2300766" y="1305342"/>
            <a:ext cx="81170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Complète par un nombre qui convient.</a:t>
            </a:r>
          </a:p>
          <a:p>
            <a:pPr algn="ctr"/>
            <a:endParaRPr lang="fr-FR" sz="6600" b="1" dirty="0"/>
          </a:p>
          <a:p>
            <a:pPr algn="ctr"/>
            <a:r>
              <a:rPr lang="fr-FR" sz="7200" b="1" dirty="0"/>
              <a:t>4,7 &lt; </a:t>
            </a:r>
            <a:r>
              <a:rPr lang="fr-FR" sz="7200" b="1" dirty="0">
                <a:solidFill>
                  <a:srgbClr val="FF0000"/>
                </a:solidFill>
              </a:rPr>
              <a:t>...</a:t>
            </a:r>
            <a:r>
              <a:rPr lang="fr-FR" sz="7200" b="1" dirty="0"/>
              <a:t> &lt; 4,8</a:t>
            </a:r>
            <a:endParaRPr lang="LID4096" sz="7200" b="1" dirty="0"/>
          </a:p>
        </p:txBody>
      </p:sp>
    </p:spTree>
    <p:extLst>
      <p:ext uri="{BB962C8B-B14F-4D97-AF65-F5344CB8AC3E}">
        <p14:creationId xmlns:p14="http://schemas.microsoft.com/office/powerpoint/2010/main" val="2665776791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B540AF-0D2B-4470-9005-ABC8C7313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3895"/>
            <a:ext cx="9144000" cy="1242874"/>
          </a:xfrm>
        </p:spPr>
        <p:txBody>
          <a:bodyPr>
            <a:normAutofit/>
          </a:bodyPr>
          <a:lstStyle/>
          <a:p>
            <a:r>
              <a:rPr lang="fr-FR" b="1" dirty="0"/>
              <a:t>Trouver la longueur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5ACE8D-8F58-43C8-A367-62A0DA5F49A8}"/>
              </a:ext>
            </a:extLst>
          </p:cNvPr>
          <p:cNvSpPr txBox="1"/>
          <p:nvPr/>
        </p:nvSpPr>
        <p:spPr>
          <a:xfrm>
            <a:off x="479393" y="390616"/>
            <a:ext cx="1189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18.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1354839-6B3B-4AAA-A230-5D38A2814C89}"/>
              </a:ext>
            </a:extLst>
          </p:cNvPr>
          <p:cNvSpPr txBox="1"/>
          <p:nvPr/>
        </p:nvSpPr>
        <p:spPr>
          <a:xfrm>
            <a:off x="4864963" y="559293"/>
            <a:ext cx="1343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30 secondes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3AEBC94-E617-4931-8EB2-5A314255D55A}"/>
              </a:ext>
            </a:extLst>
          </p:cNvPr>
          <p:cNvSpPr txBox="1"/>
          <p:nvPr/>
        </p:nvSpPr>
        <p:spPr>
          <a:xfrm>
            <a:off x="2436236" y="3472846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15 cm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0720043-B6FE-442F-A0AC-CECB5064C231}"/>
              </a:ext>
            </a:extLst>
          </p:cNvPr>
          <p:cNvSpPr txBox="1"/>
          <p:nvPr/>
        </p:nvSpPr>
        <p:spPr>
          <a:xfrm>
            <a:off x="9140904" y="3494466"/>
            <a:ext cx="1107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35 cm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61B5E98F-F255-402C-A939-0F19DA7C5FE6}"/>
              </a:ext>
            </a:extLst>
          </p:cNvPr>
          <p:cNvCxnSpPr>
            <a:cxnSpLocks/>
          </p:cNvCxnSpPr>
          <p:nvPr/>
        </p:nvCxnSpPr>
        <p:spPr>
          <a:xfrm>
            <a:off x="2505075" y="4419600"/>
            <a:ext cx="7743825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A2274421-8713-433E-A59A-F2384DD769A2}"/>
              </a:ext>
            </a:extLst>
          </p:cNvPr>
          <p:cNvCxnSpPr>
            <a:cxnSpLocks/>
          </p:cNvCxnSpPr>
          <p:nvPr/>
        </p:nvCxnSpPr>
        <p:spPr>
          <a:xfrm>
            <a:off x="2505075" y="4095750"/>
            <a:ext cx="93345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657299EB-9011-4AAE-921A-1E79A7F50C44}"/>
              </a:ext>
            </a:extLst>
          </p:cNvPr>
          <p:cNvCxnSpPr>
            <a:cxnSpLocks/>
          </p:cNvCxnSpPr>
          <p:nvPr/>
        </p:nvCxnSpPr>
        <p:spPr>
          <a:xfrm>
            <a:off x="3438525" y="4095750"/>
            <a:ext cx="546735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8CF6AB5F-DC7C-44EE-AB2B-1EEC9B8C2844}"/>
              </a:ext>
            </a:extLst>
          </p:cNvPr>
          <p:cNvCxnSpPr>
            <a:cxnSpLocks/>
          </p:cNvCxnSpPr>
          <p:nvPr/>
        </p:nvCxnSpPr>
        <p:spPr>
          <a:xfrm>
            <a:off x="8905875" y="4095750"/>
            <a:ext cx="1343025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8065A49C-73CB-434E-8C70-A4CA434504EE}"/>
              </a:ext>
            </a:extLst>
          </p:cNvPr>
          <p:cNvSpPr txBox="1"/>
          <p:nvPr/>
        </p:nvSpPr>
        <p:spPr>
          <a:xfrm>
            <a:off x="5841423" y="4301231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2 m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2FB5F9A-3BC1-44BB-B879-708A034FA2E5}"/>
              </a:ext>
            </a:extLst>
          </p:cNvPr>
          <p:cNvSpPr txBox="1"/>
          <p:nvPr/>
        </p:nvSpPr>
        <p:spPr>
          <a:xfrm>
            <a:off x="5705477" y="3031311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72453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1000"/>
    </mc:Choice>
    <mc:Fallback>
      <p:transition spd="slow" advClick="0" advTm="31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6672B25-7F32-4752-8A83-5E59FF05FF8C}"/>
              </a:ext>
            </a:extLst>
          </p:cNvPr>
          <p:cNvSpPr txBox="1"/>
          <p:nvPr/>
        </p:nvSpPr>
        <p:spPr>
          <a:xfrm>
            <a:off x="155275" y="103517"/>
            <a:ext cx="13218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rgbClr val="00B050"/>
                </a:solidFill>
              </a:rPr>
              <a:t>19.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9F92F7F-0271-4547-942A-ACDC717BF52E}"/>
              </a:ext>
            </a:extLst>
          </p:cNvPr>
          <p:cNvSpPr txBox="1"/>
          <p:nvPr/>
        </p:nvSpPr>
        <p:spPr>
          <a:xfrm>
            <a:off x="859766" y="822515"/>
            <a:ext cx="10472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Combien y-a-t ’il de croix ? </a:t>
            </a:r>
          </a:p>
        </p:txBody>
      </p:sp>
      <p:sp>
        <p:nvSpPr>
          <p:cNvPr id="6" name="Signe de multiplication 5">
            <a:extLst>
              <a:ext uri="{FF2B5EF4-FFF2-40B4-BE49-F238E27FC236}">
                <a16:creationId xmlns:a16="http://schemas.microsoft.com/office/drawing/2014/main" id="{7933FEBE-6F39-49E3-82FC-E398AFB7B3B6}"/>
              </a:ext>
            </a:extLst>
          </p:cNvPr>
          <p:cNvSpPr/>
          <p:nvPr/>
        </p:nvSpPr>
        <p:spPr>
          <a:xfrm>
            <a:off x="1282461" y="1934932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Signe de multiplication 7">
            <a:extLst>
              <a:ext uri="{FF2B5EF4-FFF2-40B4-BE49-F238E27FC236}">
                <a16:creationId xmlns:a16="http://schemas.microsoft.com/office/drawing/2014/main" id="{36C35EA2-7321-428C-8F33-81E17324B6EA}"/>
              </a:ext>
            </a:extLst>
          </p:cNvPr>
          <p:cNvSpPr/>
          <p:nvPr/>
        </p:nvSpPr>
        <p:spPr>
          <a:xfrm>
            <a:off x="2064589" y="1934932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igne de multiplication 9">
            <a:extLst>
              <a:ext uri="{FF2B5EF4-FFF2-40B4-BE49-F238E27FC236}">
                <a16:creationId xmlns:a16="http://schemas.microsoft.com/office/drawing/2014/main" id="{30784C68-9310-4F02-B72E-DE3379BD6198}"/>
              </a:ext>
            </a:extLst>
          </p:cNvPr>
          <p:cNvSpPr/>
          <p:nvPr/>
        </p:nvSpPr>
        <p:spPr>
          <a:xfrm>
            <a:off x="1282461" y="2642818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Signe de multiplication 11">
            <a:extLst>
              <a:ext uri="{FF2B5EF4-FFF2-40B4-BE49-F238E27FC236}">
                <a16:creationId xmlns:a16="http://schemas.microsoft.com/office/drawing/2014/main" id="{E94831A0-D2C2-4183-A91A-FEBAE49D78BD}"/>
              </a:ext>
            </a:extLst>
          </p:cNvPr>
          <p:cNvSpPr/>
          <p:nvPr/>
        </p:nvSpPr>
        <p:spPr>
          <a:xfrm>
            <a:off x="3191639" y="1910733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Signe de multiplication 13">
            <a:extLst>
              <a:ext uri="{FF2B5EF4-FFF2-40B4-BE49-F238E27FC236}">
                <a16:creationId xmlns:a16="http://schemas.microsoft.com/office/drawing/2014/main" id="{40DF3787-8F25-40F1-9F75-97BCAF82CCC1}"/>
              </a:ext>
            </a:extLst>
          </p:cNvPr>
          <p:cNvSpPr/>
          <p:nvPr/>
        </p:nvSpPr>
        <p:spPr>
          <a:xfrm>
            <a:off x="2064589" y="2592375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Signe de multiplication 17">
            <a:extLst>
              <a:ext uri="{FF2B5EF4-FFF2-40B4-BE49-F238E27FC236}">
                <a16:creationId xmlns:a16="http://schemas.microsoft.com/office/drawing/2014/main" id="{6136E9EA-7392-49ED-9DE3-9D4F1163A358}"/>
              </a:ext>
            </a:extLst>
          </p:cNvPr>
          <p:cNvSpPr/>
          <p:nvPr/>
        </p:nvSpPr>
        <p:spPr>
          <a:xfrm>
            <a:off x="6944265" y="1934932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Signe de multiplication 19">
            <a:extLst>
              <a:ext uri="{FF2B5EF4-FFF2-40B4-BE49-F238E27FC236}">
                <a16:creationId xmlns:a16="http://schemas.microsoft.com/office/drawing/2014/main" id="{29ED618D-29B6-4F48-9CC9-2EF7E4E5228F}"/>
              </a:ext>
            </a:extLst>
          </p:cNvPr>
          <p:cNvSpPr/>
          <p:nvPr/>
        </p:nvSpPr>
        <p:spPr>
          <a:xfrm>
            <a:off x="7726393" y="1934932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Signe de multiplication 20">
            <a:extLst>
              <a:ext uri="{FF2B5EF4-FFF2-40B4-BE49-F238E27FC236}">
                <a16:creationId xmlns:a16="http://schemas.microsoft.com/office/drawing/2014/main" id="{E64E6B68-3D9F-4823-B966-2941FB28C658}"/>
              </a:ext>
            </a:extLst>
          </p:cNvPr>
          <p:cNvSpPr/>
          <p:nvPr/>
        </p:nvSpPr>
        <p:spPr>
          <a:xfrm>
            <a:off x="6944265" y="2642818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Signe de multiplication 21">
            <a:extLst>
              <a:ext uri="{FF2B5EF4-FFF2-40B4-BE49-F238E27FC236}">
                <a16:creationId xmlns:a16="http://schemas.microsoft.com/office/drawing/2014/main" id="{7AFA608D-E838-4AF7-8C58-42381EDC7B99}"/>
              </a:ext>
            </a:extLst>
          </p:cNvPr>
          <p:cNvSpPr/>
          <p:nvPr/>
        </p:nvSpPr>
        <p:spPr>
          <a:xfrm>
            <a:off x="8863221" y="1934710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Signe de multiplication 22">
            <a:extLst>
              <a:ext uri="{FF2B5EF4-FFF2-40B4-BE49-F238E27FC236}">
                <a16:creationId xmlns:a16="http://schemas.microsoft.com/office/drawing/2014/main" id="{88F52356-5F26-4308-8D8C-E6B5A1C39251}"/>
              </a:ext>
            </a:extLst>
          </p:cNvPr>
          <p:cNvSpPr/>
          <p:nvPr/>
        </p:nvSpPr>
        <p:spPr>
          <a:xfrm>
            <a:off x="7726393" y="2592375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Signe de multiplication 24">
            <a:extLst>
              <a:ext uri="{FF2B5EF4-FFF2-40B4-BE49-F238E27FC236}">
                <a16:creationId xmlns:a16="http://schemas.microsoft.com/office/drawing/2014/main" id="{BE3B4EB4-3B30-4F72-A2C8-BDE4DAD98EC8}"/>
              </a:ext>
            </a:extLst>
          </p:cNvPr>
          <p:cNvSpPr/>
          <p:nvPr/>
        </p:nvSpPr>
        <p:spPr>
          <a:xfrm>
            <a:off x="1282461" y="4058590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Signe de multiplication 26">
            <a:extLst>
              <a:ext uri="{FF2B5EF4-FFF2-40B4-BE49-F238E27FC236}">
                <a16:creationId xmlns:a16="http://schemas.microsoft.com/office/drawing/2014/main" id="{75F405D7-32C1-4A69-B301-22FDE2D8EF81}"/>
              </a:ext>
            </a:extLst>
          </p:cNvPr>
          <p:cNvSpPr/>
          <p:nvPr/>
        </p:nvSpPr>
        <p:spPr>
          <a:xfrm>
            <a:off x="2064589" y="4058590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Signe de multiplication 28">
            <a:extLst>
              <a:ext uri="{FF2B5EF4-FFF2-40B4-BE49-F238E27FC236}">
                <a16:creationId xmlns:a16="http://schemas.microsoft.com/office/drawing/2014/main" id="{ADA90573-D9EE-43A9-8261-127814306727}"/>
              </a:ext>
            </a:extLst>
          </p:cNvPr>
          <p:cNvSpPr/>
          <p:nvPr/>
        </p:nvSpPr>
        <p:spPr>
          <a:xfrm>
            <a:off x="1282461" y="4766476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Signe de multiplication 30">
            <a:extLst>
              <a:ext uri="{FF2B5EF4-FFF2-40B4-BE49-F238E27FC236}">
                <a16:creationId xmlns:a16="http://schemas.microsoft.com/office/drawing/2014/main" id="{A00492BA-8AA5-4FFF-9B09-BC231E421578}"/>
              </a:ext>
            </a:extLst>
          </p:cNvPr>
          <p:cNvSpPr/>
          <p:nvPr/>
        </p:nvSpPr>
        <p:spPr>
          <a:xfrm>
            <a:off x="3191639" y="4058590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Signe de multiplication 32">
            <a:extLst>
              <a:ext uri="{FF2B5EF4-FFF2-40B4-BE49-F238E27FC236}">
                <a16:creationId xmlns:a16="http://schemas.microsoft.com/office/drawing/2014/main" id="{CE3AC1FA-FF1E-421F-A106-46B25E452E83}"/>
              </a:ext>
            </a:extLst>
          </p:cNvPr>
          <p:cNvSpPr/>
          <p:nvPr/>
        </p:nvSpPr>
        <p:spPr>
          <a:xfrm>
            <a:off x="2064589" y="4716033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Signe de multiplication 56">
            <a:extLst>
              <a:ext uri="{FF2B5EF4-FFF2-40B4-BE49-F238E27FC236}">
                <a16:creationId xmlns:a16="http://schemas.microsoft.com/office/drawing/2014/main" id="{0001C45E-F946-4856-8D43-ACF82EBACE7B}"/>
              </a:ext>
            </a:extLst>
          </p:cNvPr>
          <p:cNvSpPr/>
          <p:nvPr/>
        </p:nvSpPr>
        <p:spPr>
          <a:xfrm>
            <a:off x="6944265" y="4008147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Signe de multiplication 58">
            <a:extLst>
              <a:ext uri="{FF2B5EF4-FFF2-40B4-BE49-F238E27FC236}">
                <a16:creationId xmlns:a16="http://schemas.microsoft.com/office/drawing/2014/main" id="{CAE0BAC0-DCF0-4998-8864-0833AED0A2D9}"/>
              </a:ext>
            </a:extLst>
          </p:cNvPr>
          <p:cNvSpPr/>
          <p:nvPr/>
        </p:nvSpPr>
        <p:spPr>
          <a:xfrm>
            <a:off x="7726393" y="4008147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CF8B632-13B9-413E-AF43-FFEB61332793}"/>
              </a:ext>
            </a:extLst>
          </p:cNvPr>
          <p:cNvSpPr txBox="1"/>
          <p:nvPr/>
        </p:nvSpPr>
        <p:spPr>
          <a:xfrm>
            <a:off x="4864963" y="559293"/>
            <a:ext cx="1343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15 secondes</a:t>
            </a:r>
          </a:p>
        </p:txBody>
      </p:sp>
      <p:sp>
        <p:nvSpPr>
          <p:cNvPr id="24" name="Signe de multiplication 23">
            <a:extLst>
              <a:ext uri="{FF2B5EF4-FFF2-40B4-BE49-F238E27FC236}">
                <a16:creationId xmlns:a16="http://schemas.microsoft.com/office/drawing/2014/main" id="{D82A5F4E-2F79-4462-B92A-65C95C775FB6}"/>
              </a:ext>
            </a:extLst>
          </p:cNvPr>
          <p:cNvSpPr/>
          <p:nvPr/>
        </p:nvSpPr>
        <p:spPr>
          <a:xfrm>
            <a:off x="6944265" y="4766476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Signe de multiplication 25">
            <a:extLst>
              <a:ext uri="{FF2B5EF4-FFF2-40B4-BE49-F238E27FC236}">
                <a16:creationId xmlns:a16="http://schemas.microsoft.com/office/drawing/2014/main" id="{E9CD0835-D89D-4CEE-8A4D-78F82E2A63FD}"/>
              </a:ext>
            </a:extLst>
          </p:cNvPr>
          <p:cNvSpPr/>
          <p:nvPr/>
        </p:nvSpPr>
        <p:spPr>
          <a:xfrm>
            <a:off x="7726393" y="4766476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Signe de multiplication 27">
            <a:extLst>
              <a:ext uri="{FF2B5EF4-FFF2-40B4-BE49-F238E27FC236}">
                <a16:creationId xmlns:a16="http://schemas.microsoft.com/office/drawing/2014/main" id="{03BBF1FE-59C6-4681-A040-AABC9BE250F9}"/>
              </a:ext>
            </a:extLst>
          </p:cNvPr>
          <p:cNvSpPr/>
          <p:nvPr/>
        </p:nvSpPr>
        <p:spPr>
          <a:xfrm>
            <a:off x="8885384" y="4008147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Signe de multiplication 29">
            <a:extLst>
              <a:ext uri="{FF2B5EF4-FFF2-40B4-BE49-F238E27FC236}">
                <a16:creationId xmlns:a16="http://schemas.microsoft.com/office/drawing/2014/main" id="{9F9D3A65-417D-4B20-A017-66F65A87E0C0}"/>
              </a:ext>
            </a:extLst>
          </p:cNvPr>
          <p:cNvSpPr/>
          <p:nvPr/>
        </p:nvSpPr>
        <p:spPr>
          <a:xfrm>
            <a:off x="5313872" y="2765757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Signe de multiplication 31">
            <a:extLst>
              <a:ext uri="{FF2B5EF4-FFF2-40B4-BE49-F238E27FC236}">
                <a16:creationId xmlns:a16="http://schemas.microsoft.com/office/drawing/2014/main" id="{83E5442E-2274-48A1-9B8D-D70D73314431}"/>
              </a:ext>
            </a:extLst>
          </p:cNvPr>
          <p:cNvSpPr/>
          <p:nvPr/>
        </p:nvSpPr>
        <p:spPr>
          <a:xfrm>
            <a:off x="5334935" y="3704647"/>
            <a:ext cx="782128" cy="70788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02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576380" y="36308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20</a:t>
            </a:r>
            <a:r>
              <a:rPr lang="fr-FR" sz="3200" b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 min</a:t>
            </a:r>
          </a:p>
        </p:txBody>
      </p:sp>
      <p:sp>
        <p:nvSpPr>
          <p:cNvPr id="5" name="ZoneTexte 1">
            <a:extLst>
              <a:ext uri="{FF2B5EF4-FFF2-40B4-BE49-F238E27FC236}">
                <a16:creationId xmlns:a16="http://schemas.microsoft.com/office/drawing/2014/main" id="{8CD45E39-AD4E-4E3E-8012-26791A916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6599" y="4789159"/>
            <a:ext cx="98887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fr-FR" sz="5400" dirty="0"/>
              <a:t>Il y a </a:t>
            </a:r>
            <a:r>
              <a:rPr lang="fr-FR" sz="5400" b="1" dirty="0">
                <a:solidFill>
                  <a:srgbClr val="FF0000"/>
                </a:solidFill>
              </a:rPr>
              <a:t>...</a:t>
            </a:r>
            <a:r>
              <a:rPr lang="fr-FR" sz="5400" dirty="0"/>
              <a:t> dizaines de cubes en tout.</a:t>
            </a:r>
            <a:endParaRPr lang="fr-FR" sz="28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58EC940-4777-4F6B-AD10-8AE1C9AFFD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0585" y="954939"/>
            <a:ext cx="6405355" cy="3420218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A24E4727-640C-4124-B425-FC1DEDDE0F11}"/>
              </a:ext>
            </a:extLst>
          </p:cNvPr>
          <p:cNvSpPr txBox="1"/>
          <p:nvPr/>
        </p:nvSpPr>
        <p:spPr>
          <a:xfrm>
            <a:off x="3179299" y="4198825"/>
            <a:ext cx="12234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rgbClr val="00B050"/>
                </a:solidFill>
              </a:rPr>
              <a:t>1000</a:t>
            </a:r>
            <a:endParaRPr lang="LID4096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826800"/>
      </p:ext>
    </p:extLst>
  </p:cSld>
  <p:clrMapOvr>
    <a:masterClrMapping/>
  </p:clrMapOvr>
  <p:transition spd="slow" advClick="0" advTm="61000">
    <p:fade/>
    <p:sndAc>
      <p:stSnd>
        <p:snd r:embed="rId3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397512" y="4178300"/>
            <a:ext cx="7715250" cy="2679700"/>
          </a:xfrm>
        </p:spPr>
        <p:txBody>
          <a:bodyPr/>
          <a:lstStyle/>
          <a:p>
            <a:pPr marL="0" indent="0" algn="ctr">
              <a:spcBef>
                <a:spcPts val="638"/>
              </a:spcBef>
              <a:buNone/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91" y="1936978"/>
            <a:ext cx="6102834" cy="218195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4930681" y="918271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95546" y="771076"/>
            <a:ext cx="7772400" cy="1470025"/>
          </a:xfrm>
        </p:spPr>
        <p:txBody>
          <a:bodyPr/>
          <a:lstStyle/>
          <a:p>
            <a:pPr lvl="0"/>
            <a:r>
              <a:rPr lang="fr-FR" dirty="0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727825" y="2565400"/>
            <a:ext cx="5464175" cy="2519363"/>
          </a:xfrm>
        </p:spPr>
        <p:txBody>
          <a:bodyPr vert="horz" wrap="square" lIns="90000" tIns="45000" rIns="90000" bIns="45000" anchor="t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6024000" y="5733361"/>
            <a:ext cx="4176000" cy="65449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3872903" y="1073252"/>
            <a:ext cx="4446195" cy="31272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hangingPunct="0">
              <a:defRPr sz="6000"/>
            </a:pPr>
            <a:r>
              <a:rPr lang="fr-FR" sz="13800" dirty="0">
                <a:latin typeface="Arial"/>
                <a:ea typeface="Microsoft YaHei"/>
                <a:cs typeface="Mangal"/>
              </a:rPr>
              <a:t>5 × 9</a:t>
            </a:r>
          </a:p>
        </p:txBody>
      </p:sp>
    </p:spTree>
    <p:extLst>
      <p:ext uri="{BB962C8B-B14F-4D97-AF65-F5344CB8AC3E}">
        <p14:creationId xmlns:p14="http://schemas.microsoft.com/office/powerpoint/2010/main" val="3542661103"/>
      </p:ext>
    </p:extLst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2.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660586" y="2033478"/>
            <a:ext cx="7030946" cy="220318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6000"/>
            </a:pPr>
            <a:r>
              <a:rPr lang="fr-FR" sz="9600" b="1" dirty="0">
                <a:latin typeface="Arial"/>
                <a:ea typeface="Microsoft YaHei"/>
                <a:cs typeface="Mangal"/>
              </a:rPr>
              <a:t>21 = </a:t>
            </a:r>
            <a:r>
              <a:rPr lang="fr-FR" sz="9600" b="1" dirty="0">
                <a:solidFill>
                  <a:srgbClr val="FF0000"/>
                </a:solidFill>
                <a:latin typeface="Arial"/>
                <a:ea typeface="Microsoft YaHei"/>
                <a:cs typeface="Mangal"/>
              </a:rPr>
              <a:t>...</a:t>
            </a:r>
            <a:r>
              <a:rPr lang="fr-FR" sz="9600" b="1" dirty="0">
                <a:latin typeface="Arial"/>
                <a:ea typeface="Microsoft YaHei"/>
                <a:cs typeface="Mangal"/>
              </a:rPr>
              <a:t> × </a:t>
            </a:r>
            <a:r>
              <a:rPr lang="fr-FR" sz="9600" b="1" dirty="0">
                <a:solidFill>
                  <a:srgbClr val="FF0000"/>
                </a:solidFill>
                <a:latin typeface="Arial"/>
                <a:ea typeface="Microsoft YaHei"/>
                <a:cs typeface="Mangal"/>
              </a:rPr>
              <a:t>...</a:t>
            </a:r>
            <a:endParaRPr lang="fr-FR" sz="1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3.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660586" y="2496428"/>
            <a:ext cx="7578911" cy="14685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>
              <a:defRPr sz="6000"/>
            </a:pPr>
            <a:r>
              <a:rPr lang="fr-FR" sz="8800" b="1" dirty="0">
                <a:ea typeface="+mn-lt"/>
                <a:cs typeface="+mn-lt"/>
              </a:rPr>
              <a:t>Le double de 26</a:t>
            </a:r>
            <a:endParaRPr lang="fr-FR" sz="6600" b="1" dirty="0"/>
          </a:p>
        </p:txBody>
      </p:sp>
    </p:spTree>
    <p:extLst>
      <p:ext uri="{BB962C8B-B14F-4D97-AF65-F5344CB8AC3E}">
        <p14:creationId xmlns:p14="http://schemas.microsoft.com/office/powerpoint/2010/main" val="83532404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B540AF-0D2B-4470-9005-ABC8C73137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 bus est parti à 6h50 et a roulé un quart d’heure.</a:t>
            </a:r>
            <a:br>
              <a:rPr lang="fr-FR" b="1" dirty="0"/>
            </a:br>
            <a:r>
              <a:rPr lang="fr-FR" b="1" dirty="0"/>
              <a:t>A quelle heure est-il arrivé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5ACE8D-8F58-43C8-A367-62A0DA5F49A8}"/>
              </a:ext>
            </a:extLst>
          </p:cNvPr>
          <p:cNvSpPr txBox="1"/>
          <p:nvPr/>
        </p:nvSpPr>
        <p:spPr>
          <a:xfrm>
            <a:off x="479393" y="390616"/>
            <a:ext cx="1189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4.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F6AC549-E870-4430-A9CA-AAEAC85D6F49}"/>
              </a:ext>
            </a:extLst>
          </p:cNvPr>
          <p:cNvSpPr txBox="1"/>
          <p:nvPr/>
        </p:nvSpPr>
        <p:spPr>
          <a:xfrm>
            <a:off x="4864963" y="559293"/>
            <a:ext cx="1343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30 secondes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1668231-D495-40A5-B19D-B1E9B849F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525" y="3718490"/>
            <a:ext cx="26098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70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1000"/>
    </mc:Choice>
    <mc:Fallback>
      <p:transition spd="slow" advClick="0" advTm="31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6672B25-7F32-4752-8A83-5E59FF05FF8C}"/>
              </a:ext>
            </a:extLst>
          </p:cNvPr>
          <p:cNvSpPr txBox="1"/>
          <p:nvPr/>
        </p:nvSpPr>
        <p:spPr>
          <a:xfrm>
            <a:off x="155275" y="103517"/>
            <a:ext cx="8683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rgbClr val="00B050"/>
                </a:solidFill>
              </a:rPr>
              <a:t>5.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9F92F7F-0271-4547-942A-ACDC717BF52E}"/>
              </a:ext>
            </a:extLst>
          </p:cNvPr>
          <p:cNvSpPr txBox="1"/>
          <p:nvPr/>
        </p:nvSpPr>
        <p:spPr>
          <a:xfrm>
            <a:off x="1023668" y="529087"/>
            <a:ext cx="10472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Combien y-a-t ’il de croix bleues ? </a:t>
            </a:r>
          </a:p>
        </p:txBody>
      </p:sp>
      <p:sp>
        <p:nvSpPr>
          <p:cNvPr id="8" name="Signe de multiplication 7">
            <a:extLst>
              <a:ext uri="{FF2B5EF4-FFF2-40B4-BE49-F238E27FC236}">
                <a16:creationId xmlns:a16="http://schemas.microsoft.com/office/drawing/2014/main" id="{36C35EA2-7321-428C-8F33-81E17324B6EA}"/>
              </a:ext>
            </a:extLst>
          </p:cNvPr>
          <p:cNvSpPr/>
          <p:nvPr/>
        </p:nvSpPr>
        <p:spPr>
          <a:xfrm>
            <a:off x="3870384" y="267301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igne de multiplication 9">
            <a:extLst>
              <a:ext uri="{FF2B5EF4-FFF2-40B4-BE49-F238E27FC236}">
                <a16:creationId xmlns:a16="http://schemas.microsoft.com/office/drawing/2014/main" id="{30784C68-9310-4F02-B72E-DE3379BD6198}"/>
              </a:ext>
            </a:extLst>
          </p:cNvPr>
          <p:cNvSpPr/>
          <p:nvPr/>
        </p:nvSpPr>
        <p:spPr>
          <a:xfrm>
            <a:off x="3088256" y="3380896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Signe de multiplication 13">
            <a:extLst>
              <a:ext uri="{FF2B5EF4-FFF2-40B4-BE49-F238E27FC236}">
                <a16:creationId xmlns:a16="http://schemas.microsoft.com/office/drawing/2014/main" id="{40DF3787-8F25-40F1-9F75-97BCAF82CCC1}"/>
              </a:ext>
            </a:extLst>
          </p:cNvPr>
          <p:cNvSpPr/>
          <p:nvPr/>
        </p:nvSpPr>
        <p:spPr>
          <a:xfrm>
            <a:off x="3870384" y="333045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Signe de multiplication 3">
            <a:extLst>
              <a:ext uri="{FF2B5EF4-FFF2-40B4-BE49-F238E27FC236}">
                <a16:creationId xmlns:a16="http://schemas.microsoft.com/office/drawing/2014/main" id="{F50B81BA-6E13-4389-94D6-2980CDFD2244}"/>
              </a:ext>
            </a:extLst>
          </p:cNvPr>
          <p:cNvSpPr/>
          <p:nvPr/>
        </p:nvSpPr>
        <p:spPr>
          <a:xfrm>
            <a:off x="4652512" y="333045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Signe de multiplication 4">
            <a:extLst>
              <a:ext uri="{FF2B5EF4-FFF2-40B4-BE49-F238E27FC236}">
                <a16:creationId xmlns:a16="http://schemas.microsoft.com/office/drawing/2014/main" id="{87FF12B3-8690-401A-B7EC-4E38269C7DB4}"/>
              </a:ext>
            </a:extLst>
          </p:cNvPr>
          <p:cNvSpPr/>
          <p:nvPr/>
        </p:nvSpPr>
        <p:spPr>
          <a:xfrm>
            <a:off x="4652512" y="267301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Signe de multiplication 6">
            <a:extLst>
              <a:ext uri="{FF2B5EF4-FFF2-40B4-BE49-F238E27FC236}">
                <a16:creationId xmlns:a16="http://schemas.microsoft.com/office/drawing/2014/main" id="{A523B1F0-96B4-4530-8A1B-A08034B068C7}"/>
              </a:ext>
            </a:extLst>
          </p:cNvPr>
          <p:cNvSpPr/>
          <p:nvPr/>
        </p:nvSpPr>
        <p:spPr>
          <a:xfrm>
            <a:off x="5434640" y="333045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Signe de multiplication 8">
            <a:extLst>
              <a:ext uri="{FF2B5EF4-FFF2-40B4-BE49-F238E27FC236}">
                <a16:creationId xmlns:a16="http://schemas.microsoft.com/office/drawing/2014/main" id="{D1AFD7C8-1461-4081-8EB1-3E8847A1CCCE}"/>
              </a:ext>
            </a:extLst>
          </p:cNvPr>
          <p:cNvSpPr/>
          <p:nvPr/>
        </p:nvSpPr>
        <p:spPr>
          <a:xfrm>
            <a:off x="5434640" y="267301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Signe de multiplication 10">
            <a:extLst>
              <a:ext uri="{FF2B5EF4-FFF2-40B4-BE49-F238E27FC236}">
                <a16:creationId xmlns:a16="http://schemas.microsoft.com/office/drawing/2014/main" id="{8AFCF4CC-6BDB-439D-A203-843A2FBD75D2}"/>
              </a:ext>
            </a:extLst>
          </p:cNvPr>
          <p:cNvSpPr/>
          <p:nvPr/>
        </p:nvSpPr>
        <p:spPr>
          <a:xfrm>
            <a:off x="5434640" y="193990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Signe de multiplication 12">
            <a:extLst>
              <a:ext uri="{FF2B5EF4-FFF2-40B4-BE49-F238E27FC236}">
                <a16:creationId xmlns:a16="http://schemas.microsoft.com/office/drawing/2014/main" id="{4B471B30-830E-466B-8E94-01B39FEA1120}"/>
              </a:ext>
            </a:extLst>
          </p:cNvPr>
          <p:cNvSpPr/>
          <p:nvPr/>
        </p:nvSpPr>
        <p:spPr>
          <a:xfrm>
            <a:off x="4652512" y="1965124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Signe de multiplication 14">
            <a:extLst>
              <a:ext uri="{FF2B5EF4-FFF2-40B4-BE49-F238E27FC236}">
                <a16:creationId xmlns:a16="http://schemas.microsoft.com/office/drawing/2014/main" id="{36EEEF9E-51AE-43E7-84AD-9F04D003F6C2}"/>
              </a:ext>
            </a:extLst>
          </p:cNvPr>
          <p:cNvSpPr/>
          <p:nvPr/>
        </p:nvSpPr>
        <p:spPr>
          <a:xfrm>
            <a:off x="5434640" y="128246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igne de multiplication 5">
            <a:extLst>
              <a:ext uri="{FF2B5EF4-FFF2-40B4-BE49-F238E27FC236}">
                <a16:creationId xmlns:a16="http://schemas.microsoft.com/office/drawing/2014/main" id="{3F30A7ED-B7CF-4807-87BD-07DB220A8675}"/>
              </a:ext>
            </a:extLst>
          </p:cNvPr>
          <p:cNvSpPr/>
          <p:nvPr/>
        </p:nvSpPr>
        <p:spPr>
          <a:xfrm>
            <a:off x="6216768" y="333045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Signe de multiplication 11">
            <a:extLst>
              <a:ext uri="{FF2B5EF4-FFF2-40B4-BE49-F238E27FC236}">
                <a16:creationId xmlns:a16="http://schemas.microsoft.com/office/drawing/2014/main" id="{6A6F293F-137D-4073-9BCB-DF41824FF17C}"/>
              </a:ext>
            </a:extLst>
          </p:cNvPr>
          <p:cNvSpPr/>
          <p:nvPr/>
        </p:nvSpPr>
        <p:spPr>
          <a:xfrm>
            <a:off x="6216768" y="267301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Signe de multiplication 18">
            <a:extLst>
              <a:ext uri="{FF2B5EF4-FFF2-40B4-BE49-F238E27FC236}">
                <a16:creationId xmlns:a16="http://schemas.microsoft.com/office/drawing/2014/main" id="{5F908E7E-D4B8-4633-A0A8-1547EDC2D5F4}"/>
              </a:ext>
            </a:extLst>
          </p:cNvPr>
          <p:cNvSpPr/>
          <p:nvPr/>
        </p:nvSpPr>
        <p:spPr>
          <a:xfrm>
            <a:off x="6216768" y="193990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Signe de multiplication 20">
            <a:extLst>
              <a:ext uri="{FF2B5EF4-FFF2-40B4-BE49-F238E27FC236}">
                <a16:creationId xmlns:a16="http://schemas.microsoft.com/office/drawing/2014/main" id="{5F8451A9-6292-44FF-9F16-F035884A3841}"/>
              </a:ext>
            </a:extLst>
          </p:cNvPr>
          <p:cNvSpPr/>
          <p:nvPr/>
        </p:nvSpPr>
        <p:spPr>
          <a:xfrm>
            <a:off x="6216768" y="128246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Signe de multiplication 22">
            <a:extLst>
              <a:ext uri="{FF2B5EF4-FFF2-40B4-BE49-F238E27FC236}">
                <a16:creationId xmlns:a16="http://schemas.microsoft.com/office/drawing/2014/main" id="{8121794A-C63D-417D-A15C-D1C8C7B1C5F3}"/>
              </a:ext>
            </a:extLst>
          </p:cNvPr>
          <p:cNvSpPr/>
          <p:nvPr/>
        </p:nvSpPr>
        <p:spPr>
          <a:xfrm>
            <a:off x="6998896" y="333045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Signe de multiplication 24">
            <a:extLst>
              <a:ext uri="{FF2B5EF4-FFF2-40B4-BE49-F238E27FC236}">
                <a16:creationId xmlns:a16="http://schemas.microsoft.com/office/drawing/2014/main" id="{0454D14C-594B-40FC-B8C0-81AE3A33006B}"/>
              </a:ext>
            </a:extLst>
          </p:cNvPr>
          <p:cNvSpPr/>
          <p:nvPr/>
        </p:nvSpPr>
        <p:spPr>
          <a:xfrm>
            <a:off x="6998896" y="267301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Signe de multiplication 26">
            <a:extLst>
              <a:ext uri="{FF2B5EF4-FFF2-40B4-BE49-F238E27FC236}">
                <a16:creationId xmlns:a16="http://schemas.microsoft.com/office/drawing/2014/main" id="{F50F04C8-06C8-406B-8B99-34677D98D27B}"/>
              </a:ext>
            </a:extLst>
          </p:cNvPr>
          <p:cNvSpPr/>
          <p:nvPr/>
        </p:nvSpPr>
        <p:spPr>
          <a:xfrm>
            <a:off x="6998896" y="193990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Signe de multiplication 30">
            <a:extLst>
              <a:ext uri="{FF2B5EF4-FFF2-40B4-BE49-F238E27FC236}">
                <a16:creationId xmlns:a16="http://schemas.microsoft.com/office/drawing/2014/main" id="{EFBD0A03-852B-4437-AB87-91B0E8EAE0F1}"/>
              </a:ext>
            </a:extLst>
          </p:cNvPr>
          <p:cNvSpPr/>
          <p:nvPr/>
        </p:nvSpPr>
        <p:spPr>
          <a:xfrm>
            <a:off x="7861542" y="3380896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Signe de multiplication 32">
            <a:extLst>
              <a:ext uri="{FF2B5EF4-FFF2-40B4-BE49-F238E27FC236}">
                <a16:creationId xmlns:a16="http://schemas.microsoft.com/office/drawing/2014/main" id="{25F9AD71-B01E-44DB-B45A-E315A6613B45}"/>
              </a:ext>
            </a:extLst>
          </p:cNvPr>
          <p:cNvSpPr/>
          <p:nvPr/>
        </p:nvSpPr>
        <p:spPr>
          <a:xfrm>
            <a:off x="7861542" y="272345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Signe de multiplication 38">
            <a:extLst>
              <a:ext uri="{FF2B5EF4-FFF2-40B4-BE49-F238E27FC236}">
                <a16:creationId xmlns:a16="http://schemas.microsoft.com/office/drawing/2014/main" id="{7939D223-AAEE-489F-BB68-62A0A7A2CDE8}"/>
              </a:ext>
            </a:extLst>
          </p:cNvPr>
          <p:cNvSpPr/>
          <p:nvPr/>
        </p:nvSpPr>
        <p:spPr>
          <a:xfrm>
            <a:off x="8643670" y="333045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F4057FF2-2860-4C14-BC2C-ECF0666F82FF}"/>
              </a:ext>
            </a:extLst>
          </p:cNvPr>
          <p:cNvCxnSpPr>
            <a:cxnSpLocks/>
          </p:cNvCxnSpPr>
          <p:nvPr/>
        </p:nvCxnSpPr>
        <p:spPr>
          <a:xfrm>
            <a:off x="6096000" y="1282460"/>
            <a:ext cx="23002" cy="5262114"/>
          </a:xfrm>
          <a:prstGeom prst="lin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72DB640D-1C52-4E50-9B5D-FCEFE686CD33}"/>
              </a:ext>
            </a:extLst>
          </p:cNvPr>
          <p:cNvCxnSpPr/>
          <p:nvPr/>
        </p:nvCxnSpPr>
        <p:spPr>
          <a:xfrm>
            <a:off x="2599425" y="3893388"/>
            <a:ext cx="7039154" cy="0"/>
          </a:xfrm>
          <a:prstGeom prst="lin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Signe de multiplication 27">
            <a:extLst>
              <a:ext uri="{FF2B5EF4-FFF2-40B4-BE49-F238E27FC236}">
                <a16:creationId xmlns:a16="http://schemas.microsoft.com/office/drawing/2014/main" id="{A19EE8AA-6584-4954-898A-AF28AA56DDE1}"/>
              </a:ext>
            </a:extLst>
          </p:cNvPr>
          <p:cNvSpPr/>
          <p:nvPr/>
        </p:nvSpPr>
        <p:spPr>
          <a:xfrm>
            <a:off x="3088256" y="420993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Signe de multiplication 29">
            <a:extLst>
              <a:ext uri="{FF2B5EF4-FFF2-40B4-BE49-F238E27FC236}">
                <a16:creationId xmlns:a16="http://schemas.microsoft.com/office/drawing/2014/main" id="{5A9973D6-4165-4D43-8D7A-BC2276B7CD9B}"/>
              </a:ext>
            </a:extLst>
          </p:cNvPr>
          <p:cNvSpPr/>
          <p:nvPr/>
        </p:nvSpPr>
        <p:spPr>
          <a:xfrm>
            <a:off x="3870384" y="415949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Signe de multiplication 35">
            <a:extLst>
              <a:ext uri="{FF2B5EF4-FFF2-40B4-BE49-F238E27FC236}">
                <a16:creationId xmlns:a16="http://schemas.microsoft.com/office/drawing/2014/main" id="{9CA15176-203E-4492-B05D-7B641E05A690}"/>
              </a:ext>
            </a:extLst>
          </p:cNvPr>
          <p:cNvSpPr/>
          <p:nvPr/>
        </p:nvSpPr>
        <p:spPr>
          <a:xfrm>
            <a:off x="4652512" y="415949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Signe de multiplication 37">
            <a:extLst>
              <a:ext uri="{FF2B5EF4-FFF2-40B4-BE49-F238E27FC236}">
                <a16:creationId xmlns:a16="http://schemas.microsoft.com/office/drawing/2014/main" id="{DEA20C3F-A186-4D14-848B-68C31A1CD0FE}"/>
              </a:ext>
            </a:extLst>
          </p:cNvPr>
          <p:cNvSpPr/>
          <p:nvPr/>
        </p:nvSpPr>
        <p:spPr>
          <a:xfrm>
            <a:off x="5434640" y="415949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Signe de multiplication 41">
            <a:extLst>
              <a:ext uri="{FF2B5EF4-FFF2-40B4-BE49-F238E27FC236}">
                <a16:creationId xmlns:a16="http://schemas.microsoft.com/office/drawing/2014/main" id="{D90590CD-6AB7-43A5-A1AD-F171CDAC7A9A}"/>
              </a:ext>
            </a:extLst>
          </p:cNvPr>
          <p:cNvSpPr/>
          <p:nvPr/>
        </p:nvSpPr>
        <p:spPr>
          <a:xfrm>
            <a:off x="6216768" y="415949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Signe de multiplication 43">
            <a:extLst>
              <a:ext uri="{FF2B5EF4-FFF2-40B4-BE49-F238E27FC236}">
                <a16:creationId xmlns:a16="http://schemas.microsoft.com/office/drawing/2014/main" id="{1F14D174-0502-4A8B-9AF7-5EC80C116127}"/>
              </a:ext>
            </a:extLst>
          </p:cNvPr>
          <p:cNvSpPr/>
          <p:nvPr/>
        </p:nvSpPr>
        <p:spPr>
          <a:xfrm>
            <a:off x="6998896" y="415949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Signe de multiplication 45">
            <a:extLst>
              <a:ext uri="{FF2B5EF4-FFF2-40B4-BE49-F238E27FC236}">
                <a16:creationId xmlns:a16="http://schemas.microsoft.com/office/drawing/2014/main" id="{53C5C2EE-FA56-48C3-8649-BCCA316B625D}"/>
              </a:ext>
            </a:extLst>
          </p:cNvPr>
          <p:cNvSpPr/>
          <p:nvPr/>
        </p:nvSpPr>
        <p:spPr>
          <a:xfrm>
            <a:off x="7861542" y="4209933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Signe de multiplication 47">
            <a:extLst>
              <a:ext uri="{FF2B5EF4-FFF2-40B4-BE49-F238E27FC236}">
                <a16:creationId xmlns:a16="http://schemas.microsoft.com/office/drawing/2014/main" id="{42FE15F4-0137-4CA3-B625-E9F0187625F3}"/>
              </a:ext>
            </a:extLst>
          </p:cNvPr>
          <p:cNvSpPr/>
          <p:nvPr/>
        </p:nvSpPr>
        <p:spPr>
          <a:xfrm>
            <a:off x="8643670" y="4159490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Signe de multiplication 51">
            <a:extLst>
              <a:ext uri="{FF2B5EF4-FFF2-40B4-BE49-F238E27FC236}">
                <a16:creationId xmlns:a16="http://schemas.microsoft.com/office/drawing/2014/main" id="{EA3207FD-E9A5-4B61-A560-B85FC2B0A881}"/>
              </a:ext>
            </a:extLst>
          </p:cNvPr>
          <p:cNvSpPr/>
          <p:nvPr/>
        </p:nvSpPr>
        <p:spPr>
          <a:xfrm>
            <a:off x="3870384" y="5037945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Signe de multiplication 53">
            <a:extLst>
              <a:ext uri="{FF2B5EF4-FFF2-40B4-BE49-F238E27FC236}">
                <a16:creationId xmlns:a16="http://schemas.microsoft.com/office/drawing/2014/main" id="{B7B40835-85DD-48F5-BE7B-1679840F9E8C}"/>
              </a:ext>
            </a:extLst>
          </p:cNvPr>
          <p:cNvSpPr/>
          <p:nvPr/>
        </p:nvSpPr>
        <p:spPr>
          <a:xfrm>
            <a:off x="4652512" y="5037945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Signe de multiplication 55">
            <a:extLst>
              <a:ext uri="{FF2B5EF4-FFF2-40B4-BE49-F238E27FC236}">
                <a16:creationId xmlns:a16="http://schemas.microsoft.com/office/drawing/2014/main" id="{76D8AA59-00D3-47E2-9F80-A53AAAE7AA5B}"/>
              </a:ext>
            </a:extLst>
          </p:cNvPr>
          <p:cNvSpPr/>
          <p:nvPr/>
        </p:nvSpPr>
        <p:spPr>
          <a:xfrm>
            <a:off x="5434640" y="5037945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Signe de multiplication 57">
            <a:extLst>
              <a:ext uri="{FF2B5EF4-FFF2-40B4-BE49-F238E27FC236}">
                <a16:creationId xmlns:a16="http://schemas.microsoft.com/office/drawing/2014/main" id="{593BAB8F-475D-41D9-96E2-D0F67D6318BE}"/>
              </a:ext>
            </a:extLst>
          </p:cNvPr>
          <p:cNvSpPr/>
          <p:nvPr/>
        </p:nvSpPr>
        <p:spPr>
          <a:xfrm>
            <a:off x="6216768" y="5037945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Signe de multiplication 59">
            <a:extLst>
              <a:ext uri="{FF2B5EF4-FFF2-40B4-BE49-F238E27FC236}">
                <a16:creationId xmlns:a16="http://schemas.microsoft.com/office/drawing/2014/main" id="{E94C57CA-7907-4AD2-BD07-EE9BABE5E68F}"/>
              </a:ext>
            </a:extLst>
          </p:cNvPr>
          <p:cNvSpPr/>
          <p:nvPr/>
        </p:nvSpPr>
        <p:spPr>
          <a:xfrm>
            <a:off x="6998896" y="5037945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Signe de multiplication 61">
            <a:extLst>
              <a:ext uri="{FF2B5EF4-FFF2-40B4-BE49-F238E27FC236}">
                <a16:creationId xmlns:a16="http://schemas.microsoft.com/office/drawing/2014/main" id="{CED0DC1F-D769-473A-8FF4-D6BB3AB53AA2}"/>
              </a:ext>
            </a:extLst>
          </p:cNvPr>
          <p:cNvSpPr/>
          <p:nvPr/>
        </p:nvSpPr>
        <p:spPr>
          <a:xfrm>
            <a:off x="7861542" y="5088388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Signe de multiplication 69">
            <a:extLst>
              <a:ext uri="{FF2B5EF4-FFF2-40B4-BE49-F238E27FC236}">
                <a16:creationId xmlns:a16="http://schemas.microsoft.com/office/drawing/2014/main" id="{AE809C03-0E3A-4828-B029-0F5D89D7158D}"/>
              </a:ext>
            </a:extLst>
          </p:cNvPr>
          <p:cNvSpPr/>
          <p:nvPr/>
        </p:nvSpPr>
        <p:spPr>
          <a:xfrm>
            <a:off x="4652512" y="5796274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Signe de multiplication 71">
            <a:extLst>
              <a:ext uri="{FF2B5EF4-FFF2-40B4-BE49-F238E27FC236}">
                <a16:creationId xmlns:a16="http://schemas.microsoft.com/office/drawing/2014/main" id="{F66AB8BB-DFE5-484A-A0C6-FE6A21871F9F}"/>
              </a:ext>
            </a:extLst>
          </p:cNvPr>
          <p:cNvSpPr/>
          <p:nvPr/>
        </p:nvSpPr>
        <p:spPr>
          <a:xfrm>
            <a:off x="5434640" y="5796274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Signe de multiplication 73">
            <a:extLst>
              <a:ext uri="{FF2B5EF4-FFF2-40B4-BE49-F238E27FC236}">
                <a16:creationId xmlns:a16="http://schemas.microsoft.com/office/drawing/2014/main" id="{C865E2D1-E22B-47DF-8287-A5AA11F21215}"/>
              </a:ext>
            </a:extLst>
          </p:cNvPr>
          <p:cNvSpPr/>
          <p:nvPr/>
        </p:nvSpPr>
        <p:spPr>
          <a:xfrm>
            <a:off x="6216768" y="5796274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Signe de multiplication 75">
            <a:extLst>
              <a:ext uri="{FF2B5EF4-FFF2-40B4-BE49-F238E27FC236}">
                <a16:creationId xmlns:a16="http://schemas.microsoft.com/office/drawing/2014/main" id="{781634BB-497B-4EDD-BBC4-3DA47970E86F}"/>
              </a:ext>
            </a:extLst>
          </p:cNvPr>
          <p:cNvSpPr/>
          <p:nvPr/>
        </p:nvSpPr>
        <p:spPr>
          <a:xfrm>
            <a:off x="6998896" y="5796274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Signe de multiplication 99">
            <a:extLst>
              <a:ext uri="{FF2B5EF4-FFF2-40B4-BE49-F238E27FC236}">
                <a16:creationId xmlns:a16="http://schemas.microsoft.com/office/drawing/2014/main" id="{1C3BC33E-29F2-42A0-BB95-E508F77F6760}"/>
              </a:ext>
            </a:extLst>
          </p:cNvPr>
          <p:cNvSpPr/>
          <p:nvPr/>
        </p:nvSpPr>
        <p:spPr>
          <a:xfrm>
            <a:off x="5434640" y="6263895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Signe de multiplication 101">
            <a:extLst>
              <a:ext uri="{FF2B5EF4-FFF2-40B4-BE49-F238E27FC236}">
                <a16:creationId xmlns:a16="http://schemas.microsoft.com/office/drawing/2014/main" id="{2ACAC4E0-874F-41E4-8A70-0BEE28CD1F13}"/>
              </a:ext>
            </a:extLst>
          </p:cNvPr>
          <p:cNvSpPr/>
          <p:nvPr/>
        </p:nvSpPr>
        <p:spPr>
          <a:xfrm>
            <a:off x="6216768" y="6263895"/>
            <a:ext cx="442822" cy="359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53A2426-5181-40B1-AAE5-5C52E0864167}"/>
              </a:ext>
            </a:extLst>
          </p:cNvPr>
          <p:cNvSpPr txBox="1"/>
          <p:nvPr/>
        </p:nvSpPr>
        <p:spPr>
          <a:xfrm>
            <a:off x="5447344" y="290587"/>
            <a:ext cx="1343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30 secondes</a:t>
            </a:r>
          </a:p>
        </p:txBody>
      </p:sp>
    </p:spTree>
    <p:extLst>
      <p:ext uri="{BB962C8B-B14F-4D97-AF65-F5344CB8AC3E}">
        <p14:creationId xmlns:p14="http://schemas.microsoft.com/office/powerpoint/2010/main" val="2308997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1000"/>
    </mc:Choice>
    <mc:Fallback>
      <p:transition spd="slow" advClick="0" advTm="31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506041" y="185478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6.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895601" y="895374"/>
            <a:ext cx="181822" cy="621793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hangingPunct="0">
              <a:defRPr sz="6000"/>
            </a:pPr>
            <a:endParaRPr lang="fr-FR" sz="3600" dirty="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1">
            <a:extLst>
              <a:ext uri="{FF2B5EF4-FFF2-40B4-BE49-F238E27FC236}">
                <a16:creationId xmlns:a16="http://schemas.microsoft.com/office/drawing/2014/main" id="{B1E9F716-350C-4E95-863E-73765E78E4A7}"/>
              </a:ext>
            </a:extLst>
          </p:cNvPr>
          <p:cNvSpPr txBox="1"/>
          <p:nvPr/>
        </p:nvSpPr>
        <p:spPr>
          <a:xfrm>
            <a:off x="3937753" y="1511698"/>
            <a:ext cx="4572895" cy="189111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6000"/>
            </a:pPr>
            <a:r>
              <a:rPr lang="fr-FR" sz="11500" dirty="0">
                <a:ea typeface="+mn-lt"/>
                <a:cs typeface="+mn-lt"/>
              </a:rPr>
              <a:t>35 + 19</a:t>
            </a:r>
            <a:endParaRPr lang="fr-FR" sz="19900" dirty="0"/>
          </a:p>
        </p:txBody>
      </p:sp>
    </p:spTree>
    <p:extLst>
      <p:ext uri="{BB962C8B-B14F-4D97-AF65-F5344CB8AC3E}">
        <p14:creationId xmlns:p14="http://schemas.microsoft.com/office/powerpoint/2010/main" val="1725050528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Standar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 2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5774</TotalTime>
  <Words>308</Words>
  <Application>Microsoft Office PowerPoint</Application>
  <PresentationFormat>Grand écran</PresentationFormat>
  <Paragraphs>107</Paragraphs>
  <Slides>24</Slides>
  <Notes>18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Standard</vt:lpstr>
      <vt:lpstr>Standard 1</vt:lpstr>
      <vt:lpstr>Standard 2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Le bus est parti à 6h50 et a roulé un quart d’heure. A quelle heure est-il arrivé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Périmètre de ce rectangle ?</vt:lpstr>
      <vt:lpstr>10 vélos et 5 tricycles. Combien de roues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Trouver la longueur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FILLOUX</dc:creator>
  <cp:lastModifiedBy>Bertrand FILLOUX</cp:lastModifiedBy>
  <cp:revision>267</cp:revision>
  <dcterms:modified xsi:type="dcterms:W3CDTF">2020-12-14T20:41:47Z</dcterms:modified>
</cp:coreProperties>
</file>