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1" r:id="rId13"/>
    <p:sldId id="275" r:id="rId14"/>
    <p:sldId id="276" r:id="rId15"/>
    <p:sldId id="277" r:id="rId16"/>
    <p:sldId id="278" r:id="rId17"/>
    <p:sldId id="279" r:id="rId18"/>
    <p:sldId id="280" r:id="rId19"/>
    <p:sldId id="282" r:id="rId20"/>
    <p:sldId id="283" r:id="rId21"/>
    <p:sldId id="284" r:id="rId22"/>
    <p:sldId id="285" r:id="rId23"/>
    <p:sldId id="286" r:id="rId24"/>
    <p:sldId id="287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5884"/>
  </p:normalViewPr>
  <p:slideViewPr>
    <p:cSldViewPr snapToGrid="0" snapToObjects="1">
      <p:cViewPr varScale="1">
        <p:scale>
          <a:sx n="79" d="100"/>
          <a:sy n="79" d="100"/>
        </p:scale>
        <p:origin x="9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DAF27-250C-8D41-95E6-696FEC92EFE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ED2A-1FAE-DB4A-B9A5-C06DB7CC4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3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308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70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6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21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174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083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75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283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581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30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68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94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908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661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60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03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14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748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56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3B289-B8F1-8743-A8D1-728D0B52A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E17C4E-B3E5-5C4A-AB19-96BE7C5AB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493EF-76AA-644C-BE47-3CC7403E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B67C5-A1B2-2847-B5AA-BF5AC987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9AC7A-6132-4143-B89F-A9AF7E1C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35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B74F7-DBB1-AA4B-A7E3-196A6A30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3CB58D-15CC-4B4C-B344-C02066D4F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203AE2-0DFD-404B-BC45-4B175759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68A877-8E4C-804B-A0C5-39AEAB72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9F012-E4FD-7E4E-BD5B-6BE5C809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1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880AE7-EF10-3D43-81FA-7D707E3F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11CD4F-3C88-3144-9985-82E98CD5D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DD7DA-1A6F-7D47-B718-B21CE2CC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69A422-B878-AC4D-8661-143192CB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CA10E4-583B-C642-85B3-A46FCC7B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16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86789-A14B-7F45-85C1-00678C41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B6125-D280-8140-90E4-048F2C9ED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06BAD3-E5F8-DA4E-A39E-83308BD7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B3A44-E8AC-DB4C-AA41-1E03882F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59C20-C08D-3E41-B820-DEF754AC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5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363B5-2784-874C-9020-DCDAF30F6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87F26C-93B5-2C47-83B3-358D3AC9D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1AEE0C-3C64-574A-8AC2-06D31338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E55DBC-96DF-714F-A958-9F6C0C18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E09FC-6A30-B948-B685-8FE5A245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7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9030B-8885-3E48-B1F7-065BDDC1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F1DD6-B137-9740-83B1-4FD1D8C29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E45ACE-B276-6A4F-8F3F-7A3923BA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7B5F79-79F7-FD4F-8816-E27497CE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11D64-D11F-FB4D-815A-15704FB7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D9CA9C-A77F-9C4E-A784-412F48BA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0545B-5CF7-3F4A-91FD-738918BA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7FED74-D7FD-BB41-8CD7-4DA8A2B1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2D916E-2E5A-6943-BBA1-1EEFB9473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4EC232-1C7C-3942-A378-69B087830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6DF463-1C21-1743-9F9F-FA566F696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645558-986C-A24F-A3C2-97CA871D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E0A6B9B-6F29-964C-ACFA-E1446E7E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8FDF62-158B-AF4B-A88E-CA10E4B2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4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0F250-1F99-A249-9744-B60DB194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E42B090-0C7E-AE42-A223-D249CFC8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49AE47-8C9D-614F-AFBD-720E07A7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FF53A4-3550-D643-924F-51543500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3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193B10-CACB-2F4F-9974-457FD051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C93519-7A94-324A-B593-0D3787A1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244166-85E4-F740-82C8-CECFF0FD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36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36A39-D007-0046-AF74-CE176CD2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3F372-A2A1-BA42-AD34-040B7516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982423-3B5F-DD42-9C70-C70A90067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DD3F5D-B597-0B45-9F17-6436CF33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1F41F5-C79C-7248-9622-DCFBF091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3F6B7F-19BC-B349-AACE-F1FE56EE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5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F67A1-CC0A-5E44-A565-D5F5E525F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F143A8-ED26-824B-845B-3CAC76F65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4246A8-7C87-A64A-9310-6E2ADB3BD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FA5B8A-2FA6-EC42-AC4A-0E061463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1BF74E-A2C6-CC48-81E2-6E1FB52E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C83DE6-0BAE-894B-A17E-3742D4835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5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592632-465E-8D45-87F8-B2A9EE93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80F547-0470-CD44-A097-687EAD3CD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CED88D-D597-A848-865B-835AC8F6B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8B02-1E17-3342-B795-F7FC75ADED33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04F84A-9FB2-9B4F-95C8-D436FFA82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97720-32DD-DD4A-8DE8-AC62F63B0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71" y="727141"/>
            <a:ext cx="9142528" cy="3268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0">
        <p:fade/>
      </p:transition>
    </mc:Choice>
    <mc:Fallback xmlns="">
      <p:transition spd="med" advTm="3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13344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243013" y="838027"/>
            <a:ext cx="11601450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>
                <a:latin typeface="+mj-lt"/>
              </a:rPr>
              <a:t>Le parallélogramme 2 est un agrandissement de la figure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43E448D-8AD1-4C52-A638-3E482C8150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345" y="2653083"/>
            <a:ext cx="11471364" cy="359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17495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58753" y="30859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8C6030-B470-5A48-859D-84CA71A3D4D5}"/>
              </a:ext>
            </a:extLst>
          </p:cNvPr>
          <p:cNvSpPr/>
          <p:nvPr/>
        </p:nvSpPr>
        <p:spPr>
          <a:xfrm>
            <a:off x="506033" y="880815"/>
            <a:ext cx="11863387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6000" dirty="0">
                <a:latin typeface="+mj-lt"/>
              </a:rPr>
              <a:t>L’aire du rectangle est de 2 m</a:t>
            </a:r>
            <a:r>
              <a:rPr lang="fr-FR" sz="6000" baseline="30000" dirty="0">
                <a:latin typeface="+mj-lt"/>
              </a:rPr>
              <a:t>2</a:t>
            </a:r>
            <a:r>
              <a:rPr lang="fr-FR" sz="6000" dirty="0">
                <a:latin typeface="+mj-lt"/>
              </a:rPr>
              <a:t>.</a:t>
            </a:r>
          </a:p>
          <a:p>
            <a:r>
              <a:rPr lang="fr-FR" sz="6000" dirty="0">
                <a:latin typeface="+mj-lt"/>
              </a:rPr>
              <a:t>Quelle est la mesure de sa longueur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ED839F1-5749-9E4D-926C-3815DFD4DB20}"/>
              </a:ext>
            </a:extLst>
          </p:cNvPr>
          <p:cNvGrpSpPr/>
          <p:nvPr/>
        </p:nvGrpSpPr>
        <p:grpSpPr>
          <a:xfrm>
            <a:off x="887745" y="2777893"/>
            <a:ext cx="9057472" cy="3308583"/>
            <a:chOff x="730583" y="1734905"/>
            <a:chExt cx="9057472" cy="33085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15084D-21C3-F947-8392-3EBD1975CB77}"/>
                </a:ext>
              </a:extLst>
            </p:cNvPr>
            <p:cNvSpPr/>
            <p:nvPr/>
          </p:nvSpPr>
          <p:spPr>
            <a:xfrm>
              <a:off x="2403945" y="2700338"/>
              <a:ext cx="7384110" cy="23431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A </a:t>
              </a:r>
              <a:r>
                <a:rPr lang="fr-FR" sz="6600" dirty="0">
                  <a:solidFill>
                    <a:schemeClr val="tx1"/>
                  </a:solidFill>
                  <a:latin typeface="Cursive standard" pitchFamily="2" charset="0"/>
                </a:rPr>
                <a:t>=</a:t>
              </a:r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 2 m</a:t>
              </a:r>
              <a:r>
                <a:rPr lang="fr-FR" sz="6600" b="1" baseline="30000" dirty="0">
                  <a:solidFill>
                    <a:schemeClr val="tx1"/>
                  </a:solidFill>
                  <a:latin typeface="Cursive standard" pitchFamily="2" charset="0"/>
                </a:rPr>
                <a:t>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A31641-D4E2-F74B-A357-46054F3098D7}"/>
                </a:ext>
              </a:extLst>
            </p:cNvPr>
            <p:cNvSpPr/>
            <p:nvPr/>
          </p:nvSpPr>
          <p:spPr>
            <a:xfrm>
              <a:off x="730583" y="3429000"/>
              <a:ext cx="1598175" cy="83099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4800" dirty="0"/>
                <a:t>0,1 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96BA7A-E86B-404F-9AAE-2DFF5D6F2D60}"/>
                </a:ext>
              </a:extLst>
            </p:cNvPr>
            <p:cNvSpPr/>
            <p:nvPr/>
          </p:nvSpPr>
          <p:spPr>
            <a:xfrm>
              <a:off x="5296912" y="1734905"/>
              <a:ext cx="1598175" cy="1107996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6600" b="1" dirty="0">
                  <a:solidFill>
                    <a:srgbClr val="FF0000"/>
                  </a:solidFill>
                </a:rPr>
                <a:t>?</a:t>
              </a:r>
              <a:r>
                <a:rPr lang="fr-FR" sz="6000" dirty="0"/>
                <a:t>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46238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1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8B3A97E-2619-4F5B-ABC2-008512AB3BB2}"/>
              </a:ext>
            </a:extLst>
          </p:cNvPr>
          <p:cNvSpPr txBox="1"/>
          <p:nvPr/>
        </p:nvSpPr>
        <p:spPr>
          <a:xfrm>
            <a:off x="1575461" y="1392789"/>
            <a:ext cx="87927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500" dirty="0">
                <a:latin typeface="+mj-lt"/>
              </a:rPr>
              <a:t>8 </a:t>
            </a:r>
            <a:r>
              <a:rPr lang="fr-FR" sz="72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7200" dirty="0">
                <a:latin typeface="+mj-lt"/>
              </a:rPr>
              <a:t> </a:t>
            </a:r>
            <a:r>
              <a:rPr lang="fr-FR" sz="11500" dirty="0">
                <a:latin typeface="+mj-lt"/>
              </a:rPr>
              <a:t>2,54 </a:t>
            </a:r>
            <a:r>
              <a:rPr lang="fr-FR" sz="72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8000" dirty="0">
                <a:latin typeface="+mj-lt"/>
              </a:rPr>
              <a:t>  </a:t>
            </a:r>
            <a:r>
              <a:rPr lang="fr-FR" sz="11500" dirty="0">
                <a:latin typeface="+mj-lt"/>
              </a:rPr>
              <a:t>12,5</a:t>
            </a:r>
            <a:endParaRPr lang="LID4096" sz="1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397567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5C231C17-B4F1-4C3A-871D-FAF5BB07A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7640" y="488427"/>
            <a:ext cx="7255178" cy="6080672"/>
          </a:xfrm>
          <a:prstGeom prst="rect">
            <a:avLst/>
          </a:prstGeom>
        </p:spPr>
      </p:pic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31457" y="378846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23A76-09ED-2044-8B86-7910F7F58431}"/>
              </a:ext>
            </a:extLst>
          </p:cNvPr>
          <p:cNvSpPr/>
          <p:nvPr/>
        </p:nvSpPr>
        <p:spPr>
          <a:xfrm>
            <a:off x="209182" y="1164063"/>
            <a:ext cx="464760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600" dirty="0">
                <a:latin typeface="+mj-lt"/>
              </a:rPr>
              <a:t>Calcule l’aire du triangle ABC</a:t>
            </a:r>
          </a:p>
        </p:txBody>
      </p:sp>
    </p:spTree>
    <p:extLst>
      <p:ext uri="{BB962C8B-B14F-4D97-AF65-F5344CB8AC3E}">
        <p14:creationId xmlns:p14="http://schemas.microsoft.com/office/powerpoint/2010/main" val="164787606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385798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607DEE-C807-42EE-9314-D4592DF24ECB}"/>
              </a:ext>
            </a:extLst>
          </p:cNvPr>
          <p:cNvSpPr txBox="1"/>
          <p:nvPr/>
        </p:nvSpPr>
        <p:spPr>
          <a:xfrm>
            <a:off x="1378424" y="1107573"/>
            <a:ext cx="10009600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latin typeface="+mj-lt"/>
              </a:rPr>
              <a:t>Écris sous forme de fraction :</a:t>
            </a:r>
          </a:p>
          <a:p>
            <a:pPr algn="ctr"/>
            <a:r>
              <a:rPr lang="fr-FR" sz="16600" dirty="0">
                <a:latin typeface="+mj-lt"/>
              </a:rPr>
              <a:t>2</a:t>
            </a:r>
            <a:r>
              <a:rPr lang="fr-FR" sz="16600" baseline="30000" dirty="0">
                <a:latin typeface="+mj-lt"/>
              </a:rPr>
              <a:t>-3</a:t>
            </a:r>
            <a:endParaRPr lang="LID4096" sz="16600" baseline="30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030955"/>
      </p:ext>
    </p:extLst>
  </p:cSld>
  <p:clrMapOvr>
    <a:masterClrMapping/>
  </p:clrMapOvr>
  <p:transition spd="slow" advClick="0" advTm="20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90514" y="43171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2206170" y="1023567"/>
                <a:ext cx="8673639" cy="2554545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fr-FR" sz="8000" dirty="0">
                    <a:latin typeface="+mj-lt"/>
                  </a:rPr>
                  <a:t>Calcule</a:t>
                </a:r>
                <a:r>
                  <a:rPr lang="fr-FR" sz="8000" dirty="0"/>
                  <a:t> </a:t>
                </a:r>
                <a14:m>
                  <m:oMath xmlns:m="http://schemas.openxmlformats.org/officeDocument/2006/math">
                    <m:r>
                      <a:rPr lang="fr-FR" sz="8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sz="8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8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fr-FR" sz="8000" dirty="0">
                    <a:solidFill>
                      <a:srgbClr val="00B050"/>
                    </a:solidFill>
                  </a:rPr>
                  <a:t> + </a:t>
                </a:r>
                <a14:m>
                  <m:oMath xmlns:m="http://schemas.openxmlformats.org/officeDocument/2006/math">
                    <m:r>
                      <a:rPr lang="fr-FR" sz="80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8000" dirty="0">
                    <a:solidFill>
                      <a:srgbClr val="00B050"/>
                    </a:solidFill>
                  </a:rPr>
                  <a:t> </a:t>
                </a:r>
                <a:endParaRPr lang="fr-FR" sz="8000" dirty="0"/>
              </a:p>
              <a:p>
                <a:pPr algn="ctr"/>
                <a:r>
                  <a:rPr lang="fr-FR" sz="8000" dirty="0">
                    <a:latin typeface="+mj-lt"/>
                  </a:rPr>
                  <a:t>pour</a:t>
                </a:r>
                <a:r>
                  <a:rPr lang="fr-FR" sz="8000" dirty="0"/>
                  <a:t> </a:t>
                </a:r>
                <a14:m>
                  <m:oMath xmlns:m="http://schemas.openxmlformats.org/officeDocument/2006/math">
                    <m:r>
                      <a:rPr lang="fr-FR" sz="8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8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fr-FR" sz="8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6170" y="1023567"/>
                <a:ext cx="8673639" cy="2554545"/>
              </a:xfrm>
              <a:prstGeom prst="rect">
                <a:avLst/>
              </a:prstGeom>
              <a:blipFill>
                <a:blip r:embed="rId4"/>
                <a:stretch>
                  <a:fillRect t="-10024" b="-21480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183332"/>
      </p:ext>
    </p:extLst>
  </p:cSld>
  <p:clrMapOvr>
    <a:masterClrMapping/>
  </p:clrMapOvr>
  <p:transition spd="slow" advClick="0" advTm="25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32263" y="45634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0" y="1173583"/>
            <a:ext cx="11741285" cy="286232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Un navire arrive à Huahine à 5h30. </a:t>
            </a:r>
          </a:p>
          <a:p>
            <a:pPr algn="ctr"/>
            <a:r>
              <a:rPr lang="fr-FR" sz="6000" dirty="0">
                <a:latin typeface="+mj-lt"/>
              </a:rPr>
              <a:t>La traversée a duré </a:t>
            </a:r>
            <a:r>
              <a:rPr lang="fr-FR" sz="6000">
                <a:latin typeface="+mj-lt"/>
              </a:rPr>
              <a:t>8 h 10,</a:t>
            </a:r>
            <a:endParaRPr lang="fr-FR" sz="4400" dirty="0">
              <a:latin typeface="+mj-lt"/>
            </a:endParaRPr>
          </a:p>
          <a:p>
            <a:pPr algn="ctr"/>
            <a:r>
              <a:rPr lang="fr-FR" sz="6000" dirty="0">
                <a:latin typeface="+mj-lt"/>
              </a:rPr>
              <a:t>A quelle heure est-il parti ?</a:t>
            </a:r>
          </a:p>
        </p:txBody>
      </p:sp>
    </p:spTree>
    <p:extLst>
      <p:ext uri="{BB962C8B-B14F-4D97-AF65-F5344CB8AC3E}">
        <p14:creationId xmlns:p14="http://schemas.microsoft.com/office/powerpoint/2010/main" val="2568491653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72401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78972" y="1023567"/>
            <a:ext cx="5143906" cy="415498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6600" dirty="0">
                <a:latin typeface="+mj-lt"/>
              </a:rPr>
              <a:t>De combien de pas, en tout, le chat avance-t-il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4284FEC-921C-4111-AAB5-D5D2EEFB7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4137" y="793079"/>
            <a:ext cx="7279866" cy="592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10296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2227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2792781" y="1212994"/>
            <a:ext cx="11451772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1</a:t>
            </a:r>
            <a:r>
              <a:rPr lang="fr-FR" sz="11500" dirty="0">
                <a:latin typeface="+mj-lt"/>
              </a:rPr>
              <a:t>+</a:t>
            </a:r>
            <a:r>
              <a:rPr lang="fr-FR" sz="13800" dirty="0">
                <a:latin typeface="+mj-lt"/>
              </a:rPr>
              <a:t>2</a:t>
            </a:r>
            <a:r>
              <a:rPr lang="fr-FR" sz="9600" dirty="0">
                <a:latin typeface="+mj-lt"/>
                <a:ea typeface="Cambria Math" panose="02040503050406030204" pitchFamily="18" charset="0"/>
              </a:rPr>
              <a:t>×</a:t>
            </a:r>
            <a:r>
              <a:rPr lang="fr-FR" sz="13800" dirty="0">
                <a:latin typeface="+mj-lt"/>
                <a:ea typeface="Cambria Math" panose="02040503050406030204" pitchFamily="18" charset="0"/>
              </a:rPr>
              <a:t>3²</a:t>
            </a:r>
            <a:endParaRPr lang="fr-FR" sz="9600" dirty="0">
              <a:latin typeface="+mj-lt"/>
            </a:endParaRP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CB46915-BDF3-0B46-AE50-0F3827915BD0}"/>
              </a:ext>
            </a:extLst>
          </p:cNvPr>
          <p:cNvCxnSpPr>
            <a:cxnSpLocks/>
          </p:cNvCxnSpPr>
          <p:nvPr/>
        </p:nvCxnSpPr>
        <p:spPr>
          <a:xfrm flipH="1">
            <a:off x="11019984" y="4132503"/>
            <a:ext cx="1" cy="414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523973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66427" y="46998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666427" y="1225045"/>
            <a:ext cx="11081287" cy="18620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5400" dirty="0"/>
              <a:t>		</a:t>
            </a:r>
            <a:r>
              <a:rPr lang="fr-FR" sz="11500" dirty="0">
                <a:latin typeface="+mj-lt"/>
              </a:rPr>
              <a:t>202 </a:t>
            </a:r>
            <a:r>
              <a:rPr lang="fr-FR" sz="11500" dirty="0">
                <a:latin typeface="+mj-lt"/>
                <a:ea typeface="Cambria Math" panose="02040503050406030204" pitchFamily="18" charset="0"/>
              </a:rPr>
              <a:t>÷ </a:t>
            </a:r>
            <a:r>
              <a:rPr lang="fr-FR" sz="11500" dirty="0">
                <a:latin typeface="+mj-lt"/>
              </a:rPr>
              <a:t>0,1</a:t>
            </a:r>
            <a:endParaRPr lang="fr-FR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884447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3</a:t>
            </a:r>
            <a:r>
              <a:rPr lang="fr-FR" sz="4400" b="1" baseline="30000" dirty="0"/>
              <a:t>e </a:t>
            </a:r>
            <a:r>
              <a:rPr lang="fr-FR" sz="4400" b="1" dirty="0"/>
              <a:t>et 2</a:t>
            </a:r>
            <a:r>
              <a:rPr lang="fr-FR" sz="4400" b="1" baseline="30000" dirty="0"/>
              <a:t>de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375" y="609296"/>
            <a:ext cx="6943987" cy="2482696"/>
          </a:xfrm>
          <a:prstGeom prst="rect">
            <a:avLst/>
          </a:prstGeom>
        </p:spPr>
      </p:pic>
    </p:spTree>
  </p:cSld>
  <p:clrMapOvr>
    <a:masterClrMapping/>
  </p:clrMapOvr>
  <p:transition spd="slow" advTm="30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50627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750627" y="1416608"/>
            <a:ext cx="10877265" cy="17543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5400" dirty="0">
                <a:latin typeface="+mj-lt"/>
              </a:rPr>
              <a:t>Combien de kilomètres représentent les deux tiers de 1 200 mètres ?</a:t>
            </a:r>
          </a:p>
        </p:txBody>
      </p:sp>
    </p:spTree>
    <p:extLst>
      <p:ext uri="{BB962C8B-B14F-4D97-AF65-F5344CB8AC3E}">
        <p14:creationId xmlns:p14="http://schemas.microsoft.com/office/powerpoint/2010/main" val="1601478313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73437" y="42320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573437" y="1070061"/>
            <a:ext cx="10833316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7200" dirty="0">
                <a:latin typeface="+mj-lt"/>
                <a:ea typeface="Microsoft YaHei"/>
                <a:cs typeface="Mangal"/>
              </a:rPr>
              <a:t>13 sur 20</a:t>
            </a:r>
            <a:r>
              <a:rPr lang="fr-FR" sz="6600" dirty="0">
                <a:latin typeface="+mj-lt"/>
                <a:ea typeface="Microsoft YaHei"/>
                <a:cs typeface="Mangal"/>
              </a:rPr>
              <a:t>, </a:t>
            </a:r>
          </a:p>
          <a:p>
            <a:pPr algn="ctr"/>
            <a:r>
              <a:rPr lang="fr-FR" sz="6600" dirty="0">
                <a:latin typeface="+mj-lt"/>
                <a:ea typeface="Microsoft YaHei"/>
                <a:cs typeface="Mangal"/>
              </a:rPr>
              <a:t>ça fait quel pourcentage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642E6CD0-F6D3-443E-ACB3-CBEDE66E97A6}"/>
                  </a:ext>
                </a:extLst>
              </p:cNvPr>
              <p:cNvSpPr txBox="1"/>
              <p:nvPr/>
            </p:nvSpPr>
            <p:spPr>
              <a:xfrm>
                <a:off x="3672794" y="3636987"/>
                <a:ext cx="4917821" cy="2000419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fr-FR" sz="6600" b="0" i="1" smtClean="0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fr-FR" sz="6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fr-FR" sz="6600" b="0" i="1" smtClean="0">
                          <a:latin typeface="Cambria Math" panose="02040503050406030204" pitchFamily="18" charset="0"/>
                        </a:rPr>
                        <m:t>   %</m:t>
                      </m:r>
                    </m:oMath>
                  </m:oMathPara>
                </a14:m>
                <a:endParaRPr lang="LID4096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642E6CD0-F6D3-443E-ACB3-CBEDE66E9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94" y="3636987"/>
                <a:ext cx="4917821" cy="20004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44171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7809" y="44269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182672" y="1211525"/>
            <a:ext cx="9543943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7200" dirty="0">
                <a:latin typeface="+mj-lt"/>
              </a:rPr>
              <a:t>Combien mesure le côté d’un carré d’aire 144 m² </a:t>
            </a:r>
            <a:r>
              <a:rPr lang="fr-FR" sz="6000" dirty="0">
                <a:latin typeface="+mj-lt"/>
              </a:rPr>
              <a:t>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A3B7E1-8ED7-427A-A5AE-CB9D77709B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062" y="3954049"/>
            <a:ext cx="3369463" cy="251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9672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417643" y="29522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40420" y="317728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707507" y="690415"/>
                <a:ext cx="11434549" cy="6252930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r>
                  <a:rPr lang="fr-FR" sz="5400" dirty="0">
                    <a:latin typeface="+mj-lt"/>
                  </a:rPr>
                  <a:t>Trois frères se partagent un trésor de 350 pièces d’or.</a:t>
                </a:r>
              </a:p>
              <a:p>
                <a:r>
                  <a:rPr lang="fr-FR" sz="5400" dirty="0">
                    <a:latin typeface="+mj-lt"/>
                  </a:rPr>
                  <a:t>L’aîné, généreux, n’en prend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sz="5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5400" dirty="0">
                    <a:latin typeface="+mj-lt"/>
                  </a:rPr>
                  <a:t> ,</a:t>
                </a:r>
              </a:p>
              <a:p>
                <a:r>
                  <a:rPr lang="fr-FR" sz="5400" dirty="0">
                    <a:latin typeface="+mj-lt"/>
                  </a:rPr>
                  <a:t>et les deux autres se partagent équitablement le reste.</a:t>
                </a:r>
              </a:p>
              <a:p>
                <a:r>
                  <a:rPr lang="fr-FR" sz="5400" dirty="0">
                    <a:latin typeface="+mj-lt"/>
                    <a:sym typeface="Wingdings" pitchFamily="2" charset="2"/>
                  </a:rPr>
                  <a:t>Combien de pièces d’or aura chacun des plus jeunes frères ?</a:t>
                </a:r>
                <a:endParaRPr lang="fr-FR" sz="54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07" y="690415"/>
                <a:ext cx="11434549" cy="6252930"/>
              </a:xfrm>
              <a:prstGeom prst="rect">
                <a:avLst/>
              </a:prstGeom>
              <a:blipFill>
                <a:blip r:embed="rId4"/>
                <a:stretch>
                  <a:fillRect l="-2825" t="-2729" r="-2505" b="-4971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69149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5475" y="4451972"/>
            <a:ext cx="7715250" cy="2679700"/>
          </a:xfrm>
        </p:spPr>
        <p:txBody>
          <a:bodyPr/>
          <a:lstStyle/>
          <a:p>
            <a:pPr marL="0" indent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789" y="1936978"/>
            <a:ext cx="6682936" cy="238936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 advTm="60000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7839" y="667847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99696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769660" y="1613196"/>
            <a:ext cx="8652680" cy="144655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8800" dirty="0">
                <a:latin typeface="+mj-lt"/>
              </a:rPr>
              <a:t>La moitié de 2021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2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670265" y="1390437"/>
            <a:ext cx="6074235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7 </a:t>
            </a:r>
            <a:r>
              <a:rPr lang="fr-FR" sz="9600" dirty="0">
                <a:latin typeface="+mj-lt"/>
                <a:ea typeface="Cambria Math" panose="02040503050406030204" pitchFamily="18" charset="0"/>
              </a:rPr>
              <a:t>×</a:t>
            </a:r>
            <a:r>
              <a:rPr lang="fr-FR" sz="13800" dirty="0">
                <a:latin typeface="+mj-lt"/>
                <a:ea typeface="Cambria Math" panose="02040503050406030204" pitchFamily="18" charset="0"/>
              </a:rPr>
              <a:t> </a:t>
            </a:r>
            <a:r>
              <a:rPr lang="fr-FR" sz="13800" dirty="0">
                <a:latin typeface="+mj-lt"/>
              </a:rPr>
              <a:t>1,5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3608628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7809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15747" y="1023567"/>
            <a:ext cx="11991372" cy="101566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Quel est le prix après réduction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10044FE-2D4B-1649-B5CA-7B9D17123653}"/>
              </a:ext>
            </a:extLst>
          </p:cNvPr>
          <p:cNvGrpSpPr/>
          <p:nvPr/>
        </p:nvGrpSpPr>
        <p:grpSpPr>
          <a:xfrm rot="20495125">
            <a:off x="1914315" y="3719379"/>
            <a:ext cx="3321935" cy="2123658"/>
            <a:chOff x="1899500" y="4290414"/>
            <a:chExt cx="3321935" cy="2123658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C9722D94-1295-CC40-B98B-3FD887BF31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9494" t="8719" r="6670" b="18261"/>
            <a:stretch/>
          </p:blipFill>
          <p:spPr>
            <a:xfrm rot="833348">
              <a:off x="1899500" y="4290414"/>
              <a:ext cx="3321935" cy="2123658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452A2F3-E441-A64E-B3B5-3B6D0DDF12C1}"/>
                </a:ext>
              </a:extLst>
            </p:cNvPr>
            <p:cNvSpPr/>
            <p:nvPr/>
          </p:nvSpPr>
          <p:spPr>
            <a:xfrm>
              <a:off x="2144568" y="4856331"/>
              <a:ext cx="2583072" cy="90282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0" b="1" dirty="0"/>
                <a:t>- 15%</a:t>
              </a:r>
            </a:p>
          </p:txBody>
        </p: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4F00CB6C-79CD-4B45-9F1C-9371FEABCD0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002" t="18833" r="20607" b="20192"/>
          <a:stretch/>
        </p:blipFill>
        <p:spPr>
          <a:xfrm>
            <a:off x="5786436" y="2412651"/>
            <a:ext cx="3898339" cy="387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0873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40640" y="49918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388964" y="1451044"/>
            <a:ext cx="6956039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5 </a:t>
            </a:r>
            <a:r>
              <a:rPr lang="fr-FR" sz="9600" dirty="0">
                <a:latin typeface="+mj-lt"/>
                <a:ea typeface="Cambria Math" panose="02040503050406030204" pitchFamily="18" charset="0"/>
              </a:rPr>
              <a:t>×</a:t>
            </a:r>
            <a:r>
              <a:rPr lang="fr-FR" sz="13800" dirty="0">
                <a:latin typeface="+mj-lt"/>
              </a:rPr>
              <a:t> (-1)</a:t>
            </a:r>
            <a:r>
              <a:rPr lang="fr-FR" sz="13800" baseline="30000" dirty="0">
                <a:latin typeface="+mj-lt"/>
              </a:rPr>
              <a:t>5</a:t>
            </a:r>
            <a:endParaRPr lang="fr-FR" sz="2800" baseline="30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762550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904412" y="51283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2328758" y="1452654"/>
            <a:ext cx="8074617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2021 × 0,5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2106713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81583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/>
              <p:nvPr/>
            </p:nvSpPr>
            <p:spPr>
              <a:xfrm>
                <a:off x="3381118" y="1365967"/>
                <a:ext cx="6441659" cy="4126066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3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fr-FR" sz="13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13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fr-FR" sz="13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sz="13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99F90C4-232D-4EF2-8132-B68DE8870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118" y="1365967"/>
                <a:ext cx="6441659" cy="41260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66802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356</Words>
  <Application>Microsoft Office PowerPoint</Application>
  <PresentationFormat>Grand écran</PresentationFormat>
  <Paragraphs>108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Cursive standard</vt:lpstr>
      <vt:lpstr>Thème Office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FLAMAND</dc:creator>
  <cp:lastModifiedBy>Bertrand FILLOUX</cp:lastModifiedBy>
  <cp:revision>56</cp:revision>
  <dcterms:created xsi:type="dcterms:W3CDTF">2021-11-24T18:48:34Z</dcterms:created>
  <dcterms:modified xsi:type="dcterms:W3CDTF">2021-12-08T05:58:50Z</dcterms:modified>
</cp:coreProperties>
</file>