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1" r:id="rId13"/>
    <p:sldId id="275" r:id="rId14"/>
    <p:sldId id="276" r:id="rId15"/>
    <p:sldId id="277" r:id="rId16"/>
    <p:sldId id="278" r:id="rId17"/>
    <p:sldId id="279" r:id="rId18"/>
    <p:sldId id="280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568"/>
    <p:restoredTop sz="95884"/>
  </p:normalViewPr>
  <p:slideViewPr>
    <p:cSldViewPr snapToGrid="0" snapToObjects="1">
      <p:cViewPr varScale="1">
        <p:scale>
          <a:sx n="70" d="100"/>
          <a:sy n="7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DAF27-250C-8D41-95E6-696FEC92EFE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ED2A-1FAE-DB4A-B9A5-C06DB7CC4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3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308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70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6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21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174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083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75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283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581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30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68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94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908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661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60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03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14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748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56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3B289-B8F1-8743-A8D1-728D0B52A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E17C4E-B3E5-5C4A-AB19-96BE7C5AB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493EF-76AA-644C-BE47-3CC7403E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B67C5-A1B2-2847-B5AA-BF5AC987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9AC7A-6132-4143-B89F-A9AF7E1C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35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B74F7-DBB1-AA4B-A7E3-196A6A30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3CB58D-15CC-4B4C-B344-C02066D4F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203AE2-0DFD-404B-BC45-4B175759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68A877-8E4C-804B-A0C5-39AEAB72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9F012-E4FD-7E4E-BD5B-6BE5C809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1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880AE7-EF10-3D43-81FA-7D707E3F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11CD4F-3C88-3144-9985-82E98CD5D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DD7DA-1A6F-7D47-B718-B21CE2CC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69A422-B878-AC4D-8661-143192CB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CA10E4-583B-C642-85B3-A46FCC7B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16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86789-A14B-7F45-85C1-00678C41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B6125-D280-8140-90E4-048F2C9ED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06BAD3-E5F8-DA4E-A39E-83308BD7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B3A44-E8AC-DB4C-AA41-1E03882F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59C20-C08D-3E41-B820-DEF754AC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5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363B5-2784-874C-9020-DCDAF30F6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87F26C-93B5-2C47-83B3-358D3AC9D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1AEE0C-3C64-574A-8AC2-06D31338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E55DBC-96DF-714F-A958-9F6C0C18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E09FC-6A30-B948-B685-8FE5A245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7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9030B-8885-3E48-B1F7-065BDDC1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F1DD6-B137-9740-83B1-4FD1D8C29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E45ACE-B276-6A4F-8F3F-7A3923BA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7B5F79-79F7-FD4F-8816-E27497CE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11D64-D11F-FB4D-815A-15704FB7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D9CA9C-A77F-9C4E-A784-412F48BA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0545B-5CF7-3F4A-91FD-738918BA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7FED74-D7FD-BB41-8CD7-4DA8A2B1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2D916E-2E5A-6943-BBA1-1EEFB9473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4EC232-1C7C-3942-A378-69B087830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6DF463-1C21-1743-9F9F-FA566F696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645558-986C-A24F-A3C2-97CA871D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E0A6B9B-6F29-964C-ACFA-E1446E7E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8FDF62-158B-AF4B-A88E-CA10E4B2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4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0F250-1F99-A249-9744-B60DB194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E42B090-0C7E-AE42-A223-D249CFC8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49AE47-8C9D-614F-AFBD-720E07A7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FF53A4-3550-D643-924F-51543500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3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193B10-CACB-2F4F-9974-457FD051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C93519-7A94-324A-B593-0D3787A1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244166-85E4-F740-82C8-CECFF0FD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36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36A39-D007-0046-AF74-CE176CD2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3F372-A2A1-BA42-AD34-040B7516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982423-3B5F-DD42-9C70-C70A90067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DD3F5D-B597-0B45-9F17-6436CF33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1F41F5-C79C-7248-9622-DCFBF091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3F6B7F-19BC-B349-AACE-F1FE56EE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5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F67A1-CC0A-5E44-A565-D5F5E525F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F143A8-ED26-824B-845B-3CAC76F65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4246A8-7C87-A64A-9310-6E2ADB3BD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FA5B8A-2FA6-EC42-AC4A-0E061463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1BF74E-A2C6-CC48-81E2-6E1FB52E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C83DE6-0BAE-894B-A17E-3742D4835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5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592632-465E-8D45-87F8-B2A9EE93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80F547-0470-CD44-A097-687EAD3CD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CED88D-D597-A848-865B-835AC8F6B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8B02-1E17-3342-B795-F7FC75ADED33}" type="datetimeFigureOut">
              <a:rPr lang="fr-FR" smtClean="0"/>
              <a:t>13/12/2021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04F84A-9FB2-9B4F-95C8-D436FFA82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97720-32DD-DD4A-8DE8-AC62F63B0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71" y="727141"/>
            <a:ext cx="9142528" cy="3268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66799" y="460503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28613" y="1023567"/>
            <a:ext cx="11601450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>
                <a:latin typeface="+mj-lt"/>
              </a:rPr>
              <a:t>Le parallélogramme 2 est un agrandissement du parallélogramme 1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F1B2C029-EEDF-5542-B834-7DEE299F81FD}"/>
              </a:ext>
            </a:extLst>
          </p:cNvPr>
          <p:cNvGrpSpPr/>
          <p:nvPr/>
        </p:nvGrpSpPr>
        <p:grpSpPr>
          <a:xfrm>
            <a:off x="618968" y="2855469"/>
            <a:ext cx="10954063" cy="2875448"/>
            <a:chOff x="952119" y="2354829"/>
            <a:chExt cx="10954063" cy="2875448"/>
          </a:xfrm>
        </p:grpSpPr>
        <p:sp>
          <p:nvSpPr>
            <p:cNvPr id="10" name="Parallélogramme 9">
              <a:extLst>
                <a:ext uri="{FF2B5EF4-FFF2-40B4-BE49-F238E27FC236}">
                  <a16:creationId xmlns:a16="http://schemas.microsoft.com/office/drawing/2014/main" id="{35EA125F-AD58-2849-9ABA-7F9D4099F9D7}"/>
                </a:ext>
              </a:extLst>
            </p:cNvPr>
            <p:cNvSpPr/>
            <p:nvPr/>
          </p:nvSpPr>
          <p:spPr>
            <a:xfrm>
              <a:off x="1719590" y="4002066"/>
              <a:ext cx="3440624" cy="1007999"/>
            </a:xfrm>
            <a:prstGeom prst="parallelogram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Parallélogramme 11">
              <a:extLst>
                <a:ext uri="{FF2B5EF4-FFF2-40B4-BE49-F238E27FC236}">
                  <a16:creationId xmlns:a16="http://schemas.microsoft.com/office/drawing/2014/main" id="{4804A26F-8454-CA44-AD27-5EC34F9488A9}"/>
                </a:ext>
              </a:extLst>
            </p:cNvPr>
            <p:cNvSpPr/>
            <p:nvPr/>
          </p:nvSpPr>
          <p:spPr>
            <a:xfrm>
              <a:off x="6743782" y="3678925"/>
              <a:ext cx="5162400" cy="1512000"/>
            </a:xfrm>
            <a:prstGeom prst="parallelogram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455CDB95-1621-CC47-8431-D15691932BDC}"/>
                </a:ext>
              </a:extLst>
            </p:cNvPr>
            <p:cNvSpPr txBox="1"/>
            <p:nvPr/>
          </p:nvSpPr>
          <p:spPr>
            <a:xfrm>
              <a:off x="2829006" y="3107588"/>
              <a:ext cx="162331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dirty="0"/>
                <a:t>3 cm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7FEDC1C-E3C8-B44C-A788-4AAF1F6B0847}"/>
                </a:ext>
              </a:extLst>
            </p:cNvPr>
            <p:cNvSpPr txBox="1"/>
            <p:nvPr/>
          </p:nvSpPr>
          <p:spPr>
            <a:xfrm rot="16878028">
              <a:off x="602129" y="3956957"/>
              <a:ext cx="162331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dirty="0"/>
                <a:t>2 cm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D532101-D09F-274B-87F7-017DAA39F045}"/>
                </a:ext>
              </a:extLst>
            </p:cNvPr>
            <p:cNvSpPr txBox="1"/>
            <p:nvPr/>
          </p:nvSpPr>
          <p:spPr>
            <a:xfrm rot="17091987">
              <a:off x="5728974" y="3874912"/>
              <a:ext cx="162331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dirty="0"/>
                <a:t>3 cm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D9E7252-8B89-404F-B0C4-4083BE0EBEE3}"/>
                </a:ext>
              </a:extLst>
            </p:cNvPr>
            <p:cNvSpPr txBox="1"/>
            <p:nvPr/>
          </p:nvSpPr>
          <p:spPr>
            <a:xfrm>
              <a:off x="8405988" y="2354829"/>
              <a:ext cx="24772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600" dirty="0">
                  <a:solidFill>
                    <a:srgbClr val="FF0000"/>
                  </a:solidFill>
                </a:rPr>
                <a:t>?</a:t>
              </a:r>
              <a:r>
                <a:rPr lang="fr-FR" sz="5400" dirty="0"/>
                <a:t> cm</a:t>
              </a:r>
            </a:p>
          </p:txBody>
        </p:sp>
      </p:grpSp>
      <p:sp>
        <p:nvSpPr>
          <p:cNvPr id="2" name="Ellipse 1">
            <a:extLst>
              <a:ext uri="{FF2B5EF4-FFF2-40B4-BE49-F238E27FC236}">
                <a16:creationId xmlns:a16="http://schemas.microsoft.com/office/drawing/2014/main" id="{FA6514E8-C577-A943-81F8-33C3210D7E32}"/>
              </a:ext>
            </a:extLst>
          </p:cNvPr>
          <p:cNvSpPr/>
          <p:nvPr/>
        </p:nvSpPr>
        <p:spPr>
          <a:xfrm>
            <a:off x="2638399" y="4814834"/>
            <a:ext cx="468352" cy="4125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53842937-C4B5-C64E-9094-1633FE702896}"/>
              </a:ext>
            </a:extLst>
          </p:cNvPr>
          <p:cNvSpPr/>
          <p:nvPr/>
        </p:nvSpPr>
        <p:spPr>
          <a:xfrm>
            <a:off x="8523479" y="4790339"/>
            <a:ext cx="468352" cy="4125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29617495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88774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8C6030-B470-5A48-859D-84CA71A3D4D5}"/>
              </a:ext>
            </a:extLst>
          </p:cNvPr>
          <p:cNvSpPr/>
          <p:nvPr/>
        </p:nvSpPr>
        <p:spPr>
          <a:xfrm>
            <a:off x="328613" y="1023567"/>
            <a:ext cx="11601450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>
                <a:latin typeface="+mj-lt"/>
              </a:rPr>
              <a:t>L’aire du rectangle est de 2 m</a:t>
            </a:r>
            <a:r>
              <a:rPr lang="fr-FR" sz="5400" baseline="30000" dirty="0">
                <a:latin typeface="+mj-lt"/>
              </a:rPr>
              <a:t>2</a:t>
            </a:r>
            <a:r>
              <a:rPr lang="fr-FR" sz="5400" dirty="0">
                <a:latin typeface="+mj-lt"/>
              </a:rPr>
              <a:t>.</a:t>
            </a:r>
          </a:p>
          <a:p>
            <a:r>
              <a:rPr lang="fr-FR" sz="5400" dirty="0">
                <a:latin typeface="+mj-lt"/>
              </a:rPr>
              <a:t>Quelle est la mesure de sa longueur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ED839F1-5749-9E4D-926C-3815DFD4DB20}"/>
              </a:ext>
            </a:extLst>
          </p:cNvPr>
          <p:cNvGrpSpPr/>
          <p:nvPr/>
        </p:nvGrpSpPr>
        <p:grpSpPr>
          <a:xfrm>
            <a:off x="887745" y="2912329"/>
            <a:ext cx="9057472" cy="3174147"/>
            <a:chOff x="730583" y="1869341"/>
            <a:chExt cx="9057472" cy="317414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15084D-21C3-F947-8392-3EBD1975CB77}"/>
                </a:ext>
              </a:extLst>
            </p:cNvPr>
            <p:cNvSpPr/>
            <p:nvPr/>
          </p:nvSpPr>
          <p:spPr>
            <a:xfrm>
              <a:off x="2403945" y="2700338"/>
              <a:ext cx="7384110" cy="23431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A </a:t>
              </a:r>
              <a:r>
                <a:rPr lang="fr-FR" sz="6600" dirty="0">
                  <a:solidFill>
                    <a:schemeClr val="tx1"/>
                  </a:solidFill>
                  <a:latin typeface="Cursive standard" pitchFamily="2" charset="0"/>
                </a:rPr>
                <a:t>=</a:t>
              </a:r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 2 m</a:t>
              </a:r>
              <a:r>
                <a:rPr lang="fr-FR" sz="6600" b="1" baseline="30000" dirty="0">
                  <a:solidFill>
                    <a:schemeClr val="tx1"/>
                  </a:solidFill>
                  <a:latin typeface="Cursive standard" pitchFamily="2" charset="0"/>
                </a:rPr>
                <a:t>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A31641-D4E2-F74B-A357-46054F3098D7}"/>
                </a:ext>
              </a:extLst>
            </p:cNvPr>
            <p:cNvSpPr/>
            <p:nvPr/>
          </p:nvSpPr>
          <p:spPr>
            <a:xfrm>
              <a:off x="730583" y="3429000"/>
              <a:ext cx="1598175" cy="83099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4800" dirty="0"/>
                <a:t>0,1 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96BA7A-E86B-404F-9AAE-2DFF5D6F2D60}"/>
                </a:ext>
              </a:extLst>
            </p:cNvPr>
            <p:cNvSpPr/>
            <p:nvPr/>
          </p:nvSpPr>
          <p:spPr>
            <a:xfrm>
              <a:off x="5041245" y="1869341"/>
              <a:ext cx="1598175" cy="83099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4800" dirty="0">
                  <a:solidFill>
                    <a:srgbClr val="FF0000"/>
                  </a:solidFill>
                </a:rPr>
                <a:t>?</a:t>
              </a:r>
              <a:r>
                <a:rPr lang="fr-FR" sz="4800" dirty="0"/>
                <a:t>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46238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04340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2BDB0B4-6546-0D4C-BDA2-26867CCEB510}"/>
                  </a:ext>
                </a:extLst>
              </p:cNvPr>
              <p:cNvSpPr txBox="1"/>
              <p:nvPr/>
            </p:nvSpPr>
            <p:spPr>
              <a:xfrm>
                <a:off x="1647061" y="1558769"/>
                <a:ext cx="92288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 panose="02040503050406030204" pitchFamily="18" charset="0"/>
                        </a:rPr>
                        <m:t>−4,8−6,5+4,8+3,5</m:t>
                      </m:r>
                    </m:oMath>
                  </m:oMathPara>
                </a14:m>
                <a:endParaRPr lang="fr-FR" sz="72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2BDB0B4-6546-0D4C-BDA2-26867CCEB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061" y="1558769"/>
                <a:ext cx="9228808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397567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02421" y="3725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414C151-C40B-7746-BFDD-4CE7734319F3}"/>
              </a:ext>
            </a:extLst>
          </p:cNvPr>
          <p:cNvSpPr txBox="1"/>
          <p:nvPr/>
        </p:nvSpPr>
        <p:spPr>
          <a:xfrm>
            <a:off x="976545" y="2883514"/>
            <a:ext cx="3240000" cy="3240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463B73-C88A-454F-A072-EBA462B43D02}"/>
              </a:ext>
            </a:extLst>
          </p:cNvPr>
          <p:cNvSpPr txBox="1"/>
          <p:nvPr/>
        </p:nvSpPr>
        <p:spPr>
          <a:xfrm>
            <a:off x="293665" y="1971365"/>
            <a:ext cx="568576" cy="1046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/>
              <a:t>A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81654CC-E528-D54D-8C09-73588FB2F8AC}"/>
              </a:ext>
            </a:extLst>
          </p:cNvPr>
          <p:cNvSpPr txBox="1"/>
          <p:nvPr/>
        </p:nvSpPr>
        <p:spPr>
          <a:xfrm>
            <a:off x="4178783" y="1983001"/>
            <a:ext cx="543204" cy="1046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/>
              <a:t>B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7E5ECE6-8C44-BF41-8FF1-05C8FC2C0929}"/>
              </a:ext>
            </a:extLst>
          </p:cNvPr>
          <p:cNvSpPr txBox="1"/>
          <p:nvPr/>
        </p:nvSpPr>
        <p:spPr>
          <a:xfrm>
            <a:off x="4225887" y="5811834"/>
            <a:ext cx="535593" cy="1046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/>
              <a:t>C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AB741F2-EB8C-4C48-BD5A-4B2C6A769401}"/>
              </a:ext>
            </a:extLst>
          </p:cNvPr>
          <p:cNvSpPr txBox="1"/>
          <p:nvPr/>
        </p:nvSpPr>
        <p:spPr>
          <a:xfrm>
            <a:off x="350220" y="5811833"/>
            <a:ext cx="595216" cy="1046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/>
              <a:t>D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E40B18A-03EC-A24F-B832-8C4391F3B5E3}"/>
              </a:ext>
            </a:extLst>
          </p:cNvPr>
          <p:cNvSpPr txBox="1"/>
          <p:nvPr/>
        </p:nvSpPr>
        <p:spPr>
          <a:xfrm>
            <a:off x="1367683" y="1683185"/>
            <a:ext cx="24577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/>
              <a:t>11 cm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23A76-09ED-2044-8B86-7910F7F58431}"/>
              </a:ext>
            </a:extLst>
          </p:cNvPr>
          <p:cNvSpPr/>
          <p:nvPr/>
        </p:nvSpPr>
        <p:spPr>
          <a:xfrm>
            <a:off x="3536446" y="898355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>
                <a:latin typeface="+mj-lt"/>
              </a:rPr>
              <a:t>Calcule l’aire du carré </a:t>
            </a:r>
            <a:r>
              <a:rPr lang="fr-FR" sz="5400" dirty="0"/>
              <a:t>ABCD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0C982EC-74C7-A843-98B6-F4D3F3F3BA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825" t="21645" r="11218" b="60306"/>
          <a:stretch/>
        </p:blipFill>
        <p:spPr>
          <a:xfrm>
            <a:off x="4450385" y="3208635"/>
            <a:ext cx="7194165" cy="178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7606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69948" y="3043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D9F541C-FFD9-3040-8417-D2048C2E2CB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42" t="20550" r="19597" b="39011"/>
          <a:stretch/>
        </p:blipFill>
        <p:spPr>
          <a:xfrm>
            <a:off x="1443862" y="1537648"/>
            <a:ext cx="9250435" cy="32400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8797350-B871-5D48-B3E4-A5F467420FF3}"/>
              </a:ext>
            </a:extLst>
          </p:cNvPr>
          <p:cNvSpPr txBox="1"/>
          <p:nvPr/>
        </p:nvSpPr>
        <p:spPr>
          <a:xfrm>
            <a:off x="10422695" y="4161557"/>
            <a:ext cx="643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i="1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ED0A69F-0E9D-5945-9E3D-CC7AE7C694D6}"/>
              </a:ext>
            </a:extLst>
          </p:cNvPr>
          <p:cNvSpPr txBox="1"/>
          <p:nvPr/>
        </p:nvSpPr>
        <p:spPr>
          <a:xfrm>
            <a:off x="6619532" y="735650"/>
            <a:ext cx="6367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i="1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8088988-0CFD-464D-9353-DB8F65B92DCF}"/>
              </a:ext>
            </a:extLst>
          </p:cNvPr>
          <p:cNvSpPr txBox="1"/>
          <p:nvPr/>
        </p:nvSpPr>
        <p:spPr>
          <a:xfrm>
            <a:off x="1159309" y="3875001"/>
            <a:ext cx="5998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i="1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AA05C84-0DA3-8744-BCF0-AEF9EA5C8EBC}"/>
              </a:ext>
            </a:extLst>
          </p:cNvPr>
          <p:cNvSpPr txBox="1"/>
          <p:nvPr/>
        </p:nvSpPr>
        <p:spPr>
          <a:xfrm>
            <a:off x="2688578" y="3850170"/>
            <a:ext cx="9460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30°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E0B3566-AA9C-EC40-B3A4-C4D4855F173B}"/>
              </a:ext>
            </a:extLst>
          </p:cNvPr>
          <p:cNvSpPr txBox="1"/>
          <p:nvPr/>
        </p:nvSpPr>
        <p:spPr>
          <a:xfrm>
            <a:off x="6207373" y="2064945"/>
            <a:ext cx="12314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110°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A24A7A8-D3F2-ED44-A402-EF5683394B76}"/>
              </a:ext>
            </a:extLst>
          </p:cNvPr>
          <p:cNvSpPr txBox="1"/>
          <p:nvPr/>
        </p:nvSpPr>
        <p:spPr>
          <a:xfrm>
            <a:off x="9280444" y="3925616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FF0000"/>
                </a:solidFill>
              </a:rPr>
              <a:t>?</a:t>
            </a:r>
            <a:endParaRPr lang="fr-F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203ACA44-23FB-47B1-9DC6-2145DBAF51AE}"/>
                  </a:ext>
                </a:extLst>
              </p:cNvPr>
              <p:cNvSpPr txBox="1"/>
              <p:nvPr/>
            </p:nvSpPr>
            <p:spPr>
              <a:xfrm>
                <a:off x="1100699" y="5035093"/>
                <a:ext cx="9936759" cy="951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5400" dirty="0">
                    <a:latin typeface="+mj-lt"/>
                  </a:rPr>
                  <a:t>Une mesure de l’angle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5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e>
                    </m:acc>
                  </m:oMath>
                </a14:m>
                <a:r>
                  <a:rPr lang="fr-FR" sz="5400" dirty="0">
                    <a:latin typeface="+mj-lt"/>
                  </a:rPr>
                  <a:t> est … ?</a:t>
                </a:r>
                <a:endParaRPr lang="LID4096" sz="54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203ACA44-23FB-47B1-9DC6-2145DBAF5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699" y="5035093"/>
                <a:ext cx="9936759" cy="951158"/>
              </a:xfrm>
              <a:prstGeom prst="rect">
                <a:avLst/>
              </a:prstGeom>
              <a:blipFill>
                <a:blip r:embed="rId5"/>
                <a:stretch>
                  <a:fillRect l="-3313" t="-14103" r="-2270" b="-39103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030955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467684" y="3725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2206170" y="1023567"/>
                <a:ext cx="8673639" cy="2308324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fr-FR" sz="7200" dirty="0">
                    <a:latin typeface="+mj-lt"/>
                  </a:rPr>
                  <a:t>Calcule</a:t>
                </a:r>
                <a:r>
                  <a:rPr lang="fr-FR" sz="7200" dirty="0"/>
                  <a:t> 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sz="7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7200" dirty="0"/>
                  <a:t> + </a:t>
                </a:r>
                <a:r>
                  <a:rPr lang="fr-FR" sz="7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15</a:t>
                </a:r>
                <a:r>
                  <a:rPr lang="fr-FR" sz="7200" dirty="0"/>
                  <a:t> </a:t>
                </a:r>
              </a:p>
              <a:p>
                <a:pPr algn="ctr"/>
                <a:r>
                  <a:rPr lang="fr-FR" sz="7200" dirty="0">
                    <a:latin typeface="+mj-lt"/>
                  </a:rPr>
                  <a:t>pour</a:t>
                </a:r>
                <a:r>
                  <a:rPr lang="fr-FR" sz="7200" dirty="0"/>
                  <a:t> 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fr-FR" sz="7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6170" y="1023567"/>
                <a:ext cx="8673639" cy="2308324"/>
              </a:xfrm>
              <a:prstGeom prst="rect">
                <a:avLst/>
              </a:prstGeom>
              <a:blipFill>
                <a:blip r:embed="rId4"/>
                <a:stretch>
                  <a:fillRect t="-11082" b="-20844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18333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63218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778139" y="1074509"/>
            <a:ext cx="11248571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fr-FR" sz="6600" dirty="0" err="1">
                <a:latin typeface="+mj-lt"/>
              </a:rPr>
              <a:t>Vaiana</a:t>
            </a:r>
            <a:r>
              <a:rPr lang="fr-FR" sz="6600" dirty="0">
                <a:latin typeface="+mj-lt"/>
              </a:rPr>
              <a:t> arrive au collège à 6h18. </a:t>
            </a:r>
          </a:p>
          <a:p>
            <a:pPr algn="just"/>
            <a:r>
              <a:rPr lang="fr-FR" sz="6600" dirty="0">
                <a:latin typeface="+mj-lt"/>
              </a:rPr>
              <a:t>Son trajet en bus a duré 55 min.</a:t>
            </a:r>
          </a:p>
          <a:p>
            <a:pPr algn="just"/>
            <a:endParaRPr lang="fr-FR" sz="3600" dirty="0">
              <a:latin typeface="+mj-lt"/>
            </a:endParaRPr>
          </a:p>
          <a:p>
            <a:pPr algn="just"/>
            <a:r>
              <a:rPr lang="fr-FR" sz="6600" dirty="0">
                <a:latin typeface="+mj-lt"/>
              </a:rPr>
              <a:t>A quelle heure est-elle montée</a:t>
            </a:r>
          </a:p>
          <a:p>
            <a:pPr algn="just"/>
            <a:r>
              <a:rPr lang="fr-FR" sz="6600" dirty="0">
                <a:latin typeface="+mj-lt"/>
              </a:rPr>
              <a:t> dans le bus ?</a:t>
            </a:r>
          </a:p>
        </p:txBody>
      </p:sp>
    </p:spTree>
    <p:extLst>
      <p:ext uri="{BB962C8B-B14F-4D97-AF65-F5344CB8AC3E}">
        <p14:creationId xmlns:p14="http://schemas.microsoft.com/office/powerpoint/2010/main" val="2568491653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43479" y="346836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78972" y="1023567"/>
            <a:ext cx="6767990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>
                <a:latin typeface="+mj-lt"/>
              </a:rPr>
              <a:t>Quel est le périmètre de la figure construite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884012E-C045-2246-A60A-2E2A2128D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4362" y="-44718"/>
            <a:ext cx="4506358" cy="68964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AFB541E-CC87-4143-9404-80D3D10472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050" y="3643213"/>
            <a:ext cx="3923590" cy="275624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BB0E8E2-9B93-294C-9651-57059F4DE7AF}"/>
              </a:ext>
            </a:extLst>
          </p:cNvPr>
          <p:cNvSpPr txBox="1"/>
          <p:nvPr/>
        </p:nvSpPr>
        <p:spPr>
          <a:xfrm>
            <a:off x="879377" y="3321052"/>
            <a:ext cx="1119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RAPPEL: </a:t>
            </a:r>
          </a:p>
        </p:txBody>
      </p:sp>
    </p:spTree>
    <p:extLst>
      <p:ext uri="{BB962C8B-B14F-4D97-AF65-F5344CB8AC3E}">
        <p14:creationId xmlns:p14="http://schemas.microsoft.com/office/powerpoint/2010/main" val="4100310296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2009" y="47622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261257" y="1023567"/>
            <a:ext cx="11451772" cy="9233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>
                <a:latin typeface="+mj-lt"/>
              </a:rPr>
              <a:t>Calcule l’aire de la surface carrelée.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F6A940F-DD55-1641-B6D6-2CC0A8B765B5}"/>
              </a:ext>
            </a:extLst>
          </p:cNvPr>
          <p:cNvGrpSpPr/>
          <p:nvPr/>
        </p:nvGrpSpPr>
        <p:grpSpPr>
          <a:xfrm>
            <a:off x="1060009" y="2944503"/>
            <a:ext cx="9858689" cy="1584000"/>
            <a:chOff x="1001649" y="2944503"/>
            <a:chExt cx="9917049" cy="1584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6A4B51D-7946-774B-859B-4F10292652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1649" y="2944503"/>
              <a:ext cx="9900000" cy="1584000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3D9879-E52F-AB46-A288-7CC755A67B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98698" y="2944503"/>
              <a:ext cx="7920000" cy="1188000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CB46915-BDF3-0B46-AE50-0F3827915BD0}"/>
              </a:ext>
            </a:extLst>
          </p:cNvPr>
          <p:cNvCxnSpPr>
            <a:cxnSpLocks/>
          </p:cNvCxnSpPr>
          <p:nvPr/>
        </p:nvCxnSpPr>
        <p:spPr>
          <a:xfrm flipH="1">
            <a:off x="11019984" y="4132503"/>
            <a:ext cx="1" cy="414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6016307-5716-434D-B331-A9863C5DA26A}"/>
              </a:ext>
            </a:extLst>
          </p:cNvPr>
          <p:cNvCxnSpPr>
            <a:cxnSpLocks/>
          </p:cNvCxnSpPr>
          <p:nvPr/>
        </p:nvCxnSpPr>
        <p:spPr>
          <a:xfrm flipH="1">
            <a:off x="971829" y="2813539"/>
            <a:ext cx="202686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855F8BC-7828-5042-8068-250288C6B324}"/>
                  </a:ext>
                </a:extLst>
              </p:cNvPr>
              <p:cNvSpPr/>
              <p:nvPr/>
            </p:nvSpPr>
            <p:spPr>
              <a:xfrm>
                <a:off x="1373794" y="2030094"/>
                <a:ext cx="131478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800" b="0" i="0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m:rPr>
                          <m:sty m:val="p"/>
                        </m:rPr>
                        <a:rPr lang="fr-FR" sz="48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fr-FR" sz="48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855F8BC-7828-5042-8068-250288C6B3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794" y="2030094"/>
                <a:ext cx="1314784" cy="830997"/>
              </a:xfrm>
              <a:prstGeom prst="rect">
                <a:avLst/>
              </a:prstGeom>
              <a:blipFill>
                <a:blip r:embed="rId6"/>
                <a:stretch>
                  <a:fillRect l="-3846" t="-1493" b="-268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3E92E3B-D5E2-8443-8256-F350905F85AF}"/>
                  </a:ext>
                </a:extLst>
              </p:cNvPr>
              <p:cNvSpPr/>
              <p:nvPr/>
            </p:nvSpPr>
            <p:spPr>
              <a:xfrm>
                <a:off x="10981435" y="3924004"/>
                <a:ext cx="11053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800" b="0" i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fr-FR" sz="48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fr-FR" sz="48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3E92E3B-D5E2-8443-8256-F350905F85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1435" y="3924004"/>
                <a:ext cx="1105308" cy="830997"/>
              </a:xfrm>
              <a:prstGeom prst="rect">
                <a:avLst/>
              </a:prstGeom>
              <a:blipFill>
                <a:blip r:embed="rId7"/>
                <a:stretch>
                  <a:fillRect l="-10227" t="-1515" r="-10227" b="-272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1ACBF3B8-2B27-7645-BBA6-83DF70468B94}"/>
              </a:ext>
            </a:extLst>
          </p:cNvPr>
          <p:cNvSpPr txBox="1"/>
          <p:nvPr/>
        </p:nvSpPr>
        <p:spPr>
          <a:xfrm>
            <a:off x="-68826" y="3383171"/>
            <a:ext cx="1240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Cambria" panose="02040503050406030204" pitchFamily="18" charset="0"/>
                <a:ea typeface="Cambria" panose="02040503050406030204" pitchFamily="18" charset="0"/>
              </a:rPr>
              <a:t>4 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F828F7F-FABC-D747-99D3-D437E09E24BB}"/>
              </a:ext>
            </a:extLst>
          </p:cNvPr>
          <p:cNvSpPr txBox="1"/>
          <p:nvPr/>
        </p:nvSpPr>
        <p:spPr>
          <a:xfrm>
            <a:off x="5230939" y="4546503"/>
            <a:ext cx="1516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latin typeface="Cambria" panose="02040503050406030204" pitchFamily="18" charset="0"/>
                <a:ea typeface="Cambria" panose="02040503050406030204" pitchFamily="18" charset="0"/>
              </a:rPr>
              <a:t>25 m</a:t>
            </a:r>
          </a:p>
        </p:txBody>
      </p:sp>
    </p:spTree>
    <p:extLst>
      <p:ext uri="{BB962C8B-B14F-4D97-AF65-F5344CB8AC3E}">
        <p14:creationId xmlns:p14="http://schemas.microsoft.com/office/powerpoint/2010/main" val="3535523973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66427" y="40933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666427" y="1225045"/>
            <a:ext cx="11081287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Développe puis réduis </a:t>
            </a:r>
          </a:p>
          <a:p>
            <a:pPr algn="ctr"/>
            <a:r>
              <a:rPr lang="fr-FR" sz="6000" dirty="0">
                <a:latin typeface="+mj-lt"/>
              </a:rPr>
              <a:t>l’expression littérale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EAD94BB-EF74-874D-8D2F-491AD43817BF}"/>
                  </a:ext>
                </a:extLst>
              </p:cNvPr>
              <p:cNvSpPr/>
              <p:nvPr/>
            </p:nvSpPr>
            <p:spPr>
              <a:xfrm>
                <a:off x="1811429" y="3057756"/>
                <a:ext cx="8569141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66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6600" i="1" smtClean="0">
                          <a:latin typeface="Cambria Math" panose="02040503050406030204" pitchFamily="18" charset="0"/>
                        </a:rPr>
                        <m:t>=7(</m:t>
                      </m:r>
                      <m:r>
                        <a:rPr lang="fr-FR" sz="6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6600" i="1">
                          <a:latin typeface="Cambria Math" panose="02040503050406030204" pitchFamily="18" charset="0"/>
                        </a:rPr>
                        <m:t>+2)−4−2</m:t>
                      </m:r>
                      <m:r>
                        <a:rPr lang="fr-FR" sz="6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48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EAD94BB-EF74-874D-8D2F-491AD4381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429" y="3057756"/>
                <a:ext cx="8569141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84447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4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65" y="609296"/>
            <a:ext cx="7494998" cy="26797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13344" y="42904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04800" y="1231943"/>
            <a:ext cx="11622157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Combien de kilomètres représentent les deux tiers de 1 200 mètres ?</a:t>
            </a:r>
          </a:p>
        </p:txBody>
      </p:sp>
    </p:spTree>
    <p:extLst>
      <p:ext uri="{BB962C8B-B14F-4D97-AF65-F5344CB8AC3E}">
        <p14:creationId xmlns:p14="http://schemas.microsoft.com/office/powerpoint/2010/main" val="1601478313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1" y="38620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45743" y="983587"/>
            <a:ext cx="11846257" cy="34163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400" dirty="0">
                <a:latin typeface="+mj-lt"/>
                <a:ea typeface="Microsoft YaHei"/>
                <a:cs typeface="Mangal"/>
              </a:rPr>
              <a:t>Teva court à la vitesse de 12 km/h.</a:t>
            </a:r>
          </a:p>
          <a:p>
            <a:pPr algn="ctr"/>
            <a:endParaRPr lang="fr-FR" sz="2400" dirty="0">
              <a:latin typeface="+mj-lt"/>
              <a:ea typeface="Microsoft YaHei"/>
              <a:cs typeface="Mangal"/>
            </a:endParaRPr>
          </a:p>
          <a:p>
            <a:pPr algn="ctr"/>
            <a:r>
              <a:rPr lang="fr-FR" sz="6400" dirty="0">
                <a:latin typeface="+mj-lt"/>
                <a:ea typeface="Microsoft YaHei"/>
                <a:cs typeface="Mangal"/>
              </a:rPr>
              <a:t>Quel temps met-il, en minutes, </a:t>
            </a:r>
          </a:p>
          <a:p>
            <a:pPr algn="ctr"/>
            <a:r>
              <a:rPr lang="fr-FR" sz="6400" dirty="0">
                <a:latin typeface="+mj-lt"/>
                <a:ea typeface="Microsoft YaHei"/>
                <a:cs typeface="Mangal"/>
              </a:rPr>
              <a:t>pour parcourir 4 km ?</a:t>
            </a:r>
          </a:p>
        </p:txBody>
      </p:sp>
    </p:spTree>
    <p:extLst>
      <p:ext uri="{BB962C8B-B14F-4D97-AF65-F5344CB8AC3E}">
        <p14:creationId xmlns:p14="http://schemas.microsoft.com/office/powerpoint/2010/main" val="374144171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454036" y="3725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2451914" y="1178319"/>
                <a:ext cx="7731166" cy="4265207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3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13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sz="13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sz="13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13800" b="0" i="1" dirty="0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914" y="1178319"/>
                <a:ext cx="7731166" cy="42652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49672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72400" y="30859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40420" y="259069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50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1201003" y="631756"/>
                <a:ext cx="11177516" cy="6252930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r>
                  <a:rPr lang="fr-FR" sz="5400" dirty="0">
                    <a:latin typeface="+mj-lt"/>
                  </a:rPr>
                  <a:t>Trois frères se partagent un trésor de 350 pièces d’or.</a:t>
                </a:r>
              </a:p>
              <a:p>
                <a:r>
                  <a:rPr lang="fr-FR" sz="5400" dirty="0">
                    <a:latin typeface="+mj-lt"/>
                  </a:rPr>
                  <a:t>L’aîné, généreux, n’en prend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5400" dirty="0">
                    <a:latin typeface="+mj-lt"/>
                  </a:rPr>
                  <a:t> </a:t>
                </a:r>
              </a:p>
              <a:p>
                <a:r>
                  <a:rPr lang="fr-FR" sz="5400" dirty="0">
                    <a:latin typeface="+mj-lt"/>
                  </a:rPr>
                  <a:t>et les deux autres se partagent équitablement le reste.</a:t>
                </a:r>
              </a:p>
              <a:p>
                <a:r>
                  <a:rPr lang="fr-FR" sz="5400" dirty="0">
                    <a:latin typeface="+mj-lt"/>
                    <a:sym typeface="Wingdings" pitchFamily="2" charset="2"/>
                  </a:rPr>
                  <a:t>Combien de pièces d’or aura chacun des plus jeunes frères ?</a:t>
                </a:r>
                <a:endParaRPr lang="fr-FR" sz="54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003" y="631756"/>
                <a:ext cx="11177516" cy="6252930"/>
              </a:xfrm>
              <a:prstGeom prst="rect">
                <a:avLst/>
              </a:prstGeom>
              <a:blipFill>
                <a:blip r:embed="rId4"/>
                <a:stretch>
                  <a:fillRect l="-2890" t="-2732" b="-5073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69149"/>
      </p:ext>
    </p:extLst>
  </p:cSld>
  <p:clrMapOvr>
    <a:masterClrMapping/>
  </p:clrMapOvr>
  <p:transition spd="slow" advClick="0" advTm="5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5475" y="4451972"/>
            <a:ext cx="7715250" cy="2679700"/>
          </a:xfrm>
        </p:spPr>
        <p:txBody>
          <a:bodyPr/>
          <a:lstStyle/>
          <a:p>
            <a:pPr marL="0" indent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 advTm="60000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7839" y="667847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:sndAc>
          <p:stSnd>
            <p:snd r:embed="rId3" name="chimes.wav"/>
          </p:stSnd>
        </p:sndAc>
      </p:transition>
    </mc:Choice>
    <mc:Fallback xmlns="">
      <p:transition spd="slow" advTm="0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49571" y="40174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202529" y="1504014"/>
            <a:ext cx="3786943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8 × 7</a:t>
            </a:r>
            <a:endParaRPr lang="fr-FR" sz="2800" dirty="0">
              <a:latin typeface="+mj-lt"/>
            </a:endParaRP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4510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515305" y="1279614"/>
            <a:ext cx="5161390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-15 + 7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3608628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2" y="390993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15747" y="1023567"/>
            <a:ext cx="11991372" cy="101566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Quel est le montant de la réduction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10044FE-2D4B-1649-B5CA-7B9D17123653}"/>
              </a:ext>
            </a:extLst>
          </p:cNvPr>
          <p:cNvGrpSpPr/>
          <p:nvPr/>
        </p:nvGrpSpPr>
        <p:grpSpPr>
          <a:xfrm rot="20495125">
            <a:off x="1914315" y="3719379"/>
            <a:ext cx="3321935" cy="2123658"/>
            <a:chOff x="1899500" y="4290414"/>
            <a:chExt cx="3321935" cy="2123658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C9722D94-1295-CC40-B98B-3FD887BF31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9494" t="8719" r="6670" b="18261"/>
            <a:stretch/>
          </p:blipFill>
          <p:spPr>
            <a:xfrm rot="833348">
              <a:off x="1899500" y="4290414"/>
              <a:ext cx="3321935" cy="2123658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452A2F3-E441-A64E-B3B5-3B6D0DDF12C1}"/>
                </a:ext>
              </a:extLst>
            </p:cNvPr>
            <p:cNvSpPr/>
            <p:nvPr/>
          </p:nvSpPr>
          <p:spPr>
            <a:xfrm>
              <a:off x="2144568" y="4856331"/>
              <a:ext cx="2583072" cy="90282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b="1" dirty="0"/>
                <a:t>- 15%</a:t>
              </a:r>
            </a:p>
          </p:txBody>
        </p: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4F00CB6C-79CD-4B45-9F1C-9371FEABCD0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002" t="18833" r="20607" b="20192"/>
          <a:stretch/>
        </p:blipFill>
        <p:spPr>
          <a:xfrm>
            <a:off x="5786436" y="2412651"/>
            <a:ext cx="3898339" cy="387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08731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4510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143304" y="1382805"/>
            <a:ext cx="6111433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-6 – (-7)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7625504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1968938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2688578" y="1848440"/>
            <a:ext cx="5641559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12 × 15</a:t>
            </a:r>
            <a:endParaRPr lang="fr-FR" sz="2800" dirty="0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D35BC1-C0C6-504C-81F4-ECAF280B9B8C}"/>
              </a:ext>
            </a:extLst>
          </p:cNvPr>
          <p:cNvSpPr/>
          <p:nvPr/>
        </p:nvSpPr>
        <p:spPr>
          <a:xfrm>
            <a:off x="1255363" y="1023567"/>
            <a:ext cx="8074617" cy="9233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2106713"/>
      </p:ext>
    </p:extLst>
  </p:cSld>
  <p:clrMapOvr>
    <a:masterClrMapping/>
  </p:clrMapOvr>
  <p:transition spd="slow" advTm="15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90515" y="481403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3381119" y="1365967"/>
                <a:ext cx="6226906" cy="4125232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3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fr-FR" sz="13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13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fr-FR" sz="13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119" y="1365967"/>
                <a:ext cx="6226906" cy="4125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668026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414</Words>
  <Application>Microsoft Office PowerPoint</Application>
  <PresentationFormat>Grand écran</PresentationFormat>
  <Paragraphs>135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</vt:lpstr>
      <vt:lpstr>Cambria Math</vt:lpstr>
      <vt:lpstr>Cursive standard</vt:lpstr>
      <vt:lpstr>Thème Office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FLAMAND</dc:creator>
  <cp:lastModifiedBy>Bertrand FILLOUX</cp:lastModifiedBy>
  <cp:revision>55</cp:revision>
  <dcterms:created xsi:type="dcterms:W3CDTF">2021-11-24T18:48:34Z</dcterms:created>
  <dcterms:modified xsi:type="dcterms:W3CDTF">2021-12-13T19:22:23Z</dcterms:modified>
</cp:coreProperties>
</file>