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345" r:id="rId6"/>
    <p:sldId id="348" r:id="rId7"/>
    <p:sldId id="349" r:id="rId8"/>
    <p:sldId id="350" r:id="rId9"/>
    <p:sldId id="352" r:id="rId10"/>
    <p:sldId id="353" r:id="rId11"/>
    <p:sldId id="354" r:id="rId12"/>
    <p:sldId id="358" r:id="rId13"/>
    <p:sldId id="357" r:id="rId14"/>
    <p:sldId id="356" r:id="rId15"/>
    <p:sldId id="355" r:id="rId16"/>
    <p:sldId id="359" r:id="rId17"/>
    <p:sldId id="360" r:id="rId18"/>
    <p:sldId id="364" r:id="rId19"/>
    <p:sldId id="363" r:id="rId20"/>
    <p:sldId id="362" r:id="rId21"/>
    <p:sldId id="361" r:id="rId22"/>
    <p:sldId id="343" r:id="rId23"/>
    <p:sldId id="301" r:id="rId24"/>
    <p:sldId id="344" r:id="rId25"/>
    <p:sldId id="365" r:id="rId26"/>
    <p:sldId id="366" r:id="rId27"/>
  </p:sldIdLst>
  <p:sldSz cx="9144000" cy="5143500" type="screen16x9"/>
  <p:notesSz cx="7559675" cy="10691813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6" autoAdjust="0"/>
    <p:restoredTop sz="94694"/>
  </p:normalViewPr>
  <p:slideViewPr>
    <p:cSldViewPr snapToGrid="0">
      <p:cViewPr varScale="1">
        <p:scale>
          <a:sx n="60" d="100"/>
          <a:sy n="60" d="100"/>
        </p:scale>
        <p:origin x="34" y="9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2000" marR="0" indent="-162000" rtl="0" hangingPunct="0">
      <a:tabLst/>
      <a:defRPr lang="fr-FR" sz="15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282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63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445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353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220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478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463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629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5794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220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013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624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48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94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88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57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57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119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5F340EA-EFAD-4DAE-AEE3-FBA9250E7F0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11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5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1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4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602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43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04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51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7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50681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2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131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175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564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461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46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00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296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4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87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9983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9852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226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172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932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2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60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13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90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538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32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29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47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89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14/04/2022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0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3" y="565609"/>
            <a:ext cx="6935996" cy="24798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903456" y="3158754"/>
            <a:ext cx="2971391" cy="1177245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algn="ctr"/>
            <a:r>
              <a:rPr lang="fr-FR" sz="72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502719" y="2225502"/>
            <a:ext cx="138564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endParaRPr lang="fr-FR" sz="405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7.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080242" y="527585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20s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EDB097-B54E-4553-85CD-7019BF85AA0E}"/>
              </a:ext>
            </a:extLst>
          </p:cNvPr>
          <p:cNvSpPr txBox="1"/>
          <p:nvPr/>
        </p:nvSpPr>
        <p:spPr>
          <a:xfrm>
            <a:off x="1477663" y="997621"/>
            <a:ext cx="63081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latin typeface="+mj-lt"/>
              </a:rPr>
              <a:t>75 – 23 + 25 – 17</a:t>
            </a:r>
          </a:p>
        </p:txBody>
      </p:sp>
    </p:spTree>
    <p:extLst>
      <p:ext uri="{BB962C8B-B14F-4D97-AF65-F5344CB8AC3E}">
        <p14:creationId xmlns:p14="http://schemas.microsoft.com/office/powerpoint/2010/main" val="3645624848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8.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468770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15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E6E035E-E2F2-490D-B8C1-C3D750C46C09}"/>
              </a:ext>
            </a:extLst>
          </p:cNvPr>
          <p:cNvSpPr txBox="1"/>
          <p:nvPr/>
        </p:nvSpPr>
        <p:spPr>
          <a:xfrm>
            <a:off x="1981508" y="869874"/>
            <a:ext cx="5244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latin typeface="+mj-lt"/>
              </a:rPr>
              <a:t>2022 </a:t>
            </a:r>
            <a:r>
              <a:rPr lang="fr-FR" sz="80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fr-FR" sz="8000" dirty="0">
                <a:latin typeface="+mj-lt"/>
              </a:rPr>
              <a:t> 100</a:t>
            </a:r>
          </a:p>
        </p:txBody>
      </p:sp>
    </p:spTree>
    <p:extLst>
      <p:ext uri="{BB962C8B-B14F-4D97-AF65-F5344CB8AC3E}">
        <p14:creationId xmlns:p14="http://schemas.microsoft.com/office/powerpoint/2010/main" val="1337346692"/>
      </p:ext>
    </p:extLst>
  </p:cSld>
  <p:clrMapOvr>
    <a:masterClrMapping/>
  </p:clrMapOvr>
  <p:transition spd="slow" advClick="0" advTm="15000"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9.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41606" y="468770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40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D435B78-AC15-4222-A781-A0CC3DC77694}"/>
              </a:ext>
            </a:extLst>
          </p:cNvPr>
          <p:cNvSpPr txBox="1"/>
          <p:nvPr/>
        </p:nvSpPr>
        <p:spPr>
          <a:xfrm>
            <a:off x="724911" y="592875"/>
            <a:ext cx="7348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latin typeface="+mj-lt"/>
              </a:rPr>
              <a:t>Quelle est l’aire de cette figure en unités d’aires (u. a.)?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877659A-BBAC-4087-88FE-A35821D656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9767" y="2029715"/>
            <a:ext cx="4830762" cy="292540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9B0DB69-ECCC-41A4-9070-B61E9CC336FB}"/>
              </a:ext>
            </a:extLst>
          </p:cNvPr>
          <p:cNvSpPr txBox="1"/>
          <p:nvPr/>
        </p:nvSpPr>
        <p:spPr>
          <a:xfrm>
            <a:off x="5833533" y="2362200"/>
            <a:ext cx="1198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 u. a.</a:t>
            </a:r>
          </a:p>
        </p:txBody>
      </p:sp>
    </p:spTree>
    <p:extLst>
      <p:ext uri="{BB962C8B-B14F-4D97-AF65-F5344CB8AC3E}">
        <p14:creationId xmlns:p14="http://schemas.microsoft.com/office/powerpoint/2010/main" val="4050560484"/>
      </p:ext>
    </p:extLst>
  </p:cSld>
  <p:clrMapOvr>
    <a:masterClrMapping/>
  </p:clrMapOvr>
  <p:transition spd="slow" advClick="0" advTm="41000"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10.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31587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50 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3E73A42-A430-4810-929E-54F5DCA280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402" y="735495"/>
            <a:ext cx="8427010" cy="409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14565"/>
      </p:ext>
    </p:extLst>
  </p:cSld>
  <p:clrMapOvr>
    <a:masterClrMapping/>
  </p:clrMapOvr>
  <p:transition spd="slow" advClick="0" advTm="51000"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11.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08841" y="355227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30 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891252-8DE9-4DEF-A802-CA84F3F08803}"/>
              </a:ext>
            </a:extLst>
          </p:cNvPr>
          <p:cNvSpPr txBox="1"/>
          <p:nvPr/>
        </p:nvSpPr>
        <p:spPr>
          <a:xfrm>
            <a:off x="748742" y="707954"/>
            <a:ext cx="81814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+mj-lt"/>
              </a:rPr>
              <a:t>5 bonbons coûtent 42 francs.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4800" dirty="0">
                <a:latin typeface="+mj-lt"/>
              </a:rPr>
              <a:t>Quel est le prix de 15 bonbons ?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372FC75-170A-4A4B-B330-D48EDFCD2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2854" y="3348319"/>
            <a:ext cx="2771818" cy="149678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0C62BEC-CA41-4E3E-BD1C-2650E4B10B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1561" y="3772533"/>
            <a:ext cx="1258763" cy="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08883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12.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34466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30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E27E9C4-A183-4F04-AD9D-30FFCDB9E3A3}"/>
              </a:ext>
            </a:extLst>
          </p:cNvPr>
          <p:cNvSpPr txBox="1"/>
          <p:nvPr/>
        </p:nvSpPr>
        <p:spPr>
          <a:xfrm>
            <a:off x="316005" y="800557"/>
            <a:ext cx="88279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+mj-lt"/>
              </a:rPr>
              <a:t>Moana part de chez lui à 6h20.</a:t>
            </a:r>
            <a:br>
              <a:rPr lang="fr-FR" sz="4800" dirty="0">
                <a:latin typeface="+mj-lt"/>
              </a:rPr>
            </a:br>
            <a:r>
              <a:rPr lang="fr-FR" sz="4800" dirty="0">
                <a:latin typeface="+mj-lt"/>
              </a:rPr>
              <a:t>Il marche trois quarts d’heure.</a:t>
            </a:r>
          </a:p>
          <a:p>
            <a:br>
              <a:rPr lang="fr-FR" sz="4800" dirty="0">
                <a:latin typeface="+mj-lt"/>
              </a:rPr>
            </a:br>
            <a:r>
              <a:rPr lang="fr-FR" sz="4800" dirty="0">
                <a:latin typeface="+mj-lt"/>
              </a:rPr>
              <a:t>A quelle heure arrive-t-il à l’école ?</a:t>
            </a:r>
          </a:p>
        </p:txBody>
      </p:sp>
    </p:spTree>
    <p:extLst>
      <p:ext uri="{BB962C8B-B14F-4D97-AF65-F5344CB8AC3E}">
        <p14:creationId xmlns:p14="http://schemas.microsoft.com/office/powerpoint/2010/main" val="3492874439"/>
      </p:ext>
    </p:extLst>
  </p:cSld>
  <p:clrMapOvr>
    <a:masterClrMapping/>
  </p:clrMapOvr>
  <p:transition spd="slow" advClick="0" advTm="31000"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13.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95395" y="31587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40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D62703C-651B-48A8-9314-9AE03CA7599E}"/>
              </a:ext>
            </a:extLst>
          </p:cNvPr>
          <p:cNvSpPr txBox="1"/>
          <p:nvPr/>
        </p:nvSpPr>
        <p:spPr>
          <a:xfrm>
            <a:off x="483498" y="869874"/>
            <a:ext cx="8512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+mj-lt"/>
              </a:rPr>
              <a:t>Au départ, j’avais 3 billes.</a:t>
            </a:r>
            <a:br>
              <a:rPr lang="fr-FR" sz="4400" dirty="0">
                <a:latin typeface="+mj-lt"/>
              </a:rPr>
            </a:br>
            <a:r>
              <a:rPr lang="fr-FR" sz="4400" dirty="0">
                <a:latin typeface="+mj-lt"/>
              </a:rPr>
              <a:t>Pendant 4 jours, chaque jour,</a:t>
            </a:r>
          </a:p>
          <a:p>
            <a:r>
              <a:rPr lang="fr-FR" sz="4400" dirty="0">
                <a:latin typeface="+mj-lt"/>
              </a:rPr>
              <a:t>j’en ai gagné 5 nouvelles.</a:t>
            </a:r>
            <a:br>
              <a:rPr lang="fr-FR" sz="4400" dirty="0">
                <a:latin typeface="+mj-lt"/>
              </a:rPr>
            </a:br>
            <a:br>
              <a:rPr lang="fr-FR" sz="4000" dirty="0">
                <a:latin typeface="+mj-lt"/>
              </a:rPr>
            </a:br>
            <a:r>
              <a:rPr lang="fr-FR" sz="4400" dirty="0">
                <a:latin typeface="+mj-lt"/>
              </a:rPr>
              <a:t>Combien ai-je de billes maintenant ?</a:t>
            </a:r>
            <a:endParaRPr lang="fr-FR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2110329"/>
      </p:ext>
    </p:extLst>
  </p:cSld>
  <p:clrMapOvr>
    <a:masterClrMapping/>
  </p:clrMapOvr>
  <p:transition spd="slow" advTm="41000"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14.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5224" y="468770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20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18B1982-991A-4C0D-A302-990C4964B145}"/>
              </a:ext>
            </a:extLst>
          </p:cNvPr>
          <p:cNvSpPr txBox="1"/>
          <p:nvPr/>
        </p:nvSpPr>
        <p:spPr>
          <a:xfrm>
            <a:off x="558800" y="926529"/>
            <a:ext cx="84559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+mj-lt"/>
              </a:rPr>
              <a:t>Combien d’argent représentent </a:t>
            </a:r>
          </a:p>
          <a:p>
            <a:pPr algn="ctr"/>
            <a:r>
              <a:rPr lang="fr-FR" sz="4800" dirty="0">
                <a:latin typeface="+mj-lt"/>
              </a:rPr>
              <a:t>les 10% de 3500 francs ?</a:t>
            </a:r>
          </a:p>
        </p:txBody>
      </p:sp>
    </p:spTree>
    <p:extLst>
      <p:ext uri="{BB962C8B-B14F-4D97-AF65-F5344CB8AC3E}">
        <p14:creationId xmlns:p14="http://schemas.microsoft.com/office/powerpoint/2010/main" val="307287300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15.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34466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25 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89E0F59-5366-4988-A574-D5E1BD1EC6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65" t="9394" r="7105" b="13542"/>
          <a:stretch/>
        </p:blipFill>
        <p:spPr>
          <a:xfrm>
            <a:off x="1600201" y="869874"/>
            <a:ext cx="6863114" cy="421983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28A0A121-F40A-4FFB-96B1-3819E81DE9F8}"/>
              </a:ext>
            </a:extLst>
          </p:cNvPr>
          <p:cNvGrpSpPr/>
          <p:nvPr/>
        </p:nvGrpSpPr>
        <p:grpSpPr>
          <a:xfrm>
            <a:off x="490495" y="1131442"/>
            <a:ext cx="7060300" cy="1692771"/>
            <a:chOff x="490495" y="1131442"/>
            <a:chExt cx="7060300" cy="1692771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D3E247CA-15B6-4EBA-9CF5-FA0FC04C116B}"/>
                </a:ext>
              </a:extLst>
            </p:cNvPr>
            <p:cNvSpPr txBox="1"/>
            <p:nvPr/>
          </p:nvSpPr>
          <p:spPr>
            <a:xfrm>
              <a:off x="490495" y="1131442"/>
              <a:ext cx="7060300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>
                  <a:latin typeface="+mj-lt"/>
                </a:rPr>
                <a:t>Quelle est la mesure </a:t>
              </a:r>
            </a:p>
            <a:p>
              <a:endParaRPr lang="fr-FR" sz="2400" dirty="0">
                <a:latin typeface="+mj-lt"/>
              </a:endParaRPr>
            </a:p>
            <a:p>
              <a:r>
                <a:rPr lang="fr-FR" sz="4000" dirty="0">
                  <a:latin typeface="+mj-lt"/>
                </a:rPr>
                <a:t> de l’angle ABC ?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020FC0F-69E0-4D57-82D5-769DF48066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64787" y="2004063"/>
              <a:ext cx="378180" cy="1614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DEF11565-663D-455F-AF13-3334A7692A05}"/>
                </a:ext>
              </a:extLst>
            </p:cNvPr>
            <p:cNvCxnSpPr>
              <a:cxnSpLocks/>
            </p:cNvCxnSpPr>
            <p:nvPr/>
          </p:nvCxnSpPr>
          <p:spPr>
            <a:xfrm>
              <a:off x="3242967" y="2004063"/>
              <a:ext cx="296334" cy="1614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1416710"/>
      </p:ext>
    </p:extLst>
  </p:cSld>
  <p:clrMapOvr>
    <a:masterClrMapping/>
  </p:clrMapOvr>
  <p:transition spd="slow" advClick="0" advTm="25000"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16.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34883" y="31587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20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138B6AC-5444-49C2-976A-EE1659528C8E}"/>
              </a:ext>
            </a:extLst>
          </p:cNvPr>
          <p:cNvSpPr txBox="1"/>
          <p:nvPr/>
        </p:nvSpPr>
        <p:spPr>
          <a:xfrm>
            <a:off x="1163912" y="592875"/>
            <a:ext cx="733741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+mj-lt"/>
              </a:rPr>
              <a:t>Si</a:t>
            </a:r>
            <a:r>
              <a:rPr lang="fr-FR" sz="5400" dirty="0"/>
              <a:t>  </a:t>
            </a:r>
            <a:r>
              <a:rPr lang="fr-FR" sz="66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5400" dirty="0"/>
              <a:t> </a:t>
            </a:r>
            <a:r>
              <a:rPr lang="fr-FR" sz="6000" dirty="0">
                <a:latin typeface="+mj-lt"/>
              </a:rPr>
              <a:t>= 6 </a:t>
            </a:r>
            <a:r>
              <a:rPr lang="fr-FR" sz="4800" dirty="0">
                <a:latin typeface="+mj-lt"/>
              </a:rPr>
              <a:t>,</a:t>
            </a:r>
            <a:endParaRPr lang="fr-FR" sz="1800" dirty="0">
              <a:latin typeface="+mj-lt"/>
            </a:endParaRPr>
          </a:p>
          <a:p>
            <a:r>
              <a:rPr lang="fr-FR" sz="6000" dirty="0">
                <a:latin typeface="+mj-lt"/>
              </a:rPr>
              <a:t>Combien vaut 3</a:t>
            </a:r>
            <a:r>
              <a:rPr lang="fr-FR" sz="7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6000" dirty="0">
                <a:latin typeface="+mj-lt"/>
              </a:rPr>
              <a:t> + 4 ?</a:t>
            </a:r>
          </a:p>
        </p:txBody>
      </p:sp>
    </p:spTree>
    <p:extLst>
      <p:ext uri="{BB962C8B-B14F-4D97-AF65-F5344CB8AC3E}">
        <p14:creationId xmlns:p14="http://schemas.microsoft.com/office/powerpoint/2010/main" val="270189389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70601" y="2390996"/>
            <a:ext cx="5784850" cy="2009775"/>
          </a:xfrm>
        </p:spPr>
        <p:txBody>
          <a:bodyPr>
            <a:normAutofit/>
          </a:bodyPr>
          <a:lstStyle/>
          <a:p>
            <a:pPr algn="ctr">
              <a:spcBef>
                <a:spcPts val="479"/>
              </a:spcBef>
              <a:buNone/>
            </a:pPr>
            <a:r>
              <a:rPr lang="fr-FR" sz="3300" b="1" dirty="0"/>
              <a:t>Sujet de qualification des classes de 5</a:t>
            </a:r>
            <a:r>
              <a:rPr lang="fr-FR" sz="3300" b="1" baseline="30000" dirty="0"/>
              <a:t>e</a:t>
            </a:r>
            <a:endParaRPr lang="fr-FR" sz="3300" baseline="30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06" y="400411"/>
            <a:ext cx="4953020" cy="1770862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2D75FE58-C462-4091-B4F4-5F6CFD4DE855}"/>
              </a:ext>
            </a:extLst>
          </p:cNvPr>
          <p:cNvSpPr txBox="1"/>
          <p:nvPr/>
        </p:nvSpPr>
        <p:spPr>
          <a:xfrm>
            <a:off x="391176" y="221427"/>
            <a:ext cx="936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17.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5C363D-D222-4FF1-AC25-3DD52D3F9C64}"/>
              </a:ext>
            </a:extLst>
          </p:cNvPr>
          <p:cNvSpPr/>
          <p:nvPr/>
        </p:nvSpPr>
        <p:spPr>
          <a:xfrm>
            <a:off x="8416065" y="250217"/>
            <a:ext cx="425116" cy="248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13" dirty="0"/>
              <a:t>50 s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4B3B6FD-EA6C-4A48-AF94-A0EAAFD70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7" y="2577423"/>
            <a:ext cx="2706420" cy="222408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B3D5183-65D6-4BF4-ACC3-394FBF173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522" y="498426"/>
            <a:ext cx="5180707" cy="439485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942C1DF-7D4A-4D4D-A9F4-84249356A13A}"/>
              </a:ext>
            </a:extLst>
          </p:cNvPr>
          <p:cNvSpPr txBox="1"/>
          <p:nvPr/>
        </p:nvSpPr>
        <p:spPr>
          <a:xfrm>
            <a:off x="113123" y="811751"/>
            <a:ext cx="39288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+mj-lt"/>
              </a:rPr>
              <a:t>A la fin, que dira le chat si le nombre choisi est 3 ?</a:t>
            </a:r>
          </a:p>
        </p:txBody>
      </p:sp>
    </p:spTree>
    <p:extLst>
      <p:ext uri="{BB962C8B-B14F-4D97-AF65-F5344CB8AC3E}">
        <p14:creationId xmlns:p14="http://schemas.microsoft.com/office/powerpoint/2010/main" val="294690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50000"/>
    </mc:Choice>
    <mc:Fallback xmlns="">
      <p:transition spd="slow" advClick="0" advTm="5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18.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28159" y="34466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40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3E7F4945-61EF-491E-8800-63A9E3AEB0F3}"/>
                  </a:ext>
                </a:extLst>
              </p:cNvPr>
              <p:cNvSpPr txBox="1"/>
              <p:nvPr/>
            </p:nvSpPr>
            <p:spPr>
              <a:xfrm>
                <a:off x="1287838" y="1174501"/>
                <a:ext cx="2134623" cy="1908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sz="6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6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48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3E7F4945-61EF-491E-8800-63A9E3AEB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838" y="1174501"/>
                <a:ext cx="2134623" cy="19080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>
            <a:extLst>
              <a:ext uri="{FF2B5EF4-FFF2-40B4-BE49-F238E27FC236}">
                <a16:creationId xmlns:a16="http://schemas.microsoft.com/office/drawing/2014/main" id="{091EB4FF-7441-4933-9074-A79B873425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3031" y="693680"/>
            <a:ext cx="4310487" cy="406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23319"/>
      </p:ext>
    </p:extLst>
  </p:cSld>
  <p:clrMapOvr>
    <a:masterClrMapping/>
  </p:clrMapOvr>
  <p:transition spd="slow" advClick="0" advTm="41000"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19.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6713" y="315876"/>
            <a:ext cx="520330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60 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A9B44F0-EDF0-4480-9B17-4F4B9508521D}"/>
              </a:ext>
            </a:extLst>
          </p:cNvPr>
          <p:cNvSpPr txBox="1"/>
          <p:nvPr/>
        </p:nvSpPr>
        <p:spPr>
          <a:xfrm>
            <a:off x="635552" y="730727"/>
            <a:ext cx="832223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+mj-lt"/>
              </a:rPr>
              <a:t>Kim a acheté 3 croissants à 1,20 € l’un </a:t>
            </a:r>
          </a:p>
          <a:p>
            <a:pPr algn="ctr"/>
            <a:r>
              <a:rPr lang="fr-FR" sz="4000" dirty="0">
                <a:latin typeface="+mj-lt"/>
              </a:rPr>
              <a:t>et un pain aux raisins à 2 €. </a:t>
            </a:r>
          </a:p>
          <a:p>
            <a:pPr algn="ctr"/>
            <a:r>
              <a:rPr lang="fr-FR" sz="4000" dirty="0">
                <a:latin typeface="+mj-lt"/>
              </a:rPr>
              <a:t>Elle donne 10 €.</a:t>
            </a:r>
          </a:p>
          <a:p>
            <a:pPr algn="ctr"/>
            <a:endParaRPr lang="fr-FR" sz="2800" dirty="0">
              <a:latin typeface="+mj-lt"/>
            </a:endParaRPr>
          </a:p>
          <a:p>
            <a:pPr algn="ctr"/>
            <a:r>
              <a:rPr lang="fr-FR" sz="4000" dirty="0">
                <a:latin typeface="+mj-lt"/>
              </a:rPr>
              <a:t>Combien va-t-on lui rendre ?</a:t>
            </a:r>
          </a:p>
        </p:txBody>
      </p:sp>
    </p:spTree>
    <p:extLst>
      <p:ext uri="{BB962C8B-B14F-4D97-AF65-F5344CB8AC3E}">
        <p14:creationId xmlns:p14="http://schemas.microsoft.com/office/powerpoint/2010/main" val="2698696238"/>
      </p:ext>
    </p:extLst>
  </p:cSld>
  <p:clrMapOvr>
    <a:masterClrMapping/>
  </p:clrMapOvr>
  <p:transition spd="slow" advTm="60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6783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20.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17054" y="315876"/>
            <a:ext cx="520330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40 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46B0A3B-70C6-4EB7-BEE5-F779C7A603E7}"/>
              </a:ext>
            </a:extLst>
          </p:cNvPr>
          <p:cNvSpPr txBox="1"/>
          <p:nvPr/>
        </p:nvSpPr>
        <p:spPr>
          <a:xfrm>
            <a:off x="328359" y="790361"/>
            <a:ext cx="88156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+mj-lt"/>
              </a:rPr>
              <a:t>Deux chats attrapent deux souris </a:t>
            </a:r>
          </a:p>
          <a:p>
            <a:r>
              <a:rPr lang="fr-FR" sz="4400" dirty="0">
                <a:latin typeface="+mj-lt"/>
              </a:rPr>
              <a:t>en deux minutes.</a:t>
            </a:r>
          </a:p>
          <a:p>
            <a:r>
              <a:rPr lang="fr-FR" sz="4400" dirty="0">
                <a:latin typeface="+mj-lt"/>
              </a:rPr>
              <a:t>Combien faudrait-il de chats pour attraper cent souris en cent minutes ?</a:t>
            </a:r>
          </a:p>
        </p:txBody>
      </p:sp>
    </p:spTree>
    <p:extLst>
      <p:ext uri="{BB962C8B-B14F-4D97-AF65-F5344CB8AC3E}">
        <p14:creationId xmlns:p14="http://schemas.microsoft.com/office/powerpoint/2010/main" val="1369526856"/>
      </p:ext>
    </p:extLst>
  </p:cSld>
  <p:clrMapOvr>
    <a:masterClrMapping/>
  </p:clrMapOvr>
  <p:transition spd="slow" advClick="0" advTm="4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4841888-8908-4758-AD85-092AC6E139C1}"/>
              </a:ext>
            </a:extLst>
          </p:cNvPr>
          <p:cNvSpPr txBox="1">
            <a:spLocks/>
          </p:cNvSpPr>
          <p:nvPr/>
        </p:nvSpPr>
        <p:spPr>
          <a:xfrm>
            <a:off x="1217475" y="3698439"/>
            <a:ext cx="7715250" cy="267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638"/>
              </a:spcBef>
              <a:buFont typeface="Arial" panose="020B0604020202020204" pitchFamily="34" charset="0"/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595E690-0750-4573-9037-1720733C4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089" y="1249321"/>
            <a:ext cx="6102834" cy="218195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8D615FF-0237-4804-AC2F-694B7BE2A5AB}"/>
              </a:ext>
            </a:extLst>
          </p:cNvPr>
          <p:cNvSpPr txBox="1"/>
          <p:nvPr/>
        </p:nvSpPr>
        <p:spPr>
          <a:xfrm>
            <a:off x="6252437" y="4183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704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>
          <a:xfrm>
            <a:off x="1882417" y="361260"/>
            <a:ext cx="5994945" cy="1102519"/>
          </a:xfrm>
        </p:spPr>
        <p:txBody>
          <a:bodyPr/>
          <a:lstStyle/>
          <a:p>
            <a:pPr eaLnBrk="1" hangingPunct="1"/>
            <a:r>
              <a:rPr lang="fr-FR" altLang="fr-FR" sz="4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Bonne chance à tous !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570930" y="2571750"/>
            <a:ext cx="3725968" cy="1349777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>
              <a:defRPr/>
            </a:pP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>
              <a:defRPr/>
            </a:pP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965557" y="4403395"/>
            <a:ext cx="5454606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13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Appuyer sur Entrée pour démarrer le questionnaire minuté</a:t>
            </a:r>
          </a:p>
        </p:txBody>
      </p:sp>
    </p:spTree>
    <p:extLst>
      <p:ext uri="{BB962C8B-B14F-4D97-AF65-F5344CB8AC3E}">
        <p14:creationId xmlns:p14="http://schemas.microsoft.com/office/powerpoint/2010/main" val="133129544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1.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27610" y="520861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 10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52AF640-825B-4354-B453-80FBB03B6CBD}"/>
              </a:ext>
            </a:extLst>
          </p:cNvPr>
          <p:cNvSpPr txBox="1"/>
          <p:nvPr/>
        </p:nvSpPr>
        <p:spPr>
          <a:xfrm>
            <a:off x="2027868" y="1133189"/>
            <a:ext cx="5088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/>
              <a:t>7 × 7</a:t>
            </a:r>
          </a:p>
        </p:txBody>
      </p:sp>
    </p:spTree>
    <p:extLst>
      <p:ext uri="{BB962C8B-B14F-4D97-AF65-F5344CB8AC3E}">
        <p14:creationId xmlns:p14="http://schemas.microsoft.com/office/powerpoint/2010/main" val="3811974270"/>
      </p:ext>
    </p:extLst>
  </p:cSld>
  <p:clrMapOvr>
    <a:masterClrMapping/>
  </p:clrMapOvr>
  <p:transition spd="slow" advClick="0" advTm="11000"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2.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34466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20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35CFE77-21BA-4AA2-9205-C7AAD6457F65}"/>
              </a:ext>
            </a:extLst>
          </p:cNvPr>
          <p:cNvSpPr txBox="1"/>
          <p:nvPr/>
        </p:nvSpPr>
        <p:spPr>
          <a:xfrm>
            <a:off x="721819" y="974879"/>
            <a:ext cx="810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+mj-lt"/>
              </a:rPr>
              <a:t>Quel est le périmètre de ce polygone ?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5C45C27D-B33B-44A6-BF15-5689D5B6A467}"/>
              </a:ext>
            </a:extLst>
          </p:cNvPr>
          <p:cNvCxnSpPr/>
          <p:nvPr/>
        </p:nvCxnSpPr>
        <p:spPr>
          <a:xfrm flipH="1">
            <a:off x="2870078" y="2248811"/>
            <a:ext cx="420012" cy="8181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D867777-D020-42D7-BD0A-5857A5AE2B68}"/>
              </a:ext>
            </a:extLst>
          </p:cNvPr>
          <p:cNvCxnSpPr>
            <a:cxnSpLocks/>
          </p:cNvCxnSpPr>
          <p:nvPr/>
        </p:nvCxnSpPr>
        <p:spPr>
          <a:xfrm>
            <a:off x="3290090" y="2248811"/>
            <a:ext cx="358760" cy="8181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6D982B0-32F8-4FCF-9023-5419C5C9CDC7}"/>
              </a:ext>
            </a:extLst>
          </p:cNvPr>
          <p:cNvCxnSpPr>
            <a:cxnSpLocks/>
          </p:cNvCxnSpPr>
          <p:nvPr/>
        </p:nvCxnSpPr>
        <p:spPr>
          <a:xfrm flipH="1">
            <a:off x="3648850" y="3036333"/>
            <a:ext cx="778772" cy="306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ECDC8E5-6EFA-4875-8DEE-33910ABE9E65}"/>
              </a:ext>
            </a:extLst>
          </p:cNvPr>
          <p:cNvCxnSpPr>
            <a:cxnSpLocks/>
          </p:cNvCxnSpPr>
          <p:nvPr/>
        </p:nvCxnSpPr>
        <p:spPr>
          <a:xfrm flipV="1">
            <a:off x="3815104" y="3027582"/>
            <a:ext cx="612518" cy="5512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70DFDBD-D28D-4DD1-AA96-9E6CDFACDF91}"/>
              </a:ext>
            </a:extLst>
          </p:cNvPr>
          <p:cNvCxnSpPr>
            <a:cxnSpLocks/>
          </p:cNvCxnSpPr>
          <p:nvPr/>
        </p:nvCxnSpPr>
        <p:spPr>
          <a:xfrm>
            <a:off x="2152559" y="3066959"/>
            <a:ext cx="71751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17DC7BB5-07EB-4E29-A883-8533BAD7F2F1}"/>
              </a:ext>
            </a:extLst>
          </p:cNvPr>
          <p:cNvCxnSpPr>
            <a:cxnSpLocks/>
          </p:cNvCxnSpPr>
          <p:nvPr/>
        </p:nvCxnSpPr>
        <p:spPr>
          <a:xfrm>
            <a:off x="2152559" y="3066959"/>
            <a:ext cx="635669" cy="4023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045E466-7B3D-4D21-A7E2-C6AA25C2FD1F}"/>
              </a:ext>
            </a:extLst>
          </p:cNvPr>
          <p:cNvCxnSpPr>
            <a:cxnSpLocks/>
          </p:cNvCxnSpPr>
          <p:nvPr/>
        </p:nvCxnSpPr>
        <p:spPr>
          <a:xfrm flipH="1">
            <a:off x="2432293" y="3679476"/>
            <a:ext cx="814047" cy="4637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8F7C08B-0171-4E0A-912C-A807DD23A9F4}"/>
              </a:ext>
            </a:extLst>
          </p:cNvPr>
          <p:cNvCxnSpPr>
            <a:cxnSpLocks/>
          </p:cNvCxnSpPr>
          <p:nvPr/>
        </p:nvCxnSpPr>
        <p:spPr>
          <a:xfrm flipV="1">
            <a:off x="2436942" y="3469341"/>
            <a:ext cx="351286" cy="6738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2F203238-93F6-4059-A5E8-A81976449954}"/>
              </a:ext>
            </a:extLst>
          </p:cNvPr>
          <p:cNvCxnSpPr>
            <a:cxnSpLocks/>
          </p:cNvCxnSpPr>
          <p:nvPr/>
        </p:nvCxnSpPr>
        <p:spPr>
          <a:xfrm>
            <a:off x="3791953" y="3578846"/>
            <a:ext cx="54437" cy="7510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638D3656-EA20-42BC-8E53-2B8D1FB679C5}"/>
              </a:ext>
            </a:extLst>
          </p:cNvPr>
          <p:cNvCxnSpPr>
            <a:cxnSpLocks/>
          </p:cNvCxnSpPr>
          <p:nvPr/>
        </p:nvCxnSpPr>
        <p:spPr>
          <a:xfrm>
            <a:off x="3246340" y="3679476"/>
            <a:ext cx="602527" cy="6650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913B272D-79DF-4C96-9426-E9B843B4C37D}"/>
              </a:ext>
            </a:extLst>
          </p:cNvPr>
          <p:cNvCxnSpPr>
            <a:cxnSpLocks/>
          </p:cNvCxnSpPr>
          <p:nvPr/>
        </p:nvCxnSpPr>
        <p:spPr>
          <a:xfrm>
            <a:off x="3815104" y="2926952"/>
            <a:ext cx="102814" cy="218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F42BDF35-E6BE-49FA-BCF2-1BDEFE7E6306}"/>
              </a:ext>
            </a:extLst>
          </p:cNvPr>
          <p:cNvCxnSpPr>
            <a:cxnSpLocks/>
          </p:cNvCxnSpPr>
          <p:nvPr/>
        </p:nvCxnSpPr>
        <p:spPr>
          <a:xfrm>
            <a:off x="3896954" y="2936390"/>
            <a:ext cx="95342" cy="18238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F56E02A7-53F9-4FE8-9F6A-558727CC76F6}"/>
              </a:ext>
            </a:extLst>
          </p:cNvPr>
          <p:cNvCxnSpPr>
            <a:cxnSpLocks/>
          </p:cNvCxnSpPr>
          <p:nvPr/>
        </p:nvCxnSpPr>
        <p:spPr>
          <a:xfrm>
            <a:off x="2491631" y="2935703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ABC266B3-570C-4532-A7D9-375632985B3D}"/>
              </a:ext>
            </a:extLst>
          </p:cNvPr>
          <p:cNvCxnSpPr>
            <a:cxnSpLocks/>
          </p:cNvCxnSpPr>
          <p:nvPr/>
        </p:nvCxnSpPr>
        <p:spPr>
          <a:xfrm>
            <a:off x="2601544" y="2926952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B8330F72-DC33-4E8F-8536-BF2D81250F8D}"/>
              </a:ext>
            </a:extLst>
          </p:cNvPr>
          <p:cNvCxnSpPr>
            <a:cxnSpLocks/>
          </p:cNvCxnSpPr>
          <p:nvPr/>
        </p:nvCxnSpPr>
        <p:spPr>
          <a:xfrm>
            <a:off x="3933232" y="3263836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EFF3C85C-1F0B-4E37-9D80-9EA1A570FD0D}"/>
              </a:ext>
            </a:extLst>
          </p:cNvPr>
          <p:cNvCxnSpPr>
            <a:cxnSpLocks/>
          </p:cNvCxnSpPr>
          <p:nvPr/>
        </p:nvCxnSpPr>
        <p:spPr>
          <a:xfrm>
            <a:off x="4016725" y="3240094"/>
            <a:ext cx="104638" cy="20093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3C8FF154-26D8-498E-BC6C-DDF404B320ED}"/>
              </a:ext>
            </a:extLst>
          </p:cNvPr>
          <p:cNvCxnSpPr>
            <a:cxnSpLocks/>
          </p:cNvCxnSpPr>
          <p:nvPr/>
        </p:nvCxnSpPr>
        <p:spPr>
          <a:xfrm>
            <a:off x="2827605" y="3753853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36FCBA05-9ED1-47CA-8333-8FD84FD686FE}"/>
              </a:ext>
            </a:extLst>
          </p:cNvPr>
          <p:cNvCxnSpPr>
            <a:cxnSpLocks/>
          </p:cNvCxnSpPr>
          <p:nvPr/>
        </p:nvCxnSpPr>
        <p:spPr>
          <a:xfrm>
            <a:off x="2945733" y="3758228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77F94397-45DF-4DDD-85E3-006534657644}"/>
              </a:ext>
            </a:extLst>
          </p:cNvPr>
          <p:cNvCxnSpPr>
            <a:cxnSpLocks/>
          </p:cNvCxnSpPr>
          <p:nvPr/>
        </p:nvCxnSpPr>
        <p:spPr>
          <a:xfrm>
            <a:off x="2945733" y="2703003"/>
            <a:ext cx="116851" cy="20125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B399CFAD-8F19-4D9D-9C02-A06CC65D5335}"/>
              </a:ext>
            </a:extLst>
          </p:cNvPr>
          <p:cNvCxnSpPr>
            <a:cxnSpLocks/>
          </p:cNvCxnSpPr>
          <p:nvPr/>
        </p:nvCxnSpPr>
        <p:spPr>
          <a:xfrm>
            <a:off x="3004158" y="2624059"/>
            <a:ext cx="119678" cy="19041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983D2C34-1505-424E-A954-F8EF4CF45EC9}"/>
              </a:ext>
            </a:extLst>
          </p:cNvPr>
          <p:cNvCxnSpPr>
            <a:cxnSpLocks/>
          </p:cNvCxnSpPr>
          <p:nvPr/>
        </p:nvCxnSpPr>
        <p:spPr>
          <a:xfrm>
            <a:off x="2551972" y="3574471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CC563C6B-EAD7-4107-8B59-2E8CFA4DA35D}"/>
              </a:ext>
            </a:extLst>
          </p:cNvPr>
          <p:cNvCxnSpPr>
            <a:cxnSpLocks/>
          </p:cNvCxnSpPr>
          <p:nvPr/>
        </p:nvCxnSpPr>
        <p:spPr>
          <a:xfrm>
            <a:off x="2670100" y="3578846"/>
            <a:ext cx="118128" cy="25375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5C046E93-43F4-4B9B-A567-8A3FA050DEA4}"/>
              </a:ext>
            </a:extLst>
          </p:cNvPr>
          <p:cNvCxnSpPr>
            <a:cxnSpLocks/>
          </p:cNvCxnSpPr>
          <p:nvPr/>
        </p:nvCxnSpPr>
        <p:spPr>
          <a:xfrm flipH="1">
            <a:off x="3373219" y="2570796"/>
            <a:ext cx="220942" cy="10652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FBE3E929-64F8-4321-92F8-2874068B7400}"/>
              </a:ext>
            </a:extLst>
          </p:cNvPr>
          <p:cNvCxnSpPr>
            <a:cxnSpLocks/>
          </p:cNvCxnSpPr>
          <p:nvPr/>
        </p:nvCxnSpPr>
        <p:spPr>
          <a:xfrm flipV="1">
            <a:off x="3403843" y="2668823"/>
            <a:ext cx="205632" cy="8750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15C50893-B02B-437B-A032-3A6522DD0B57}"/>
              </a:ext>
            </a:extLst>
          </p:cNvPr>
          <p:cNvCxnSpPr>
            <a:cxnSpLocks/>
          </p:cNvCxnSpPr>
          <p:nvPr/>
        </p:nvCxnSpPr>
        <p:spPr>
          <a:xfrm flipH="1">
            <a:off x="3696976" y="3768827"/>
            <a:ext cx="220942" cy="10652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FE830992-F178-49FD-934F-63E930B5F56D}"/>
              </a:ext>
            </a:extLst>
          </p:cNvPr>
          <p:cNvCxnSpPr>
            <a:cxnSpLocks/>
          </p:cNvCxnSpPr>
          <p:nvPr/>
        </p:nvCxnSpPr>
        <p:spPr>
          <a:xfrm flipV="1">
            <a:off x="3727600" y="3866854"/>
            <a:ext cx="205632" cy="8750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BF9EC21B-ACE3-4C3F-AC2D-E931A4240061}"/>
              </a:ext>
            </a:extLst>
          </p:cNvPr>
          <p:cNvCxnSpPr>
            <a:cxnSpLocks/>
          </p:cNvCxnSpPr>
          <p:nvPr/>
        </p:nvCxnSpPr>
        <p:spPr>
          <a:xfrm flipH="1">
            <a:off x="3324179" y="3774964"/>
            <a:ext cx="220942" cy="10652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8EF54CAB-B20E-459C-A6EC-0BCCCC6492AE}"/>
              </a:ext>
            </a:extLst>
          </p:cNvPr>
          <p:cNvCxnSpPr>
            <a:cxnSpLocks/>
          </p:cNvCxnSpPr>
          <p:nvPr/>
        </p:nvCxnSpPr>
        <p:spPr>
          <a:xfrm flipV="1">
            <a:off x="3354803" y="3872991"/>
            <a:ext cx="205632" cy="8750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CC36F25C-1E2A-4340-9740-337A3EE7B1EA}"/>
              </a:ext>
            </a:extLst>
          </p:cNvPr>
          <p:cNvCxnSpPr>
            <a:cxnSpLocks/>
          </p:cNvCxnSpPr>
          <p:nvPr/>
        </p:nvCxnSpPr>
        <p:spPr>
          <a:xfrm flipH="1">
            <a:off x="3642286" y="2756325"/>
            <a:ext cx="81814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AA149E65-5E30-45B5-A7D1-123CEC250994}"/>
              </a:ext>
            </a:extLst>
          </p:cNvPr>
          <p:cNvSpPr txBox="1"/>
          <p:nvPr/>
        </p:nvSpPr>
        <p:spPr>
          <a:xfrm>
            <a:off x="3657596" y="2318724"/>
            <a:ext cx="802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4 cm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B6EB44C3-E8D0-41BC-9DC4-48022CF9E0AF}"/>
              </a:ext>
            </a:extLst>
          </p:cNvPr>
          <p:cNvCxnSpPr>
            <a:cxnSpLocks/>
          </p:cNvCxnSpPr>
          <p:nvPr/>
        </p:nvCxnSpPr>
        <p:spPr>
          <a:xfrm flipV="1">
            <a:off x="2495594" y="3318269"/>
            <a:ext cx="205632" cy="8750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A7E2C8EF-7135-4963-A8B9-C74653C65BE2}"/>
              </a:ext>
            </a:extLst>
          </p:cNvPr>
          <p:cNvCxnSpPr>
            <a:cxnSpLocks/>
          </p:cNvCxnSpPr>
          <p:nvPr/>
        </p:nvCxnSpPr>
        <p:spPr>
          <a:xfrm flipV="1">
            <a:off x="2433703" y="3253285"/>
            <a:ext cx="205632" cy="8750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255442"/>
      </p:ext>
    </p:ext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3.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413285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15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6679FEF-7A4D-45A1-ABCF-73A53B2986FC}"/>
              </a:ext>
            </a:extLst>
          </p:cNvPr>
          <p:cNvSpPr txBox="1"/>
          <p:nvPr/>
        </p:nvSpPr>
        <p:spPr>
          <a:xfrm>
            <a:off x="2437940" y="661494"/>
            <a:ext cx="44844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latin typeface="+mj-lt"/>
              </a:rPr>
              <a:t>3 + 5 × 4</a:t>
            </a:r>
          </a:p>
        </p:txBody>
      </p:sp>
    </p:spTree>
    <p:extLst>
      <p:ext uri="{BB962C8B-B14F-4D97-AF65-F5344CB8AC3E}">
        <p14:creationId xmlns:p14="http://schemas.microsoft.com/office/powerpoint/2010/main" val="2074410085"/>
      </p:ext>
    </p:extLst>
  </p:cSld>
  <p:clrMapOvr>
    <a:masterClrMapping/>
  </p:clrMapOvr>
  <p:transition spd="slow" advClick="0" advTm="16000"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4.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08444" y="468770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30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2A3866F-66B3-4545-A5EA-A48381AB2DE2}"/>
              </a:ext>
            </a:extLst>
          </p:cNvPr>
          <p:cNvSpPr txBox="1"/>
          <p:nvPr/>
        </p:nvSpPr>
        <p:spPr>
          <a:xfrm>
            <a:off x="785044" y="1319034"/>
            <a:ext cx="8116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+mj-lt"/>
              </a:rPr>
              <a:t>Quelle est la mesure de l’angle AOB ?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E92440E-721E-42F2-8220-75C1F049C26C}"/>
              </a:ext>
            </a:extLst>
          </p:cNvPr>
          <p:cNvCxnSpPr/>
          <p:nvPr/>
        </p:nvCxnSpPr>
        <p:spPr>
          <a:xfrm flipH="1">
            <a:off x="2021305" y="2502568"/>
            <a:ext cx="2642573" cy="87939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A7E61BA-2966-4461-A077-EDEDEC6C6EFB}"/>
              </a:ext>
            </a:extLst>
          </p:cNvPr>
          <p:cNvCxnSpPr>
            <a:cxnSpLocks/>
          </p:cNvCxnSpPr>
          <p:nvPr/>
        </p:nvCxnSpPr>
        <p:spPr>
          <a:xfrm flipH="1">
            <a:off x="2021305" y="3241964"/>
            <a:ext cx="2821952" cy="14000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2208C854-6BC8-4542-BECC-39BF35C8DA29}"/>
              </a:ext>
            </a:extLst>
          </p:cNvPr>
          <p:cNvCxnSpPr>
            <a:cxnSpLocks/>
          </p:cNvCxnSpPr>
          <p:nvPr/>
        </p:nvCxnSpPr>
        <p:spPr>
          <a:xfrm flipH="1" flipV="1">
            <a:off x="2021305" y="3381967"/>
            <a:ext cx="2642574" cy="79627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6A952202-F787-4FA5-8781-C18D19223B00}"/>
              </a:ext>
            </a:extLst>
          </p:cNvPr>
          <p:cNvSpPr/>
          <p:nvPr/>
        </p:nvSpPr>
        <p:spPr>
          <a:xfrm>
            <a:off x="2913830" y="3099773"/>
            <a:ext cx="61251" cy="424386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CB634D2D-4307-49E7-BB6D-F515E89C4FF9}"/>
              </a:ext>
            </a:extLst>
          </p:cNvPr>
          <p:cNvSpPr/>
          <p:nvPr/>
        </p:nvSpPr>
        <p:spPr>
          <a:xfrm rot="1108052">
            <a:off x="2659892" y="3353114"/>
            <a:ext cx="149119" cy="424386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CB6A5F5-A54D-4E45-AFD0-7A5C38C60221}"/>
              </a:ext>
            </a:extLst>
          </p:cNvPr>
          <p:cNvSpPr txBox="1"/>
          <p:nvPr/>
        </p:nvSpPr>
        <p:spPr>
          <a:xfrm>
            <a:off x="1627546" y="3140048"/>
            <a:ext cx="428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B7CB8A-EB32-49D2-9BE7-229B9D1EAC74}"/>
              </a:ext>
            </a:extLst>
          </p:cNvPr>
          <p:cNvSpPr txBox="1"/>
          <p:nvPr/>
        </p:nvSpPr>
        <p:spPr>
          <a:xfrm>
            <a:off x="3695166" y="2247118"/>
            <a:ext cx="406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7F27DC1-C937-424B-B298-CDB3DA5C5573}"/>
              </a:ext>
            </a:extLst>
          </p:cNvPr>
          <p:cNvSpPr txBox="1"/>
          <p:nvPr/>
        </p:nvSpPr>
        <p:spPr>
          <a:xfrm>
            <a:off x="3949983" y="3960568"/>
            <a:ext cx="249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2B1E5C9-8B1C-4791-BD4A-7ADD140595C3}"/>
              </a:ext>
            </a:extLst>
          </p:cNvPr>
          <p:cNvSpPr txBox="1"/>
          <p:nvPr/>
        </p:nvSpPr>
        <p:spPr>
          <a:xfrm>
            <a:off x="4275855" y="3189230"/>
            <a:ext cx="413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F9936AF-6C0F-4BF7-8ED9-591A53939E42}"/>
              </a:ext>
            </a:extLst>
          </p:cNvPr>
          <p:cNvCxnSpPr/>
          <p:nvPr/>
        </p:nvCxnSpPr>
        <p:spPr>
          <a:xfrm>
            <a:off x="3923953" y="2675076"/>
            <a:ext cx="41188" cy="1264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EFBFDF53-27E1-4FCE-A85E-4D11DC0A02FE}"/>
              </a:ext>
            </a:extLst>
          </p:cNvPr>
          <p:cNvCxnSpPr>
            <a:cxnSpLocks/>
          </p:cNvCxnSpPr>
          <p:nvPr/>
        </p:nvCxnSpPr>
        <p:spPr>
          <a:xfrm flipV="1">
            <a:off x="4643181" y="3189230"/>
            <a:ext cx="1498" cy="1511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CC36C17-B3AC-4B72-AED2-E3952502D9DD}"/>
              </a:ext>
            </a:extLst>
          </p:cNvPr>
          <p:cNvCxnSpPr>
            <a:cxnSpLocks/>
          </p:cNvCxnSpPr>
          <p:nvPr/>
        </p:nvCxnSpPr>
        <p:spPr>
          <a:xfrm flipH="1">
            <a:off x="4199364" y="3963858"/>
            <a:ext cx="35752" cy="126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464A3367-CC71-4957-86E1-82FBDEBC4B68}"/>
              </a:ext>
            </a:extLst>
          </p:cNvPr>
          <p:cNvSpPr txBox="1"/>
          <p:nvPr/>
        </p:nvSpPr>
        <p:spPr>
          <a:xfrm>
            <a:off x="3180036" y="2858747"/>
            <a:ext cx="67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32°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9673D17-F9C0-4959-A686-44B4F53E8135}"/>
              </a:ext>
            </a:extLst>
          </p:cNvPr>
          <p:cNvSpPr txBox="1"/>
          <p:nvPr/>
        </p:nvSpPr>
        <p:spPr>
          <a:xfrm>
            <a:off x="2988142" y="3277625"/>
            <a:ext cx="98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28°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04DC3BAB-9F99-41A8-9F38-642C8E8B155E}"/>
              </a:ext>
            </a:extLst>
          </p:cNvPr>
          <p:cNvCxnSpPr/>
          <p:nvPr/>
        </p:nvCxnSpPr>
        <p:spPr>
          <a:xfrm flipH="1">
            <a:off x="7254688" y="1356008"/>
            <a:ext cx="443753" cy="1567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B41FF163-FA08-46F0-BEF3-CF206128F89E}"/>
              </a:ext>
            </a:extLst>
          </p:cNvPr>
          <p:cNvCxnSpPr/>
          <p:nvPr/>
        </p:nvCxnSpPr>
        <p:spPr>
          <a:xfrm>
            <a:off x="7698441" y="1356008"/>
            <a:ext cx="375077" cy="1567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489033"/>
      </p:ext>
    </p:extLst>
  </p:cSld>
  <p:clrMapOvr>
    <a:masterClrMapping/>
  </p:clrMapOvr>
  <p:transition spd="slow" advTm="21000"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5.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073518" y="1078914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15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B6E7735-4959-434E-86E5-C8BCB839506B}"/>
              </a:ext>
            </a:extLst>
          </p:cNvPr>
          <p:cNvSpPr txBox="1"/>
          <p:nvPr/>
        </p:nvSpPr>
        <p:spPr>
          <a:xfrm>
            <a:off x="1890638" y="427736"/>
            <a:ext cx="583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+mj-lt"/>
              </a:rPr>
              <a:t>Combien y a-t-il de croix ?</a:t>
            </a:r>
          </a:p>
        </p:txBody>
      </p:sp>
      <p:sp>
        <p:nvSpPr>
          <p:cNvPr id="26" name="Croix 25">
            <a:extLst>
              <a:ext uri="{FF2B5EF4-FFF2-40B4-BE49-F238E27FC236}">
                <a16:creationId xmlns:a16="http://schemas.microsoft.com/office/drawing/2014/main" id="{62ED3846-306F-4D09-AFD1-3AD140241B6A}"/>
              </a:ext>
            </a:extLst>
          </p:cNvPr>
          <p:cNvSpPr/>
          <p:nvPr/>
        </p:nvSpPr>
        <p:spPr>
          <a:xfrm rot="2597715">
            <a:off x="8160632" y="3031621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Croix 53">
            <a:extLst>
              <a:ext uri="{FF2B5EF4-FFF2-40B4-BE49-F238E27FC236}">
                <a16:creationId xmlns:a16="http://schemas.microsoft.com/office/drawing/2014/main" id="{E19CAB99-825F-4BAF-A160-BE5A4AE2A96F}"/>
              </a:ext>
            </a:extLst>
          </p:cNvPr>
          <p:cNvSpPr/>
          <p:nvPr/>
        </p:nvSpPr>
        <p:spPr>
          <a:xfrm rot="2597715">
            <a:off x="7676150" y="2564114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Croix 54">
            <a:extLst>
              <a:ext uri="{FF2B5EF4-FFF2-40B4-BE49-F238E27FC236}">
                <a16:creationId xmlns:a16="http://schemas.microsoft.com/office/drawing/2014/main" id="{B529FE3B-F45B-4679-92F9-878626C77EB7}"/>
              </a:ext>
            </a:extLst>
          </p:cNvPr>
          <p:cNvSpPr/>
          <p:nvPr/>
        </p:nvSpPr>
        <p:spPr>
          <a:xfrm rot="2597715">
            <a:off x="7191669" y="209660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Croix 55">
            <a:extLst>
              <a:ext uri="{FF2B5EF4-FFF2-40B4-BE49-F238E27FC236}">
                <a16:creationId xmlns:a16="http://schemas.microsoft.com/office/drawing/2014/main" id="{B4F558E3-824E-471D-9120-211251AA6C81}"/>
              </a:ext>
            </a:extLst>
          </p:cNvPr>
          <p:cNvSpPr/>
          <p:nvPr/>
        </p:nvSpPr>
        <p:spPr>
          <a:xfrm rot="2597715">
            <a:off x="6707189" y="1637847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Croix 56">
            <a:extLst>
              <a:ext uri="{FF2B5EF4-FFF2-40B4-BE49-F238E27FC236}">
                <a16:creationId xmlns:a16="http://schemas.microsoft.com/office/drawing/2014/main" id="{8C58F989-0346-420B-9667-F98E119F2584}"/>
              </a:ext>
            </a:extLst>
          </p:cNvPr>
          <p:cNvSpPr/>
          <p:nvPr/>
        </p:nvSpPr>
        <p:spPr>
          <a:xfrm rot="2597715">
            <a:off x="7610943" y="3626860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Croix 57">
            <a:extLst>
              <a:ext uri="{FF2B5EF4-FFF2-40B4-BE49-F238E27FC236}">
                <a16:creationId xmlns:a16="http://schemas.microsoft.com/office/drawing/2014/main" id="{641BB820-CE13-4BCE-9075-5A63EC3A9932}"/>
              </a:ext>
            </a:extLst>
          </p:cNvPr>
          <p:cNvSpPr/>
          <p:nvPr/>
        </p:nvSpPr>
        <p:spPr>
          <a:xfrm rot="2597715">
            <a:off x="7115085" y="3139081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Croix 58">
            <a:extLst>
              <a:ext uri="{FF2B5EF4-FFF2-40B4-BE49-F238E27FC236}">
                <a16:creationId xmlns:a16="http://schemas.microsoft.com/office/drawing/2014/main" id="{D8E290B7-4DED-44B2-9888-816ABBCAB637}"/>
              </a:ext>
            </a:extLst>
          </p:cNvPr>
          <p:cNvSpPr/>
          <p:nvPr/>
        </p:nvSpPr>
        <p:spPr>
          <a:xfrm rot="2597715">
            <a:off x="6615378" y="2677274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Croix 59">
            <a:extLst>
              <a:ext uri="{FF2B5EF4-FFF2-40B4-BE49-F238E27FC236}">
                <a16:creationId xmlns:a16="http://schemas.microsoft.com/office/drawing/2014/main" id="{766749E0-4284-4758-822E-8BE6E66099E1}"/>
              </a:ext>
            </a:extLst>
          </p:cNvPr>
          <p:cNvSpPr/>
          <p:nvPr/>
        </p:nvSpPr>
        <p:spPr>
          <a:xfrm rot="2597715">
            <a:off x="6119520" y="2215467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Croix 60">
            <a:extLst>
              <a:ext uri="{FF2B5EF4-FFF2-40B4-BE49-F238E27FC236}">
                <a16:creationId xmlns:a16="http://schemas.microsoft.com/office/drawing/2014/main" id="{E9F0194F-ABFA-4D9E-9D24-9E371CBF9639}"/>
              </a:ext>
            </a:extLst>
          </p:cNvPr>
          <p:cNvSpPr/>
          <p:nvPr/>
        </p:nvSpPr>
        <p:spPr>
          <a:xfrm rot="2597715">
            <a:off x="5230990" y="3009730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Croix 61">
            <a:extLst>
              <a:ext uri="{FF2B5EF4-FFF2-40B4-BE49-F238E27FC236}">
                <a16:creationId xmlns:a16="http://schemas.microsoft.com/office/drawing/2014/main" id="{95A95DA3-444C-42DB-9048-CF99BBCE27A6}"/>
              </a:ext>
            </a:extLst>
          </p:cNvPr>
          <p:cNvSpPr/>
          <p:nvPr/>
        </p:nvSpPr>
        <p:spPr>
          <a:xfrm rot="2597715">
            <a:off x="4663191" y="361575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Croix 62">
            <a:extLst>
              <a:ext uri="{FF2B5EF4-FFF2-40B4-BE49-F238E27FC236}">
                <a16:creationId xmlns:a16="http://schemas.microsoft.com/office/drawing/2014/main" id="{F4A0E341-AC15-40F1-833B-42216BED4852}"/>
              </a:ext>
            </a:extLst>
          </p:cNvPr>
          <p:cNvSpPr/>
          <p:nvPr/>
        </p:nvSpPr>
        <p:spPr>
          <a:xfrm rot="2597715">
            <a:off x="4095391" y="4208150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Croix 63">
            <a:extLst>
              <a:ext uri="{FF2B5EF4-FFF2-40B4-BE49-F238E27FC236}">
                <a16:creationId xmlns:a16="http://schemas.microsoft.com/office/drawing/2014/main" id="{EE1FE62D-2543-46B5-87D9-59E0262AEC31}"/>
              </a:ext>
            </a:extLst>
          </p:cNvPr>
          <p:cNvSpPr/>
          <p:nvPr/>
        </p:nvSpPr>
        <p:spPr>
          <a:xfrm rot="2597715">
            <a:off x="4740421" y="2552687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Croix 64">
            <a:extLst>
              <a:ext uri="{FF2B5EF4-FFF2-40B4-BE49-F238E27FC236}">
                <a16:creationId xmlns:a16="http://schemas.microsoft.com/office/drawing/2014/main" id="{ECFCB983-1940-4AF0-BAE0-5F4C4368BFBD}"/>
              </a:ext>
            </a:extLst>
          </p:cNvPr>
          <p:cNvSpPr/>
          <p:nvPr/>
        </p:nvSpPr>
        <p:spPr>
          <a:xfrm rot="2597715">
            <a:off x="4250650" y="209093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Croix 65">
            <a:extLst>
              <a:ext uri="{FF2B5EF4-FFF2-40B4-BE49-F238E27FC236}">
                <a16:creationId xmlns:a16="http://schemas.microsoft.com/office/drawing/2014/main" id="{318EB2F3-5F36-4274-9F45-4959998210DD}"/>
              </a:ext>
            </a:extLst>
          </p:cNvPr>
          <p:cNvSpPr/>
          <p:nvPr/>
        </p:nvSpPr>
        <p:spPr>
          <a:xfrm rot="2597715">
            <a:off x="3765896" y="162918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Croix 66">
            <a:extLst>
              <a:ext uri="{FF2B5EF4-FFF2-40B4-BE49-F238E27FC236}">
                <a16:creationId xmlns:a16="http://schemas.microsoft.com/office/drawing/2014/main" id="{6E47C644-E98E-4951-98AE-AA56CE53D353}"/>
              </a:ext>
            </a:extLst>
          </p:cNvPr>
          <p:cNvSpPr/>
          <p:nvPr/>
        </p:nvSpPr>
        <p:spPr>
          <a:xfrm rot="2597715">
            <a:off x="4163483" y="3149164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Croix 67">
            <a:extLst>
              <a:ext uri="{FF2B5EF4-FFF2-40B4-BE49-F238E27FC236}">
                <a16:creationId xmlns:a16="http://schemas.microsoft.com/office/drawing/2014/main" id="{5A77F552-23A3-4AA7-BBBA-59950E4EC4D6}"/>
              </a:ext>
            </a:extLst>
          </p:cNvPr>
          <p:cNvSpPr/>
          <p:nvPr/>
        </p:nvSpPr>
        <p:spPr>
          <a:xfrm rot="2597715">
            <a:off x="3671476" y="2687415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Croix 68">
            <a:extLst>
              <a:ext uri="{FF2B5EF4-FFF2-40B4-BE49-F238E27FC236}">
                <a16:creationId xmlns:a16="http://schemas.microsoft.com/office/drawing/2014/main" id="{E5DAD095-3045-45D8-ACFB-15CB017F263B}"/>
              </a:ext>
            </a:extLst>
          </p:cNvPr>
          <p:cNvSpPr/>
          <p:nvPr/>
        </p:nvSpPr>
        <p:spPr>
          <a:xfrm rot="2597715">
            <a:off x="3175618" y="2211351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Croix 69">
            <a:extLst>
              <a:ext uri="{FF2B5EF4-FFF2-40B4-BE49-F238E27FC236}">
                <a16:creationId xmlns:a16="http://schemas.microsoft.com/office/drawing/2014/main" id="{E62C1004-95CC-406A-AE93-C8D39E5E2BD8}"/>
              </a:ext>
            </a:extLst>
          </p:cNvPr>
          <p:cNvSpPr/>
          <p:nvPr/>
        </p:nvSpPr>
        <p:spPr>
          <a:xfrm rot="2597715">
            <a:off x="3617937" y="3754005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Croix 70">
            <a:extLst>
              <a:ext uri="{FF2B5EF4-FFF2-40B4-BE49-F238E27FC236}">
                <a16:creationId xmlns:a16="http://schemas.microsoft.com/office/drawing/2014/main" id="{CB841746-FA28-4790-8DCD-4492A1E1DBA0}"/>
              </a:ext>
            </a:extLst>
          </p:cNvPr>
          <p:cNvSpPr/>
          <p:nvPr/>
        </p:nvSpPr>
        <p:spPr>
          <a:xfrm rot="2597715">
            <a:off x="3125930" y="329015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Croix 71">
            <a:extLst>
              <a:ext uri="{FF2B5EF4-FFF2-40B4-BE49-F238E27FC236}">
                <a16:creationId xmlns:a16="http://schemas.microsoft.com/office/drawing/2014/main" id="{0BFB53DA-094D-4308-B033-56DBF0AB7831}"/>
              </a:ext>
            </a:extLst>
          </p:cNvPr>
          <p:cNvSpPr/>
          <p:nvPr/>
        </p:nvSpPr>
        <p:spPr>
          <a:xfrm rot="2597715">
            <a:off x="2636187" y="2822048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Croix 72">
            <a:extLst>
              <a:ext uri="{FF2B5EF4-FFF2-40B4-BE49-F238E27FC236}">
                <a16:creationId xmlns:a16="http://schemas.microsoft.com/office/drawing/2014/main" id="{306FB69A-3D70-42C2-B7CD-2A8ACBC608F8}"/>
              </a:ext>
            </a:extLst>
          </p:cNvPr>
          <p:cNvSpPr/>
          <p:nvPr/>
        </p:nvSpPr>
        <p:spPr>
          <a:xfrm rot="2597715">
            <a:off x="1307555" y="3502862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Croix 73">
            <a:extLst>
              <a:ext uri="{FF2B5EF4-FFF2-40B4-BE49-F238E27FC236}">
                <a16:creationId xmlns:a16="http://schemas.microsoft.com/office/drawing/2014/main" id="{2C27A6E9-20B3-4DE9-8F79-80927695A373}"/>
              </a:ext>
            </a:extLst>
          </p:cNvPr>
          <p:cNvSpPr/>
          <p:nvPr/>
        </p:nvSpPr>
        <p:spPr>
          <a:xfrm rot="2597715">
            <a:off x="833208" y="3049329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Croix 74">
            <a:extLst>
              <a:ext uri="{FF2B5EF4-FFF2-40B4-BE49-F238E27FC236}">
                <a16:creationId xmlns:a16="http://schemas.microsoft.com/office/drawing/2014/main" id="{58485AA6-AB65-4CB1-8F82-39005F561822}"/>
              </a:ext>
            </a:extLst>
          </p:cNvPr>
          <p:cNvSpPr/>
          <p:nvPr/>
        </p:nvSpPr>
        <p:spPr>
          <a:xfrm rot="2597715">
            <a:off x="343464" y="2582496"/>
            <a:ext cx="683431" cy="720797"/>
          </a:xfrm>
          <a:prstGeom prst="plus">
            <a:avLst>
              <a:gd name="adj" fmla="val 29723"/>
            </a:avLst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733559"/>
      </p:ext>
    </p:extLst>
  </p:cSld>
  <p:clrMapOvr>
    <a:masterClrMapping/>
  </p:clrMapOvr>
  <p:transition spd="slow" advTm="16000"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498" y="315876"/>
            <a:ext cx="4828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dirty="0">
                <a:solidFill>
                  <a:srgbClr val="00B050"/>
                </a:solidFill>
              </a:rPr>
              <a:t>6.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94056" y="344666"/>
            <a:ext cx="53289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13" dirty="0"/>
              <a:t>40 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40F641C-ACCF-4E05-B2C9-9317A4C931BE}"/>
              </a:ext>
            </a:extLst>
          </p:cNvPr>
          <p:cNvSpPr txBox="1"/>
          <p:nvPr/>
        </p:nvSpPr>
        <p:spPr>
          <a:xfrm>
            <a:off x="642329" y="762297"/>
            <a:ext cx="828461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latin typeface="+mj-lt"/>
              </a:rPr>
              <a:t>Manutea</a:t>
            </a:r>
            <a:r>
              <a:rPr lang="fr-FR" sz="3600" dirty="0">
                <a:latin typeface="+mj-lt"/>
              </a:rPr>
              <a:t> mange trois quarts d’une pizza.</a:t>
            </a:r>
            <a:br>
              <a:rPr lang="fr-FR" sz="3600" dirty="0">
                <a:latin typeface="+mj-lt"/>
              </a:rPr>
            </a:br>
            <a:r>
              <a:rPr lang="fr-FR" sz="3600" dirty="0">
                <a:latin typeface="+mj-lt"/>
              </a:rPr>
              <a:t>Son amie </a:t>
            </a:r>
            <a:r>
              <a:rPr lang="fr-FR" sz="3600" dirty="0" err="1">
                <a:latin typeface="+mj-lt"/>
              </a:rPr>
              <a:t>Raiani</a:t>
            </a:r>
            <a:r>
              <a:rPr lang="fr-FR" sz="3600" dirty="0">
                <a:latin typeface="+mj-lt"/>
              </a:rPr>
              <a:t> en mange la moitié d’une.</a:t>
            </a:r>
            <a:br>
              <a:rPr lang="fr-FR" sz="3200" dirty="0">
                <a:latin typeface="+mj-lt"/>
              </a:rPr>
            </a:br>
            <a:br>
              <a:rPr lang="fr-FR" sz="2800" dirty="0">
                <a:latin typeface="+mj-lt"/>
              </a:rPr>
            </a:br>
            <a:r>
              <a:rPr lang="fr-FR" sz="3600" dirty="0">
                <a:latin typeface="+mj-lt"/>
              </a:rPr>
              <a:t>Quelle fraction d’une pizza </a:t>
            </a:r>
          </a:p>
          <a:p>
            <a:pPr algn="ctr"/>
            <a:r>
              <a:rPr lang="fr-FR" sz="3600" dirty="0">
                <a:latin typeface="+mj-lt"/>
              </a:rPr>
              <a:t>leur restera-t-il à eux deux ?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6306643"/>
      </p:ext>
    </p:extLst>
  </p:cSld>
  <p:clrMapOvr>
    <a:masterClrMapping/>
  </p:clrMapOvr>
  <p:transition spd="slow" advTm="40000"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6362</TotalTime>
  <Words>404</Words>
  <Application>Microsoft Office PowerPoint</Application>
  <PresentationFormat>Affichage à l'écran (16:9)</PresentationFormat>
  <Paragraphs>112</Paragraphs>
  <Slides>24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335</cp:revision>
  <dcterms:modified xsi:type="dcterms:W3CDTF">2022-04-14T10:22:24Z</dcterms:modified>
</cp:coreProperties>
</file>