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52"/>
  </p:notesMasterIdLst>
  <p:handoutMasterIdLst>
    <p:handoutMasterId r:id="rId53"/>
  </p:handoutMasterIdLst>
  <p:sldIdLst>
    <p:sldId id="256" r:id="rId4"/>
    <p:sldId id="257" r:id="rId5"/>
    <p:sldId id="345" r:id="rId6"/>
    <p:sldId id="348" r:id="rId7"/>
    <p:sldId id="350" r:id="rId8"/>
    <p:sldId id="351" r:id="rId9"/>
    <p:sldId id="352" r:id="rId10"/>
    <p:sldId id="260" r:id="rId11"/>
    <p:sldId id="322" r:id="rId12"/>
    <p:sldId id="309" r:id="rId13"/>
    <p:sldId id="279" r:id="rId14"/>
    <p:sldId id="357" r:id="rId15"/>
    <p:sldId id="356" r:id="rId16"/>
    <p:sldId id="413" r:id="rId17"/>
    <p:sldId id="324" r:id="rId18"/>
    <p:sldId id="264" r:id="rId19"/>
    <p:sldId id="265" r:id="rId20"/>
    <p:sldId id="389" r:id="rId21"/>
    <p:sldId id="388" r:id="rId22"/>
    <p:sldId id="268" r:id="rId23"/>
    <p:sldId id="269" r:id="rId24"/>
    <p:sldId id="270" r:id="rId25"/>
    <p:sldId id="271" r:id="rId26"/>
    <p:sldId id="363" r:id="rId27"/>
    <p:sldId id="273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47" r:id="rId40"/>
    <p:sldId id="378" r:id="rId41"/>
    <p:sldId id="379" r:id="rId42"/>
    <p:sldId id="380" r:id="rId43"/>
    <p:sldId id="381" r:id="rId44"/>
    <p:sldId id="382" r:id="rId45"/>
    <p:sldId id="383" r:id="rId46"/>
    <p:sldId id="377" r:id="rId47"/>
    <p:sldId id="384" r:id="rId48"/>
    <p:sldId id="385" r:id="rId49"/>
    <p:sldId id="386" r:id="rId50"/>
    <p:sldId id="280" r:id="rId51"/>
  </p:sldIdLst>
  <p:sldSz cx="9144000" cy="5143500" type="screen16x9"/>
  <p:notesSz cx="7559675" cy="10691813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A93F"/>
    <a:srgbClr val="51514F"/>
    <a:srgbClr val="A8C81D"/>
    <a:srgbClr val="376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149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84AC666-012C-467A-BDC8-7E68D5EBC0B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9CB894-91EB-4675-8278-ACF5149C762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5252D0-C4EF-4D98-BAAF-F68ABE5D186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6F1D01-A80E-4EB0-8A7B-F8102C3A324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9AD7D42-BA51-49AB-9FF5-6A5EE4197FC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95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1EB92D-E26A-42A4-98C2-38F3CF68B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816040-86D2-4B14-B95D-C21EFEB1505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5EBD9B15-EA4B-437E-9594-C4849DE58F4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393662-A11C-4163-868D-0B902974A11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07342F-B4CA-47AE-9D72-2B4133F33E7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E1579-0595-4958-B322-924A62E65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5F340EA-EFAD-4DAE-AEE3-FBA9250E7F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2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2000" marR="0" indent="-162000" rtl="0" hangingPunct="0">
      <a:tabLst/>
      <a:defRPr lang="fr-FR" sz="15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81EA3-31E7-46FB-BA31-85AF10D0A8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DFEDC0-ECBF-4EDA-9BA7-0C66D4740685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84EDB3-AC21-4018-AB0D-B6DE6CF26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12F104-95B8-4B13-AB25-81764EE4A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76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39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17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58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523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29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35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121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141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93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688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700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52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681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425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046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904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24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070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4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87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48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28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88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249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7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28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3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5F340EA-EFAD-4DAE-AEE3-FBA9250E7F0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46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8218D-9212-4CC9-ADF6-3E0BF3C46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251519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FADED2-4DE7-4411-BB87-4441208F8A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24133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1707F-2408-462D-AEC1-E9CFB39BE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414265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890A5-2348-425F-8A8D-E1AE2690F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49752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2CB75-2277-4AB5-8AC5-35E80682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60275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29EBC7-BADC-4607-9AA9-3EED28DB87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943902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B13CC9-7E16-4075-AFC7-08E4E9E4D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048775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EFCA9-2CFC-4F7B-9824-2EE57DEFC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5161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1E0FB-91BD-477B-B6D2-626D4AB18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738094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AA4D8-B323-425F-B62A-6E275A558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0681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D32C92-8F43-4E56-884D-88726E282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220934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F47E0-133A-4E40-A6E3-16E1C6FC30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131884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153526-B268-4EDA-9ECA-2903F65DE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75345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4EDCE5-0B88-4F57-B3EF-C1266315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564209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3ED5D-49A9-4FD3-B4E6-5030C1CE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461285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34AB23-5E43-45F4-B154-ECFBFAFF8F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846804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30503-E82E-43AC-816A-AD8C1F5F1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700281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56437-2B81-4EF4-BD40-56E678BF8E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9056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762327-C6E6-49D5-9506-5846BC52C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96801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795D89-E7D0-4515-AFA4-F20D3834D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43348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4564C-98CC-4E3F-9E58-6630AB8DEE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38784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B71B3B-3F07-4899-AD38-B4DD3AA7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98357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EF8699-CF61-4801-AFC3-AB8A3A101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985277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FF4392-0C0D-4DA5-82D7-891521044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2652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D4D761-3DC1-4D15-9660-2EB14645F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17202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D1F43E-DAF3-42CF-AEC4-463F01A1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93283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A56CD-6E89-4244-9E8D-C3E0A97BA9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425269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D34672-1FB8-4EF1-942D-B757022FF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04056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1DBD2-26C6-494A-BF5E-7A4EEA8A8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132365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10B574-C646-4C00-BC41-B9C48598C7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900453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BC0131-2BEF-48FE-8411-18C3C229A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75381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F42B8-85FC-4FED-BE57-67356E52C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32319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50854-1F43-4950-9740-F6938C829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291950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DDF071A-048C-4A50-811B-C5BA81F935B7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86EF663-2FE8-4CB3-95F7-BED5C370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47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21000">
    <p:sndAc>
      <p:stSnd>
        <p:snd r:embed="rId13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4006B42-6BF8-4EB5-A62D-96A7BD1808AD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22339CC-5890-43D2-B9D4-76451F794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89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21000">
    <p:sndAc>
      <p:stSnd>
        <p:snd r:embed="rId13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58629FD-02AB-485A-86E1-FC697267E639}" type="datetime1">
              <a:rPr lang="fr-FR" smtClean="0"/>
              <a:pPr lvl="0"/>
              <a:t>07/12/2021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FFA13D6-E2F7-40B4-8216-5DDB6EFC6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0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21000">
    <p:sndAc>
      <p:stSnd>
        <p:snd r:embed="rId13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F66C8-E50C-4108-B290-5ED499D3F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3" y="565609"/>
            <a:ext cx="6935996" cy="24798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A7D7A-9A16-48C4-8F8A-55FE5064326B}"/>
              </a:ext>
            </a:extLst>
          </p:cNvPr>
          <p:cNvSpPr/>
          <p:nvPr/>
        </p:nvSpPr>
        <p:spPr>
          <a:xfrm>
            <a:off x="2903456" y="3158754"/>
            <a:ext cx="2971391" cy="117724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fr-FR" sz="7200" b="1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702E3-B2C2-4F7B-9232-2EB63F749C68}"/>
              </a:ext>
            </a:extLst>
          </p:cNvPr>
          <p:cNvSpPr/>
          <p:nvPr/>
        </p:nvSpPr>
        <p:spPr>
          <a:xfrm>
            <a:off x="4502719" y="2225502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endParaRPr lang="fr-FR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E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b="1" dirty="0">
                <a:solidFill>
                  <a:srgbClr val="00E172"/>
                </a:solidFill>
              </a:rPr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82154"/>
            <a:ext cx="7886700" cy="25538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9600" dirty="0">
                <a:latin typeface="+mj-lt"/>
              </a:rPr>
              <a:t>7 = 10 </a:t>
            </a:r>
            <a:r>
              <a:rPr lang="fr-FR" sz="13800" dirty="0">
                <a:latin typeface="+mj-lt"/>
              </a:rPr>
              <a:t>-</a:t>
            </a:r>
            <a:r>
              <a:rPr lang="fr-FR" sz="9600" dirty="0">
                <a:latin typeface="+mj-lt"/>
              </a:rPr>
              <a:t> </a:t>
            </a:r>
            <a:r>
              <a:rPr lang="fr-FR" sz="11500" dirty="0">
                <a:solidFill>
                  <a:srgbClr val="FF0000"/>
                </a:solidFill>
                <a:latin typeface="+mj-lt"/>
              </a:rPr>
              <a:t>?</a:t>
            </a:r>
            <a:endParaRPr lang="fr-FR" sz="9600" dirty="0"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409DFC-260C-4EC9-BF05-13A9DBAF14F6}"/>
              </a:ext>
            </a:extLst>
          </p:cNvPr>
          <p:cNvSpPr txBox="1"/>
          <p:nvPr/>
        </p:nvSpPr>
        <p:spPr>
          <a:xfrm>
            <a:off x="8260690" y="31587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10 s</a:t>
            </a:r>
          </a:p>
        </p:txBody>
      </p:sp>
    </p:spTree>
    <p:extLst>
      <p:ext uri="{BB962C8B-B14F-4D97-AF65-F5344CB8AC3E}">
        <p14:creationId xmlns:p14="http://schemas.microsoft.com/office/powerpoint/2010/main" val="42770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000"/>
    </mc:Choice>
    <mc:Fallback xmlns="">
      <p:transition advClick="0" advTm="1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088" y="241666"/>
            <a:ext cx="8205814" cy="112993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31A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 </a:t>
            </a:r>
            <a:br>
              <a:rPr lang="fr-FR" b="1" dirty="0">
                <a:solidFill>
                  <a:srgbClr val="00E1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00E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4900" b="1" dirty="0">
                <a:cs typeface="Arial" panose="020B0604020202020204" pitchFamily="34" charset="0"/>
              </a:rPr>
              <a:t>Combien y a-t-il d’euros en tout ?</a:t>
            </a:r>
            <a:endParaRPr lang="fr-FR" b="1" dirty="0"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183A9A-293B-8543-8053-4DA5EA412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62" y="1662790"/>
            <a:ext cx="4056491" cy="21354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57B93C-D087-4849-A406-B116618F9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810" y="2629576"/>
            <a:ext cx="1387046" cy="13356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E9EE4F-78CC-124A-AC81-CDECB2EB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007" y="1332751"/>
            <a:ext cx="1387046" cy="13356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96E91A-F15B-41C2-8B11-F639D04C435D}"/>
              </a:ext>
            </a:extLst>
          </p:cNvPr>
          <p:cNvSpPr txBox="1"/>
          <p:nvPr/>
        </p:nvSpPr>
        <p:spPr>
          <a:xfrm>
            <a:off x="8335788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20 s</a:t>
            </a:r>
          </a:p>
        </p:txBody>
      </p:sp>
    </p:spTree>
    <p:extLst>
      <p:ext uri="{BB962C8B-B14F-4D97-AF65-F5344CB8AC3E}">
        <p14:creationId xmlns:p14="http://schemas.microsoft.com/office/powerpoint/2010/main" val="14728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482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8.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28699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15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DE76F6-1726-4297-86D4-2633F4B54FDB}"/>
              </a:ext>
            </a:extLst>
          </p:cNvPr>
          <p:cNvSpPr txBox="1"/>
          <p:nvPr/>
        </p:nvSpPr>
        <p:spPr>
          <a:xfrm>
            <a:off x="2291568" y="634907"/>
            <a:ext cx="45608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latin typeface="+mj-lt"/>
              </a:rPr>
              <a:t>6 + 99</a:t>
            </a:r>
            <a:endParaRPr lang="LID4096" sz="13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7346692"/>
      </p:ext>
    </p:extLst>
  </p:cSld>
  <p:clrMapOvr>
    <a:masterClrMapping/>
  </p:clrMapOvr>
  <p:transition spd="slow" advClick="0" advTm="16000"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482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9.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/>
              <a:t>15 </a:t>
            </a:r>
            <a:r>
              <a:rPr lang="fr-FR" sz="1013" dirty="0"/>
              <a:t>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8440A5-0260-4C1F-9085-9C59E0D6781C}"/>
              </a:ext>
            </a:extLst>
          </p:cNvPr>
          <p:cNvSpPr txBox="1"/>
          <p:nvPr/>
        </p:nvSpPr>
        <p:spPr>
          <a:xfrm>
            <a:off x="1108087" y="956930"/>
            <a:ext cx="7285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+mj-lt"/>
              </a:rPr>
              <a:t>Le double de 120</a:t>
            </a:r>
            <a:endParaRPr lang="LID4096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0560484"/>
      </p:ext>
    </p:extLst>
  </p:cSld>
  <p:clrMapOvr>
    <a:masterClrMapping/>
  </p:clrMapOvr>
  <p:transition spd="slow" advClick="0" advTm="16000"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31A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3682" y="1108527"/>
            <a:ext cx="8438161" cy="2553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400" dirty="0">
                <a:latin typeface="+mj-lt"/>
              </a:rPr>
              <a:t>27+13+ 9 =</a:t>
            </a:r>
            <a:r>
              <a:rPr lang="fr-FR" sz="10400" dirty="0">
                <a:solidFill>
                  <a:srgbClr val="FF0000"/>
                </a:solidFill>
                <a:latin typeface="+mj-lt"/>
              </a:rPr>
              <a:t>?</a:t>
            </a:r>
            <a:r>
              <a:rPr lang="fr-FR" sz="10400" dirty="0">
                <a:latin typeface="+mj-lt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D0CCE5-27BE-4888-A788-6AD717653C07}"/>
              </a:ext>
            </a:extLst>
          </p:cNvPr>
          <p:cNvSpPr txBox="1"/>
          <p:nvPr/>
        </p:nvSpPr>
        <p:spPr>
          <a:xfrm>
            <a:off x="8394056" y="405518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20 s</a:t>
            </a:r>
          </a:p>
        </p:txBody>
      </p:sp>
    </p:spTree>
    <p:extLst>
      <p:ext uri="{BB962C8B-B14F-4D97-AF65-F5344CB8AC3E}">
        <p14:creationId xmlns:p14="http://schemas.microsoft.com/office/powerpoint/2010/main" val="2325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0114" y="2571750"/>
            <a:ext cx="68587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Les CE1 ont terminé.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Ils posent leur stylo</a:t>
            </a:r>
            <a:r>
              <a:rPr lang="fr-FR" sz="3600" b="1" dirty="0">
                <a:solidFill>
                  <a:srgbClr val="1BAC0A"/>
                </a:solidFill>
              </a:rPr>
              <a:t>.</a:t>
            </a:r>
          </a:p>
          <a:p>
            <a:pPr algn="ctr"/>
            <a:r>
              <a:rPr lang="fr-FR" sz="4400" b="1" dirty="0">
                <a:solidFill>
                  <a:srgbClr val="1BAC0A"/>
                </a:solidFill>
              </a:rPr>
              <a:t>Les CM1 commencent</a:t>
            </a:r>
          </a:p>
          <a:p>
            <a:pPr algn="ctr"/>
            <a:r>
              <a:rPr lang="fr-FR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Appuyer sur Entrée pour continuer</a:t>
            </a:r>
            <a:endParaRPr lang="fr-FR" sz="2400" dirty="0"/>
          </a:p>
          <a:p>
            <a:pPr algn="ctr"/>
            <a:endParaRPr lang="fr-FR" sz="3600" b="1" dirty="0">
              <a:solidFill>
                <a:srgbClr val="1BAC0A"/>
              </a:solidFill>
            </a:endParaRPr>
          </a:p>
        </p:txBody>
      </p:sp>
      <p:pic>
        <p:nvPicPr>
          <p:cNvPr id="3" name="Image 2" descr="Nouveau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706" y="411510"/>
            <a:ext cx="4924701" cy="17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3863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67885" y="276076"/>
            <a:ext cx="8115930" cy="1182194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31A93F"/>
                </a:solidFill>
                <a:latin typeface="Arial"/>
                <a:ea typeface="Noto Sans CJK SC"/>
              </a:rPr>
              <a:t>11.   </a:t>
            </a:r>
          </a:p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E172"/>
                </a:solidFill>
                <a:latin typeface="Arial"/>
                <a:ea typeface="DejaVu Sans"/>
                <a:cs typeface="Calibri Light" panose="020F0302020204030204" pitchFamily="34" charset="0"/>
              </a:rPr>
              <a:t>	</a:t>
            </a:r>
            <a:r>
              <a:rPr lang="fr-FR" sz="5600" spc="-1" dirty="0">
                <a:solidFill>
                  <a:srgbClr val="000000"/>
                </a:solid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Combien y a-t-il d’étoiles</a:t>
            </a:r>
            <a:r>
              <a:rPr lang="fr-FR" sz="5200" spc="-1" dirty="0">
                <a:solidFill>
                  <a:srgbClr val="000000"/>
                </a:solid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 </a:t>
            </a:r>
            <a:r>
              <a:rPr lang="fr-FR" sz="4800" spc="-1" dirty="0">
                <a:solidFill>
                  <a:srgbClr val="000000"/>
                </a:solid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?</a:t>
            </a:r>
            <a:endParaRPr lang="fr-FR" sz="3300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8276760" y="319132"/>
            <a:ext cx="439560" cy="271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15 s</a:t>
            </a:r>
            <a:endParaRPr lang="fr-FR" spc="-1" dirty="0">
              <a:latin typeface="Arial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3"/>
          <a:stretch/>
        </p:blipFill>
        <p:spPr>
          <a:xfrm>
            <a:off x="1508475" y="1458270"/>
            <a:ext cx="4090770" cy="161838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 rot="10800000">
            <a:off x="2741853" y="3076650"/>
            <a:ext cx="4090770" cy="16183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 advClick="0" advTm="1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29595" y="466873"/>
            <a:ext cx="7884810" cy="992250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E172"/>
                </a:solidFill>
                <a:latin typeface="Arial"/>
                <a:ea typeface="DejaVu Sans"/>
              </a:rPr>
              <a:t>12.</a:t>
            </a:r>
            <a:r>
              <a:rPr lang="fr-FR" sz="3300" b="1" spc="-1" dirty="0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</a:p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fr-FR" sz="3300" spc="-1" dirty="0">
              <a:latin typeface="+mj-lt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8174934" y="466873"/>
            <a:ext cx="439560" cy="271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pc="-1">
                <a:solidFill>
                  <a:srgbClr val="000000"/>
                </a:solidFill>
                <a:latin typeface="Calibri"/>
                <a:ea typeface="DejaVu Sans"/>
              </a:rPr>
              <a:t>8 s</a:t>
            </a:r>
            <a:endParaRPr lang="fr-FR" spc="-1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2519916" y="738764"/>
            <a:ext cx="5365451" cy="1809000"/>
          </a:xfrm>
          <a:prstGeom prst="rect">
            <a:avLst/>
          </a:prstGeom>
          <a:noFill/>
          <a:ln w="54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9600" spc="-1" dirty="0">
                <a:solidFill>
                  <a:srgbClr val="000000"/>
                </a:solidFill>
                <a:latin typeface="+mj-lt"/>
                <a:ea typeface="DejaVu Sans"/>
              </a:rPr>
              <a:t>5 </a:t>
            </a:r>
            <a:r>
              <a:rPr lang="fr-FR" sz="6600" spc="-1" dirty="0">
                <a:solidFill>
                  <a:srgbClr val="000000"/>
                </a:solidFill>
                <a:latin typeface="+mj-lt"/>
                <a:ea typeface="DejaVu Sans"/>
              </a:rPr>
              <a:t>×</a:t>
            </a:r>
            <a:r>
              <a:rPr lang="fr-FR" sz="9600" spc="-1" dirty="0">
                <a:solidFill>
                  <a:srgbClr val="000000"/>
                </a:solidFill>
                <a:latin typeface="+mj-lt"/>
                <a:ea typeface="DejaVu Sans"/>
              </a:rPr>
              <a:t> 9 = </a:t>
            </a:r>
            <a:r>
              <a:rPr lang="fr-FR" sz="9600" spc="-1" dirty="0">
                <a:solidFill>
                  <a:srgbClr val="CE181E"/>
                </a:solidFill>
                <a:latin typeface="+mj-lt"/>
                <a:ea typeface="DejaVu Sans"/>
              </a:rPr>
              <a:t>?</a:t>
            </a:r>
            <a:endParaRPr lang="fr-FR" sz="9600" spc="-1" dirty="0">
              <a:latin typeface="+mj-lt"/>
            </a:endParaRPr>
          </a:p>
        </p:txBody>
      </p:sp>
    </p:spTree>
  </p:cSld>
  <p:clrMapOvr>
    <a:masterClrMapping/>
  </p:clrMapOvr>
  <p:transition spd="slow" advClick="0" advTm="9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3F5773F-5D4C-4D5A-BA2C-63B4CCA05F9C}"/>
              </a:ext>
            </a:extLst>
          </p:cNvPr>
          <p:cNvGrpSpPr/>
          <p:nvPr/>
        </p:nvGrpSpPr>
        <p:grpSpPr>
          <a:xfrm>
            <a:off x="334530" y="1424520"/>
            <a:ext cx="8230968" cy="2571480"/>
            <a:chOff x="334530" y="1424520"/>
            <a:chExt cx="8230968" cy="2571480"/>
          </a:xfrm>
        </p:grpSpPr>
        <p:pic>
          <p:nvPicPr>
            <p:cNvPr id="4" name="Image 8">
              <a:extLst>
                <a:ext uri="{FF2B5EF4-FFF2-40B4-BE49-F238E27FC236}">
                  <a16:creationId xmlns:a16="http://schemas.microsoft.com/office/drawing/2014/main" id="{EF1CB0B8-830D-48B6-B42A-18100FF37155}"/>
                </a:ext>
              </a:extLst>
            </p:cNvPr>
            <p:cNvPicPr/>
            <p:nvPr/>
          </p:nvPicPr>
          <p:blipFill>
            <a:blip r:embed="rId3"/>
            <a:srcRect l="52418" t="57756" r="4705" b="27353"/>
            <a:stretch/>
          </p:blipFill>
          <p:spPr>
            <a:xfrm rot="10800000">
              <a:off x="5327429" y="1787187"/>
              <a:ext cx="2014470" cy="44442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59291BE4-5BB6-43CF-BD92-1457819BF84D}"/>
                </a:ext>
              </a:extLst>
            </p:cNvPr>
            <p:cNvGrpSpPr/>
            <p:nvPr/>
          </p:nvGrpSpPr>
          <p:grpSpPr>
            <a:xfrm>
              <a:off x="334530" y="1424520"/>
              <a:ext cx="8230968" cy="2571480"/>
              <a:chOff x="446040" y="1899360"/>
              <a:chExt cx="10974624" cy="3428640"/>
            </a:xfrm>
          </p:grpSpPr>
          <p:pic>
            <p:nvPicPr>
              <p:cNvPr id="6" name="Image 8">
                <a:extLst>
                  <a:ext uri="{FF2B5EF4-FFF2-40B4-BE49-F238E27FC236}">
                    <a16:creationId xmlns:a16="http://schemas.microsoft.com/office/drawing/2014/main" id="{B93DD05A-52C1-4358-A917-7B2612A7F1C9}"/>
                  </a:ext>
                </a:extLst>
              </p:cNvPr>
              <p:cNvPicPr/>
              <p:nvPr/>
            </p:nvPicPr>
            <p:blipFill>
              <a:blip r:embed="rId3"/>
              <a:srcRect l="52418" t="57756" r="4705" b="27353"/>
              <a:stretch/>
            </p:blipFill>
            <p:spPr>
              <a:xfrm rot="10800000">
                <a:off x="6804216" y="4671720"/>
                <a:ext cx="2685960" cy="59256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7" name="Group 3">
                <a:extLst>
                  <a:ext uri="{FF2B5EF4-FFF2-40B4-BE49-F238E27FC236}">
                    <a16:creationId xmlns:a16="http://schemas.microsoft.com/office/drawing/2014/main" id="{3980A5F5-AAB0-4CBE-8010-E723E3DBF487}"/>
                  </a:ext>
                </a:extLst>
              </p:cNvPr>
              <p:cNvGrpSpPr/>
              <p:nvPr/>
            </p:nvGrpSpPr>
            <p:grpSpPr>
              <a:xfrm>
                <a:off x="446040" y="1899360"/>
                <a:ext cx="3297960" cy="3428640"/>
                <a:chOff x="446040" y="1899360"/>
                <a:chExt cx="3297960" cy="3428640"/>
              </a:xfrm>
            </p:grpSpPr>
            <p:pic>
              <p:nvPicPr>
                <p:cNvPr id="19" name="Image 17">
                  <a:extLst>
                    <a:ext uri="{FF2B5EF4-FFF2-40B4-BE49-F238E27FC236}">
                      <a16:creationId xmlns:a16="http://schemas.microsoft.com/office/drawing/2014/main" id="{518599C9-83EF-4ECA-B965-FE842393F55A}"/>
                    </a:ext>
                  </a:extLst>
                </p:cNvPr>
                <p:cNvPicPr/>
                <p:nvPr/>
              </p:nvPicPr>
              <p:blipFill>
                <a:blip r:embed="rId4"/>
                <a:srcRect r="59778" b="23110"/>
                <a:stretch/>
              </p:blipFill>
              <p:spPr>
                <a:xfrm>
                  <a:off x="446040" y="1899360"/>
                  <a:ext cx="3297960" cy="342864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0" name="CustomShape 4">
                  <a:extLst>
                    <a:ext uri="{FF2B5EF4-FFF2-40B4-BE49-F238E27FC236}">
                      <a16:creationId xmlns:a16="http://schemas.microsoft.com/office/drawing/2014/main" id="{E1D68480-B2E6-4D32-9867-36C15B3F9086}"/>
                    </a:ext>
                  </a:extLst>
                </p:cNvPr>
                <p:cNvSpPr/>
                <p:nvPr/>
              </p:nvSpPr>
              <p:spPr>
                <a:xfrm>
                  <a:off x="686880" y="3579480"/>
                  <a:ext cx="1927080" cy="7585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67500" tIns="33750" rIns="67500" bIns="33750"/>
                <a:lstStyle/>
                <a:p>
                  <a:pPr>
                    <a:lnSpc>
                      <a:spcPct val="100000"/>
                    </a:lnSpc>
                  </a:pPr>
                  <a:r>
                    <a:rPr lang="fr-FR" sz="3300" b="1" spc="-1" dirty="0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1 000</a:t>
                  </a:r>
                  <a:endParaRPr lang="fr-FR" sz="3300" spc="-1" dirty="0">
                    <a:latin typeface="Arial"/>
                  </a:endParaRPr>
                </a:p>
              </p:txBody>
            </p:sp>
          </p:grp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4872EEE6-56DF-476C-AE86-A45D469EEA9A}"/>
                  </a:ext>
                </a:extLst>
              </p:cNvPr>
              <p:cNvGrpSpPr/>
              <p:nvPr/>
            </p:nvGrpSpPr>
            <p:grpSpPr>
              <a:xfrm>
                <a:off x="3614040" y="1899360"/>
                <a:ext cx="3297960" cy="3428640"/>
                <a:chOff x="3614040" y="1899360"/>
                <a:chExt cx="3297960" cy="3428640"/>
              </a:xfrm>
            </p:grpSpPr>
            <p:pic>
              <p:nvPicPr>
                <p:cNvPr id="17" name="Image 17">
                  <a:extLst>
                    <a:ext uri="{FF2B5EF4-FFF2-40B4-BE49-F238E27FC236}">
                      <a16:creationId xmlns:a16="http://schemas.microsoft.com/office/drawing/2014/main" id="{D2439A35-0F4E-4492-BCF1-03EB5655258A}"/>
                    </a:ext>
                  </a:extLst>
                </p:cNvPr>
                <p:cNvPicPr/>
                <p:nvPr/>
              </p:nvPicPr>
              <p:blipFill>
                <a:blip r:embed="rId4"/>
                <a:srcRect r="59778" b="23110"/>
                <a:stretch/>
              </p:blipFill>
              <p:spPr>
                <a:xfrm>
                  <a:off x="3614040" y="1899360"/>
                  <a:ext cx="3297960" cy="342864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8" name="CustomShape 7">
                  <a:extLst>
                    <a:ext uri="{FF2B5EF4-FFF2-40B4-BE49-F238E27FC236}">
                      <a16:creationId xmlns:a16="http://schemas.microsoft.com/office/drawing/2014/main" id="{AA860ED7-5C2D-4234-8212-E1F5185133E0}"/>
                    </a:ext>
                  </a:extLst>
                </p:cNvPr>
                <p:cNvSpPr/>
                <p:nvPr/>
              </p:nvSpPr>
              <p:spPr>
                <a:xfrm>
                  <a:off x="3854880" y="3579480"/>
                  <a:ext cx="1927080" cy="7585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B711D77E-FC0D-407B-A794-1AD7AD6CDF1D}"/>
                  </a:ext>
                </a:extLst>
              </p:cNvPr>
              <p:cNvPicPr/>
              <p:nvPr/>
            </p:nvPicPr>
            <p:blipFill>
              <a:blip r:embed="rId3"/>
              <a:srcRect l="52418" t="57756" r="4705" b="27353"/>
              <a:stretch/>
            </p:blipFill>
            <p:spPr>
              <a:xfrm rot="10800000">
                <a:off x="7449984" y="3132720"/>
                <a:ext cx="2685960" cy="5925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Image 14">
                <a:extLst>
                  <a:ext uri="{FF2B5EF4-FFF2-40B4-BE49-F238E27FC236}">
                    <a16:creationId xmlns:a16="http://schemas.microsoft.com/office/drawing/2014/main" id="{8E3A61A5-0310-4395-812C-CB22BF52FF7B}"/>
                  </a:ext>
                </a:extLst>
              </p:cNvPr>
              <p:cNvPicPr/>
              <p:nvPr/>
            </p:nvPicPr>
            <p:blipFill>
              <a:blip r:embed="rId5"/>
              <a:srcRect l="68817" r="10655" b="17612"/>
              <a:stretch/>
            </p:blipFill>
            <p:spPr>
              <a:xfrm>
                <a:off x="10670424" y="3702487"/>
                <a:ext cx="375120" cy="4287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Image 8">
                <a:extLst>
                  <a:ext uri="{FF2B5EF4-FFF2-40B4-BE49-F238E27FC236}">
                    <a16:creationId xmlns:a16="http://schemas.microsoft.com/office/drawing/2014/main" id="{D68FD2BD-6DEF-49C4-9642-6613BFC98A94}"/>
                  </a:ext>
                </a:extLst>
              </p:cNvPr>
              <p:cNvPicPr/>
              <p:nvPr/>
            </p:nvPicPr>
            <p:blipFill>
              <a:blip r:embed="rId3"/>
              <a:srcRect l="52418" t="57756" r="4705" b="27353"/>
              <a:stretch/>
            </p:blipFill>
            <p:spPr>
              <a:xfrm rot="10800000">
                <a:off x="7200000" y="3929364"/>
                <a:ext cx="2685960" cy="5925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Image 14">
                <a:extLst>
                  <a:ext uri="{FF2B5EF4-FFF2-40B4-BE49-F238E27FC236}">
                    <a16:creationId xmlns:a16="http://schemas.microsoft.com/office/drawing/2014/main" id="{C0121970-969A-4321-91AA-36D96B5C5C16}"/>
                  </a:ext>
                </a:extLst>
              </p:cNvPr>
              <p:cNvPicPr/>
              <p:nvPr/>
            </p:nvPicPr>
            <p:blipFill>
              <a:blip r:embed="rId5"/>
              <a:srcRect l="68817" r="10655" b="17612"/>
              <a:stretch/>
            </p:blipFill>
            <p:spPr>
              <a:xfrm>
                <a:off x="11016360" y="3372974"/>
                <a:ext cx="375120" cy="4287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Image 14">
                <a:extLst>
                  <a:ext uri="{FF2B5EF4-FFF2-40B4-BE49-F238E27FC236}">
                    <a16:creationId xmlns:a16="http://schemas.microsoft.com/office/drawing/2014/main" id="{DE8A702F-8FC4-4A0C-BCEE-1384D6C1AF80}"/>
                  </a:ext>
                </a:extLst>
              </p:cNvPr>
              <p:cNvPicPr/>
              <p:nvPr/>
            </p:nvPicPr>
            <p:blipFill>
              <a:blip r:embed="rId5"/>
              <a:srcRect l="68817" r="10655" b="17612"/>
              <a:stretch/>
            </p:blipFill>
            <p:spPr>
              <a:xfrm>
                <a:off x="10348200" y="3365100"/>
                <a:ext cx="375120" cy="4287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Image 14">
                <a:extLst>
                  <a:ext uri="{FF2B5EF4-FFF2-40B4-BE49-F238E27FC236}">
                    <a16:creationId xmlns:a16="http://schemas.microsoft.com/office/drawing/2014/main" id="{7A212A3B-D265-4023-9C11-62CEF1F13D44}"/>
                  </a:ext>
                </a:extLst>
              </p:cNvPr>
              <p:cNvPicPr/>
              <p:nvPr/>
            </p:nvPicPr>
            <p:blipFill>
              <a:blip r:embed="rId5"/>
              <a:srcRect l="68817" r="10655" b="17612"/>
              <a:stretch/>
            </p:blipFill>
            <p:spPr>
              <a:xfrm>
                <a:off x="11045544" y="4032000"/>
                <a:ext cx="375120" cy="4287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B48E1A02-C8F8-4DB4-85DF-7AFCD536A7D1}"/>
                  </a:ext>
                </a:extLst>
              </p:cNvPr>
              <p:cNvPicPr/>
              <p:nvPr/>
            </p:nvPicPr>
            <p:blipFill>
              <a:blip r:embed="rId5"/>
              <a:srcRect l="68817" r="10655" b="17612"/>
              <a:stretch/>
            </p:blipFill>
            <p:spPr>
              <a:xfrm>
                <a:off x="10353120" y="4054017"/>
                <a:ext cx="375120" cy="4287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A65088D-CCA9-4BB4-B5B0-C82D7A0FCBE5}"/>
                  </a:ext>
                </a:extLst>
              </p:cNvPr>
              <p:cNvSpPr txBox="1"/>
              <p:nvPr/>
            </p:nvSpPr>
            <p:spPr>
              <a:xfrm>
                <a:off x="8542980" y="3136612"/>
                <a:ext cx="812268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2400" b="1" spc="-1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10</a:t>
                </a:r>
                <a:endParaRPr lang="fr-FR" sz="2400" spc="-1" dirty="0">
                  <a:latin typeface="Arial"/>
                </a:endParaRPr>
              </a:p>
            </p:txBody>
          </p:sp>
        </p:grpSp>
      </p:grpSp>
      <p:sp>
        <p:nvSpPr>
          <p:cNvPr id="21" name="CustomShape 1">
            <a:extLst>
              <a:ext uri="{FF2B5EF4-FFF2-40B4-BE49-F238E27FC236}">
                <a16:creationId xmlns:a16="http://schemas.microsoft.com/office/drawing/2014/main" id="{0EF44F32-AE83-4F3F-B4FC-42AEFAF3D985}"/>
              </a:ext>
            </a:extLst>
          </p:cNvPr>
          <p:cNvSpPr/>
          <p:nvPr/>
        </p:nvSpPr>
        <p:spPr>
          <a:xfrm>
            <a:off x="441280" y="208287"/>
            <a:ext cx="8261440" cy="1221191"/>
          </a:xfrm>
          <a:prstGeom prst="rect">
            <a:avLst/>
          </a:prstGeom>
          <a:solidFill>
            <a:srgbClr val="FFFFFF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E172"/>
                </a:solidFill>
                <a:latin typeface="Calibri"/>
                <a:ea typeface="DejaVu Sans"/>
              </a:rPr>
              <a:t>13.</a:t>
            </a:r>
            <a:r>
              <a:rPr lang="fr-FR" sz="33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lang="fr-FR" sz="3900" spc="-1" dirty="0">
                <a:solidFill>
                  <a:srgbClr val="000000"/>
                </a:solidFill>
                <a:latin typeface="+mj-lt"/>
                <a:ea typeface="DejaVu Sans"/>
              </a:rPr>
              <a:t>Combien de petits cubes bleus en tout  ?</a:t>
            </a:r>
            <a:endParaRPr lang="fr-FR" sz="3300" spc="-1" dirty="0">
              <a:latin typeface="+mj-lt"/>
            </a:endParaRPr>
          </a:p>
        </p:txBody>
      </p:sp>
      <p:sp>
        <p:nvSpPr>
          <p:cNvPr id="23" name="CustomShape 2">
            <a:extLst>
              <a:ext uri="{FF2B5EF4-FFF2-40B4-BE49-F238E27FC236}">
                <a16:creationId xmlns:a16="http://schemas.microsoft.com/office/drawing/2014/main" id="{81CD5408-680C-4FFF-9D24-B155EB089C4A}"/>
              </a:ext>
            </a:extLst>
          </p:cNvPr>
          <p:cNvSpPr/>
          <p:nvPr/>
        </p:nvSpPr>
        <p:spPr>
          <a:xfrm>
            <a:off x="8482895" y="273779"/>
            <a:ext cx="439560" cy="271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15 s</a:t>
            </a:r>
            <a:endParaRPr lang="fr-FR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880295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29595" y="466873"/>
            <a:ext cx="7884810" cy="992250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r>
              <a:rPr lang="fr-FR" sz="2800" b="1" spc="-1" dirty="0">
                <a:solidFill>
                  <a:srgbClr val="31A93F"/>
                </a:solidFill>
                <a:latin typeface="Arial"/>
                <a:ea typeface="DejaVu Sans"/>
              </a:rPr>
              <a:t>14. </a:t>
            </a:r>
            <a:r>
              <a:rPr lang="fr-FR" sz="3300" b="1" spc="-1" dirty="0">
                <a:solidFill>
                  <a:srgbClr val="000000"/>
                </a:solidFill>
                <a:latin typeface="Arial"/>
                <a:ea typeface="DejaVu Sans"/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fr-FR" sz="3300" spc="-1" dirty="0">
              <a:latin typeface="+mj-lt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8174934" y="466873"/>
            <a:ext cx="439560" cy="271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20 s</a:t>
            </a:r>
            <a:endParaRPr lang="fr-FR" spc="-1" dirty="0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1118942" y="1182676"/>
            <a:ext cx="6906115" cy="1088640"/>
          </a:xfrm>
          <a:prstGeom prst="rect">
            <a:avLst/>
          </a:prstGeom>
          <a:noFill/>
          <a:ln w="54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fr-FR" sz="8000" spc="-1" dirty="0">
                <a:solidFill>
                  <a:srgbClr val="000000"/>
                </a:solidFill>
                <a:latin typeface="+mj-lt"/>
                <a:ea typeface="DejaVu Sans"/>
              </a:rPr>
              <a:t>5 + 24 + 155 + 6</a:t>
            </a:r>
            <a:endParaRPr lang="fr-FR" sz="8000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134732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41451" y="2171273"/>
            <a:ext cx="6914000" cy="2571815"/>
          </a:xfrm>
        </p:spPr>
        <p:txBody>
          <a:bodyPr>
            <a:normAutofit/>
          </a:bodyPr>
          <a:lstStyle/>
          <a:p>
            <a:pPr algn="ctr">
              <a:spcBef>
                <a:spcPts val="479"/>
              </a:spcBef>
              <a:buNone/>
            </a:pPr>
            <a:r>
              <a:rPr lang="fr-FR" sz="3300" b="1" dirty="0"/>
              <a:t>Sujet de qualification des classes de cycle 2 et cycle 3.</a:t>
            </a:r>
          </a:p>
          <a:p>
            <a:pPr algn="ctr">
              <a:spcBef>
                <a:spcPts val="479"/>
              </a:spcBef>
              <a:buNone/>
            </a:pPr>
            <a:r>
              <a:rPr lang="fr-FR" sz="3900" dirty="0">
                <a:solidFill>
                  <a:srgbClr val="00B050"/>
                </a:solidFill>
                <a:latin typeface="+mj-lt"/>
              </a:rPr>
              <a:t>CE</a:t>
            </a:r>
            <a:r>
              <a:rPr lang="fr-FR" sz="3900" baseline="-25000" dirty="0">
                <a:solidFill>
                  <a:srgbClr val="00B050"/>
                </a:solidFill>
                <a:latin typeface="+mj-lt"/>
              </a:rPr>
              <a:t>1</a:t>
            </a:r>
            <a:r>
              <a:rPr lang="fr-FR" sz="3900" dirty="0">
                <a:solidFill>
                  <a:srgbClr val="00B050"/>
                </a:solidFill>
                <a:latin typeface="+mj-lt"/>
              </a:rPr>
              <a:t>: 1 à 10     </a:t>
            </a:r>
            <a:r>
              <a:rPr lang="fr-FR" sz="3900" dirty="0">
                <a:latin typeface="+mj-lt"/>
              </a:rPr>
              <a:t>;    </a:t>
            </a:r>
            <a:r>
              <a:rPr lang="fr-FR" sz="39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CE</a:t>
            </a:r>
            <a:r>
              <a:rPr lang="fr-FR" sz="3900" baseline="-25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</a:t>
            </a:r>
            <a:r>
              <a:rPr lang="fr-FR" sz="39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: 6 à 20 </a:t>
            </a:r>
            <a:r>
              <a:rPr lang="fr-FR" sz="3900" dirty="0">
                <a:latin typeface="+mj-lt"/>
              </a:rPr>
              <a:t>; </a:t>
            </a:r>
          </a:p>
          <a:p>
            <a:pPr algn="ctr">
              <a:spcBef>
                <a:spcPts val="479"/>
              </a:spcBef>
              <a:buNone/>
            </a:pPr>
            <a:r>
              <a:rPr lang="fr-FR" sz="39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CM</a:t>
            </a:r>
            <a:r>
              <a:rPr lang="fr-FR" sz="3900" baseline="-25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fr-FR" sz="39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: 11 à 30  </a:t>
            </a:r>
            <a:r>
              <a:rPr lang="fr-FR" sz="3900" dirty="0">
                <a:latin typeface="+mj-lt"/>
              </a:rPr>
              <a:t>; </a:t>
            </a:r>
            <a:r>
              <a:rPr lang="fr-FR" sz="3900" dirty="0">
                <a:solidFill>
                  <a:srgbClr val="31A93F"/>
                </a:solidFill>
                <a:latin typeface="+mj-lt"/>
              </a:rPr>
              <a:t>CM</a:t>
            </a:r>
            <a:r>
              <a:rPr lang="fr-FR" sz="3900" baseline="-25000" dirty="0">
                <a:solidFill>
                  <a:srgbClr val="31A93F"/>
                </a:solidFill>
                <a:latin typeface="+mj-lt"/>
              </a:rPr>
              <a:t>2</a:t>
            </a:r>
            <a:r>
              <a:rPr lang="fr-FR" sz="3900" dirty="0">
                <a:solidFill>
                  <a:srgbClr val="31A93F"/>
                </a:solidFill>
                <a:latin typeface="+mj-lt"/>
              </a:rPr>
              <a:t>+6</a:t>
            </a:r>
            <a:r>
              <a:rPr lang="fr-FR" sz="3900" baseline="30000" dirty="0">
                <a:solidFill>
                  <a:srgbClr val="31A93F"/>
                </a:solidFill>
                <a:latin typeface="+mj-lt"/>
              </a:rPr>
              <a:t>e</a:t>
            </a:r>
            <a:r>
              <a:rPr lang="fr-FR" sz="3900" dirty="0">
                <a:solidFill>
                  <a:srgbClr val="31A93F"/>
                </a:solidFill>
                <a:latin typeface="+mj-lt"/>
              </a:rPr>
              <a:t> : 21 à 40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" y="400411"/>
            <a:ext cx="4953020" cy="1770862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500620" y="286470"/>
            <a:ext cx="8142760" cy="992250"/>
          </a:xfrm>
          <a:prstGeom prst="rect">
            <a:avLst/>
          </a:prstGeom>
          <a:solidFill>
            <a:srgbClr val="FFFFFF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r>
              <a:rPr lang="fr-FR" sz="3200" b="1" spc="-1" dirty="0">
                <a:solidFill>
                  <a:srgbClr val="31A93F"/>
                </a:solidFill>
                <a:latin typeface="Calibri"/>
                <a:ea typeface="DejaVu Sans"/>
              </a:rPr>
              <a:t>15. </a:t>
            </a:r>
          </a:p>
          <a:p>
            <a:pPr>
              <a:lnSpc>
                <a:spcPct val="90000"/>
              </a:lnSpc>
            </a:pPr>
            <a:r>
              <a:rPr lang="fr-FR" sz="3600" spc="-1" dirty="0">
                <a:solidFill>
                  <a:srgbClr val="000000"/>
                </a:solidFill>
                <a:latin typeface="+mj-lt"/>
                <a:ea typeface="DejaVu Sans"/>
              </a:rPr>
              <a:t>Quel nombre placer sur cette graduation ?</a:t>
            </a:r>
            <a:endParaRPr lang="fr-FR" sz="3300" spc="-1" dirty="0">
              <a:latin typeface="+mj-lt"/>
            </a:endParaRPr>
          </a:p>
        </p:txBody>
      </p:sp>
      <p:sp>
        <p:nvSpPr>
          <p:cNvPr id="178" name="Line 2"/>
          <p:cNvSpPr/>
          <p:nvPr/>
        </p:nvSpPr>
        <p:spPr>
          <a:xfrm>
            <a:off x="1789290" y="3083940"/>
            <a:ext cx="5949450" cy="27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9" name="Line 3"/>
          <p:cNvSpPr/>
          <p:nvPr/>
        </p:nvSpPr>
        <p:spPr>
          <a:xfrm flipV="1">
            <a:off x="1789290" y="2619000"/>
            <a:ext cx="270" cy="75978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" name="Line 5"/>
          <p:cNvSpPr/>
          <p:nvPr/>
        </p:nvSpPr>
        <p:spPr>
          <a:xfrm flipV="1">
            <a:off x="7738740" y="2619000"/>
            <a:ext cx="270" cy="75978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2" name="CustomShape 6"/>
          <p:cNvSpPr/>
          <p:nvPr/>
        </p:nvSpPr>
        <p:spPr>
          <a:xfrm>
            <a:off x="1339875" y="2047423"/>
            <a:ext cx="898830" cy="431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lang="fr-FR" sz="3200" spc="-1" dirty="0">
              <a:latin typeface="Arial"/>
            </a:endParaRPr>
          </a:p>
        </p:txBody>
      </p:sp>
      <p:sp>
        <p:nvSpPr>
          <p:cNvPr id="183" name="CustomShape 7"/>
          <p:cNvSpPr/>
          <p:nvPr/>
        </p:nvSpPr>
        <p:spPr>
          <a:xfrm>
            <a:off x="7242345" y="2061137"/>
            <a:ext cx="992790" cy="579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rgbClr val="000000"/>
                </a:solidFill>
                <a:latin typeface="Arial"/>
                <a:ea typeface="DejaVu Sans"/>
              </a:rPr>
              <a:t>200</a:t>
            </a:r>
            <a:endParaRPr lang="fr-FR" sz="3200" spc="-1" dirty="0">
              <a:latin typeface="Arial"/>
            </a:endParaRPr>
          </a:p>
        </p:txBody>
      </p:sp>
      <p:sp>
        <p:nvSpPr>
          <p:cNvPr id="184" name="Line 8"/>
          <p:cNvSpPr/>
          <p:nvPr/>
        </p:nvSpPr>
        <p:spPr>
          <a:xfrm>
            <a:off x="4749570" y="2772090"/>
            <a:ext cx="270" cy="623700"/>
          </a:xfrm>
          <a:prstGeom prst="line">
            <a:avLst/>
          </a:prstGeom>
          <a:ln w="3816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5" name="CustomShape 9"/>
          <p:cNvSpPr/>
          <p:nvPr/>
        </p:nvSpPr>
        <p:spPr>
          <a:xfrm>
            <a:off x="2630610" y="1449090"/>
            <a:ext cx="1309770" cy="1195290"/>
          </a:xfrm>
          <a:prstGeom prst="diamond">
            <a:avLst/>
          </a:prstGeom>
          <a:noFill/>
          <a:ln w="38160">
            <a:solidFill>
              <a:schemeClr val="tx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9" name="CustomShape 13"/>
          <p:cNvSpPr/>
          <p:nvPr/>
        </p:nvSpPr>
        <p:spPr>
          <a:xfrm>
            <a:off x="8451381" y="273780"/>
            <a:ext cx="439560" cy="271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20 s</a:t>
            </a:r>
            <a:endParaRPr lang="fr-FR" spc="-1" dirty="0">
              <a:latin typeface="Arial"/>
            </a:endParaRPr>
          </a:p>
        </p:txBody>
      </p:sp>
      <p:sp>
        <p:nvSpPr>
          <p:cNvPr id="190" name="Line 14"/>
          <p:cNvSpPr/>
          <p:nvPr/>
        </p:nvSpPr>
        <p:spPr>
          <a:xfrm>
            <a:off x="3282390" y="2755080"/>
            <a:ext cx="270" cy="623700"/>
          </a:xfrm>
          <a:prstGeom prst="line">
            <a:avLst/>
          </a:prstGeom>
          <a:ln w="3816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1" name="Line 15"/>
          <p:cNvSpPr/>
          <p:nvPr/>
        </p:nvSpPr>
        <p:spPr>
          <a:xfrm>
            <a:off x="6245640" y="2743200"/>
            <a:ext cx="270" cy="623700"/>
          </a:xfrm>
          <a:prstGeom prst="line">
            <a:avLst/>
          </a:prstGeom>
          <a:ln w="3816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15ABE4-3A6D-4EC2-AB8D-7B961FC9D76A}"/>
              </a:ext>
            </a:extLst>
          </p:cNvPr>
          <p:cNvSpPr txBox="1"/>
          <p:nvPr/>
        </p:nvSpPr>
        <p:spPr>
          <a:xfrm>
            <a:off x="3084482" y="170026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slow" advClick="0" advTm="1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52893" y="270000"/>
            <a:ext cx="7996927" cy="1162350"/>
          </a:xfrm>
          <a:prstGeom prst="rect">
            <a:avLst/>
          </a:prstGeom>
          <a:ln>
            <a:noFill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31A93F"/>
                </a:solidFill>
                <a:latin typeface="Calibri"/>
                <a:ea typeface="DejaVu Sans"/>
              </a:rPr>
              <a:t>16. </a:t>
            </a:r>
          </a:p>
          <a:p>
            <a:pPr>
              <a:lnSpc>
                <a:spcPct val="100000"/>
              </a:lnSpc>
            </a:pPr>
            <a:r>
              <a:rPr lang="fr-FR" sz="4050" spc="-1" dirty="0">
                <a:solidFill>
                  <a:srgbClr val="000000"/>
                </a:solid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Quel est</a:t>
            </a:r>
            <a:r>
              <a:rPr lang="fr-FR" sz="4050" spc="-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050" spc="-1" dirty="0">
                <a:solidFill>
                  <a:srgbClr val="000000"/>
                </a:solidFill>
                <a:latin typeface="Calibri Light" panose="020F0302020204030204" pitchFamily="34" charset="0"/>
                <a:ea typeface="DejaVu Sans"/>
                <a:cs typeface="Calibri Light" panose="020F0302020204030204" pitchFamily="34" charset="0"/>
              </a:rPr>
              <a:t>le bon signe mathématique ?</a:t>
            </a:r>
            <a:endParaRPr lang="fr-FR" sz="4050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735480" y="1990035"/>
            <a:ext cx="7666380" cy="116343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fr-FR" sz="7200" b="1" spc="-1">
                <a:solidFill>
                  <a:srgbClr val="000000"/>
                </a:solidFill>
                <a:latin typeface="Calibri"/>
                <a:ea typeface="DejaVu Sans"/>
              </a:rPr>
              <a:t> 20  </a:t>
            </a:r>
            <a:r>
              <a:rPr lang="fr-FR" sz="7200" b="1" spc="-1">
                <a:solidFill>
                  <a:srgbClr val="CE181E"/>
                </a:solidFill>
                <a:latin typeface="Calibri"/>
                <a:ea typeface="DejaVu Sans"/>
              </a:rPr>
              <a:t>?</a:t>
            </a:r>
            <a:r>
              <a:rPr lang="fr-FR" sz="7200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7200" b="1" spc="-1">
                <a:solidFill>
                  <a:srgbClr val="000000"/>
                </a:solidFill>
                <a:latin typeface="Calibri"/>
                <a:ea typeface="DejaVu Sans"/>
              </a:rPr>
              <a:t> 2  = 40</a:t>
            </a:r>
            <a:endParaRPr lang="fr-FR" sz="7200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8368380" y="350714"/>
            <a:ext cx="888570" cy="2259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pc="-1">
                <a:solidFill>
                  <a:srgbClr val="000000"/>
                </a:solidFill>
                <a:latin typeface="Calibri"/>
                <a:ea typeface="DejaVu Sans"/>
              </a:rPr>
              <a:t>8 s</a:t>
            </a:r>
            <a:endParaRPr lang="fr-FR" spc="-1">
              <a:latin typeface="Arial"/>
            </a:endParaRPr>
          </a:p>
        </p:txBody>
      </p:sp>
    </p:spTree>
  </p:cSld>
  <p:clrMapOvr>
    <a:masterClrMapping/>
  </p:clrMapOvr>
  <p:transition spd="slow" advClick="0" advTm="9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246112" y="273780"/>
            <a:ext cx="8212218" cy="1400220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r>
              <a:rPr lang="fr-FR" sz="2800" b="1" spc="-1" dirty="0">
                <a:solidFill>
                  <a:srgbClr val="31A93F"/>
                </a:solidFill>
                <a:latin typeface="Arial"/>
                <a:ea typeface="DejaVu Sans"/>
              </a:rPr>
              <a:t>17. </a:t>
            </a:r>
          </a:p>
          <a:p>
            <a:pPr algn="ctr"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latin typeface="+mj-lt"/>
                <a:ea typeface="DejaVu Sans"/>
              </a:rPr>
              <a:t>	</a:t>
            </a:r>
            <a:r>
              <a:rPr lang="fr-FR" sz="4400" spc="-1" dirty="0">
                <a:solidFill>
                  <a:srgbClr val="000000"/>
                </a:solidFill>
                <a:latin typeface="+mj-lt"/>
                <a:ea typeface="DejaVu Sans"/>
              </a:rPr>
              <a:t>Combien de temps s’est-il écoulé </a:t>
            </a:r>
          </a:p>
          <a:p>
            <a:pPr algn="ctr">
              <a:lnSpc>
                <a:spcPct val="90000"/>
              </a:lnSpc>
            </a:pPr>
            <a:r>
              <a:rPr lang="fr-FR" sz="4400" spc="-1" dirty="0">
                <a:solidFill>
                  <a:srgbClr val="000000"/>
                </a:solidFill>
                <a:latin typeface="+mj-lt"/>
                <a:ea typeface="DejaVu Sans"/>
              </a:rPr>
              <a:t>	 entre les deux instants </a:t>
            </a:r>
            <a:r>
              <a:rPr lang="fr-FR" sz="4400" spc="-1" dirty="0">
                <a:solidFill>
                  <a:srgbClr val="31A93F"/>
                </a:solidFill>
                <a:latin typeface="+mj-lt"/>
                <a:ea typeface="DejaVu Sans"/>
              </a:rPr>
              <a:t>A</a:t>
            </a:r>
            <a:r>
              <a:rPr lang="fr-FR" sz="4400" spc="-1" dirty="0">
                <a:solidFill>
                  <a:srgbClr val="000000"/>
                </a:solidFill>
                <a:latin typeface="+mj-lt"/>
                <a:ea typeface="DejaVu Sans"/>
              </a:rPr>
              <a:t> et </a:t>
            </a:r>
            <a:r>
              <a:rPr lang="fr-FR" sz="4400" spc="-1" dirty="0">
                <a:solidFill>
                  <a:srgbClr val="FF0000"/>
                </a:solidFill>
                <a:latin typeface="+mj-lt"/>
                <a:ea typeface="DejaVu Sans"/>
              </a:rPr>
              <a:t>B</a:t>
            </a:r>
            <a:r>
              <a:rPr lang="fr-FR" sz="4400" spc="-1" dirty="0">
                <a:solidFill>
                  <a:srgbClr val="000000"/>
                </a:solidFill>
                <a:latin typeface="+mj-lt"/>
                <a:ea typeface="DejaVu Sans"/>
              </a:rPr>
              <a:t> ?</a:t>
            </a:r>
            <a:endParaRPr lang="fr-FR" sz="4400" spc="-1" dirty="0">
              <a:latin typeface="+mj-lt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8458329" y="260747"/>
            <a:ext cx="439560" cy="271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20 s</a:t>
            </a:r>
            <a:endParaRPr lang="fr-FR" spc="-1" dirty="0">
              <a:latin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E7F58EF-786D-415A-B27A-9C118D4D4B03}"/>
              </a:ext>
            </a:extLst>
          </p:cNvPr>
          <p:cNvGrpSpPr/>
          <p:nvPr/>
        </p:nvGrpSpPr>
        <p:grpSpPr>
          <a:xfrm>
            <a:off x="1389023" y="1687033"/>
            <a:ext cx="6617292" cy="3094397"/>
            <a:chOff x="1038150" y="1698570"/>
            <a:chExt cx="6628770" cy="3107430"/>
          </a:xfrm>
        </p:grpSpPr>
        <p:pic>
          <p:nvPicPr>
            <p:cNvPr id="197" name="Image 196"/>
            <p:cNvPicPr/>
            <p:nvPr/>
          </p:nvPicPr>
          <p:blipFill>
            <a:blip r:embed="rId3"/>
            <a:stretch/>
          </p:blipFill>
          <p:spPr>
            <a:xfrm>
              <a:off x="1038150" y="1728000"/>
              <a:ext cx="2579850" cy="26322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8" name="Image 197"/>
            <p:cNvPicPr/>
            <p:nvPr/>
          </p:nvPicPr>
          <p:blipFill>
            <a:blip r:embed="rId4"/>
            <a:stretch/>
          </p:blipFill>
          <p:spPr>
            <a:xfrm>
              <a:off x="5022000" y="1698570"/>
              <a:ext cx="2644920" cy="272079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9" name="TextShape 3"/>
            <p:cNvSpPr txBox="1"/>
            <p:nvPr/>
          </p:nvSpPr>
          <p:spPr>
            <a:xfrm>
              <a:off x="2126250" y="4227390"/>
              <a:ext cx="465750" cy="578610"/>
            </a:xfrm>
            <a:prstGeom prst="rect">
              <a:avLst/>
            </a:prstGeom>
            <a:noFill/>
            <a:ln>
              <a:noFill/>
            </a:ln>
          </p:spPr>
          <p:txBody>
            <a:bodyPr lIns="67500" tIns="33750" rIns="67500" bIns="33750"/>
            <a:lstStyle/>
            <a:p>
              <a:r>
                <a:rPr lang="fr-FR" sz="4000" b="1" spc="-1" dirty="0">
                  <a:solidFill>
                    <a:srgbClr val="31A93F"/>
                  </a:solidFill>
                  <a:latin typeface="+mj-lt"/>
                </a:rPr>
                <a:t>A</a:t>
              </a:r>
            </a:p>
          </p:txBody>
        </p:sp>
        <p:sp>
          <p:nvSpPr>
            <p:cNvPr id="200" name="TextShape 4"/>
            <p:cNvSpPr txBox="1"/>
            <p:nvPr/>
          </p:nvSpPr>
          <p:spPr>
            <a:xfrm>
              <a:off x="6122250" y="4227390"/>
              <a:ext cx="465750" cy="578610"/>
            </a:xfrm>
            <a:prstGeom prst="rect">
              <a:avLst/>
            </a:prstGeom>
            <a:noFill/>
            <a:ln>
              <a:noFill/>
            </a:ln>
          </p:spPr>
          <p:txBody>
            <a:bodyPr lIns="67500" tIns="33750" rIns="67500" bIns="33750"/>
            <a:lstStyle/>
            <a:p>
              <a:r>
                <a:rPr lang="fr-FR" sz="4000" b="1" spc="-1" dirty="0">
                  <a:solidFill>
                    <a:srgbClr val="FF0000"/>
                  </a:solidFill>
                  <a:latin typeface="+mj-lt"/>
                </a:rPr>
                <a:t>B</a:t>
              </a:r>
              <a:endParaRPr lang="fr-FR" sz="4000" spc="-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slow" advClick="0" advTm="2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628560" y="273780"/>
            <a:ext cx="7884810" cy="7597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90000"/>
              </a:lnSpc>
            </a:pPr>
            <a:r>
              <a:rPr lang="fr-FR" sz="3000" b="1" spc="-1" dirty="0">
                <a:solidFill>
                  <a:srgbClr val="31A93F"/>
                </a:solidFill>
                <a:latin typeface="Arial"/>
                <a:ea typeface="DejaVu Sans"/>
              </a:rPr>
              <a:t>18</a:t>
            </a:r>
            <a:r>
              <a:rPr lang="fr-FR" sz="3000" b="1" spc="-1" dirty="0">
                <a:solidFill>
                  <a:srgbClr val="0CD670"/>
                </a:solidFill>
                <a:latin typeface="Arial"/>
                <a:ea typeface="DejaVu Sans"/>
              </a:rPr>
              <a:t>.</a:t>
            </a:r>
            <a:endParaRPr lang="fr-FR" sz="3000" spc="-1" dirty="0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8513370" y="325498"/>
            <a:ext cx="439560" cy="271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35 s </a:t>
            </a:r>
            <a:endParaRPr lang="fr-FR" spc="-1" dirty="0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478010" y="802214"/>
            <a:ext cx="6574919" cy="3847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latin typeface="+mj-lt"/>
                <a:ea typeface="DejaVu Sans"/>
              </a:rPr>
              <a:t>Un chien a 4 pattes,</a:t>
            </a:r>
            <a:endParaRPr lang="fr-FR" sz="4400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latin typeface="+mj-lt"/>
                <a:ea typeface="DejaVu Sans"/>
              </a:rPr>
              <a:t>Un coq a 2 pattes.</a:t>
            </a:r>
            <a:endParaRPr lang="fr-FR" sz="4400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1050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latin typeface="+mj-lt"/>
                <a:ea typeface="DejaVu Sans"/>
              </a:rPr>
              <a:t>Dans ta cour, </a:t>
            </a:r>
          </a:p>
          <a:p>
            <a:pPr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latin typeface="+mj-lt"/>
                <a:ea typeface="DejaVu Sans"/>
              </a:rPr>
              <a:t>il y a 10 chiens et 9 coqs.</a:t>
            </a:r>
            <a:endParaRPr lang="fr-FR" sz="4400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1600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latin typeface="+mj-lt"/>
                <a:ea typeface="DejaVu Sans"/>
              </a:rPr>
              <a:t>Combien vois-tu de pattes ?</a:t>
            </a:r>
            <a:endParaRPr lang="fr-FR" sz="4400" spc="-1" dirty="0">
              <a:latin typeface="+mj-lt"/>
            </a:endParaRPr>
          </a:p>
        </p:txBody>
      </p:sp>
      <p:pic>
        <p:nvPicPr>
          <p:cNvPr id="204" name="Image 203"/>
          <p:cNvPicPr/>
          <p:nvPr/>
        </p:nvPicPr>
        <p:blipFill>
          <a:blip r:embed="rId3"/>
          <a:stretch/>
        </p:blipFill>
        <p:spPr>
          <a:xfrm>
            <a:off x="5767470" y="576036"/>
            <a:ext cx="1348380" cy="1688580"/>
          </a:xfrm>
          <a:prstGeom prst="rect">
            <a:avLst/>
          </a:prstGeom>
          <a:ln>
            <a:noFill/>
          </a:ln>
        </p:spPr>
      </p:pic>
      <p:pic>
        <p:nvPicPr>
          <p:cNvPr id="205" name="Image 204"/>
          <p:cNvPicPr/>
          <p:nvPr/>
        </p:nvPicPr>
        <p:blipFill>
          <a:blip r:embed="rId4"/>
          <a:stretch/>
        </p:blipFill>
        <p:spPr>
          <a:xfrm>
            <a:off x="7187580" y="1851805"/>
            <a:ext cx="1956420" cy="27156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36000"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19.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398431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12 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2832D7-D959-4725-AEBE-134C0DA50ED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984205" y="1179958"/>
            <a:ext cx="4127595" cy="3710022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959D25A-6B9F-4F19-9CA5-C793B4B502A8}"/>
              </a:ext>
            </a:extLst>
          </p:cNvPr>
          <p:cNvSpPr txBox="1"/>
          <p:nvPr/>
        </p:nvSpPr>
        <p:spPr>
          <a:xfrm>
            <a:off x="1748957" y="515931"/>
            <a:ext cx="5923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+mj-lt"/>
              </a:rPr>
              <a:t>Combien d’ananas en tout ?</a:t>
            </a:r>
          </a:p>
        </p:txBody>
      </p:sp>
    </p:spTree>
    <p:extLst>
      <p:ext uri="{BB962C8B-B14F-4D97-AF65-F5344CB8AC3E}">
        <p14:creationId xmlns:p14="http://schemas.microsoft.com/office/powerpoint/2010/main" val="307287300"/>
      </p:ext>
    </p:extLst>
  </p:cSld>
  <p:clrMapOvr>
    <a:masterClrMapping/>
  </p:clrMapOvr>
  <p:transition spd="slow" advClick="0" advTm="13000">
    <p:sndAc>
      <p:stSnd>
        <p:snd r:embed="rId3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233550" y="273780"/>
            <a:ext cx="8769330" cy="2297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CD670"/>
                </a:solidFill>
                <a:latin typeface="Arial"/>
                <a:ea typeface="DejaVu Sans"/>
              </a:rPr>
              <a:t>20.		</a:t>
            </a:r>
          </a:p>
          <a:p>
            <a:pPr algn="ctr">
              <a:lnSpc>
                <a:spcPct val="90000"/>
              </a:lnSpc>
            </a:pPr>
            <a:r>
              <a:rPr lang="fr-FR" sz="6300" spc="-1" dirty="0">
                <a:solidFill>
                  <a:srgbClr val="000000"/>
                </a:solidFill>
                <a:latin typeface="+mj-lt"/>
                <a:ea typeface="DejaVu Sans"/>
              </a:rPr>
              <a:t>Teva vend des assiettes </a:t>
            </a:r>
          </a:p>
          <a:p>
            <a:pPr algn="ctr">
              <a:lnSpc>
                <a:spcPct val="90000"/>
              </a:lnSpc>
            </a:pPr>
            <a:r>
              <a:rPr lang="fr-FR" sz="6300" spc="-1" dirty="0">
                <a:solidFill>
                  <a:srgbClr val="000000"/>
                </a:solidFill>
                <a:latin typeface="+mj-lt"/>
                <a:ea typeface="DejaVu Sans"/>
              </a:rPr>
              <a:t>de 3 </a:t>
            </a:r>
            <a:r>
              <a:rPr lang="fr-FR" sz="6300" i="1" spc="-1" dirty="0">
                <a:solidFill>
                  <a:srgbClr val="000000"/>
                </a:solidFill>
                <a:latin typeface="+mj-lt"/>
                <a:ea typeface="DejaVu Sans"/>
              </a:rPr>
              <a:t>chao-</a:t>
            </a:r>
            <a:r>
              <a:rPr lang="fr-FR" sz="6300" i="1" spc="-1" dirty="0" err="1">
                <a:solidFill>
                  <a:srgbClr val="000000"/>
                </a:solidFill>
                <a:latin typeface="+mj-lt"/>
                <a:ea typeface="DejaVu Sans"/>
              </a:rPr>
              <a:t>pao</a:t>
            </a:r>
            <a:r>
              <a:rPr lang="fr-FR" sz="6300" spc="-1" dirty="0">
                <a:solidFill>
                  <a:srgbClr val="000000"/>
                </a:solidFill>
                <a:latin typeface="+mj-lt"/>
                <a:ea typeface="DejaVu Sans"/>
              </a:rPr>
              <a:t> à 400 F.</a:t>
            </a:r>
            <a:endParaRPr lang="fr-FR" sz="6300" spc="-1" dirty="0"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fr-FR" sz="6300" spc="-1" dirty="0">
                <a:solidFill>
                  <a:srgbClr val="000000"/>
                </a:solidFill>
                <a:latin typeface="+mj-lt"/>
                <a:ea typeface="DejaVu Sans"/>
              </a:rPr>
              <a:t>Combien coûtent 9 </a:t>
            </a:r>
            <a:r>
              <a:rPr lang="fr-FR" sz="6300" i="1" spc="-1" dirty="0">
                <a:solidFill>
                  <a:srgbClr val="000000"/>
                </a:solidFill>
                <a:latin typeface="+mj-lt"/>
                <a:ea typeface="DejaVu Sans"/>
              </a:rPr>
              <a:t>chao-</a:t>
            </a:r>
            <a:r>
              <a:rPr lang="fr-FR" sz="6300" i="1" spc="-1" dirty="0" err="1">
                <a:solidFill>
                  <a:srgbClr val="000000"/>
                </a:solidFill>
                <a:latin typeface="+mj-lt"/>
                <a:ea typeface="DejaVu Sans"/>
              </a:rPr>
              <a:t>pao</a:t>
            </a:r>
            <a:r>
              <a:rPr lang="fr-FR" sz="6300" spc="-1" dirty="0">
                <a:solidFill>
                  <a:srgbClr val="000000"/>
                </a:solidFill>
                <a:latin typeface="+mj-lt"/>
                <a:ea typeface="DejaVu Sans"/>
              </a:rPr>
              <a:t> ?</a:t>
            </a:r>
            <a:endParaRPr lang="fr-FR" sz="6300" spc="-1" dirty="0">
              <a:latin typeface="+mj-lt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8416080" y="204987"/>
            <a:ext cx="494370" cy="271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30 s</a:t>
            </a:r>
            <a:endParaRPr lang="fr-FR" spc="-1" dirty="0">
              <a:latin typeface="Arial"/>
            </a:endParaRPr>
          </a:p>
        </p:txBody>
      </p:sp>
      <p:pic>
        <p:nvPicPr>
          <p:cNvPr id="211" name="Image 210"/>
          <p:cNvPicPr/>
          <p:nvPr/>
        </p:nvPicPr>
        <p:blipFill>
          <a:blip r:embed="rId3"/>
          <a:stretch/>
        </p:blipFill>
        <p:spPr>
          <a:xfrm>
            <a:off x="1944000" y="2787125"/>
            <a:ext cx="2428920" cy="182169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5709960" y="2865290"/>
            <a:ext cx="3292920" cy="832680"/>
          </a:xfrm>
          <a:prstGeom prst="rect">
            <a:avLst/>
          </a:prstGeom>
          <a:noFill/>
          <a:ln w="54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6000" b="1" spc="-1" dirty="0">
                <a:solidFill>
                  <a:srgbClr val="000000"/>
                </a:solidFill>
                <a:latin typeface="+mj-lt"/>
                <a:ea typeface="DejaVu Sans"/>
              </a:rPr>
              <a:t>400 F</a:t>
            </a:r>
            <a:endParaRPr lang="fr-FR" sz="6000" spc="-1" dirty="0">
              <a:latin typeface="+mj-lt"/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A0D4796D-AC3F-4D92-A6B9-786F525D2EC0}"/>
              </a:ext>
            </a:extLst>
          </p:cNvPr>
          <p:cNvSpPr/>
          <p:nvPr/>
        </p:nvSpPr>
        <p:spPr>
          <a:xfrm>
            <a:off x="4480459" y="3149111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 advClick="0" advTm="3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619" y="2423666"/>
            <a:ext cx="74910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Maintenant  les CE2 ont terminé,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ils posent leur stylo.</a:t>
            </a:r>
          </a:p>
          <a:p>
            <a:pPr algn="ctr"/>
            <a:endParaRPr lang="fr-FR" sz="2000" b="1" dirty="0">
              <a:solidFill>
                <a:srgbClr val="1BAC0A"/>
              </a:solidFill>
            </a:endParaRPr>
          </a:p>
          <a:p>
            <a:pPr algn="ctr"/>
            <a:r>
              <a:rPr lang="fr-FR" sz="4400" b="1" dirty="0">
                <a:solidFill>
                  <a:srgbClr val="1BAC0A"/>
                </a:solidFill>
              </a:rPr>
              <a:t>Les CM2 et les 6</a:t>
            </a:r>
            <a:r>
              <a:rPr lang="fr-FR" sz="4400" b="1" baseline="30000" dirty="0">
                <a:solidFill>
                  <a:srgbClr val="1BAC0A"/>
                </a:solidFill>
              </a:rPr>
              <a:t>e</a:t>
            </a:r>
            <a:r>
              <a:rPr lang="fr-FR" sz="4400" b="1" dirty="0">
                <a:solidFill>
                  <a:srgbClr val="1BAC0A"/>
                </a:solidFill>
              </a:rPr>
              <a:t>  commencent</a:t>
            </a:r>
            <a:r>
              <a:rPr lang="fr-FR" sz="3600" b="1" dirty="0">
                <a:solidFill>
                  <a:srgbClr val="1BAC0A"/>
                </a:solidFill>
              </a:rPr>
              <a:t>.</a:t>
            </a:r>
          </a:p>
          <a:p>
            <a:pPr algn="ctr"/>
            <a:r>
              <a:rPr lang="fr-FR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Appuyer sur Entrée pour continuer</a:t>
            </a:r>
            <a:endParaRPr lang="fr-FR" sz="2000" dirty="0"/>
          </a:p>
          <a:p>
            <a:pPr algn="ctr"/>
            <a:endParaRPr lang="fr-FR" sz="3600" b="1" dirty="0">
              <a:solidFill>
                <a:srgbClr val="1BAC0A"/>
              </a:solidFill>
            </a:endParaRPr>
          </a:p>
        </p:txBody>
      </p:sp>
      <p:pic>
        <p:nvPicPr>
          <p:cNvPr id="3" name="Image 2" descr="Nouveau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706" y="411510"/>
            <a:ext cx="4924701" cy="17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4891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21.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86169" y="377165"/>
            <a:ext cx="532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12B583-8258-4586-82F0-F38DF578D6F5}"/>
              </a:ext>
            </a:extLst>
          </p:cNvPr>
          <p:cNvSpPr txBox="1"/>
          <p:nvPr/>
        </p:nvSpPr>
        <p:spPr>
          <a:xfrm>
            <a:off x="2945218" y="1041409"/>
            <a:ext cx="35087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b="1" dirty="0">
                <a:latin typeface="+mj-lt"/>
              </a:rPr>
              <a:t>4 </a:t>
            </a:r>
            <a:r>
              <a:rPr lang="fr-FR" sz="8800" b="1" dirty="0">
                <a:latin typeface="+mj-lt"/>
                <a:ea typeface="Cambria Math" panose="02040503050406030204" pitchFamily="18" charset="0"/>
              </a:rPr>
              <a:t>×</a:t>
            </a:r>
            <a:r>
              <a:rPr lang="fr-FR" sz="11500" b="1" dirty="0">
                <a:latin typeface="+mj-lt"/>
                <a:ea typeface="Cambria Math" panose="02040503050406030204" pitchFamily="18" charset="0"/>
              </a:rPr>
              <a:t> 8</a:t>
            </a:r>
            <a:endParaRPr lang="LID4096" sz="11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480743"/>
      </p:ext>
    </p:extLst>
  </p:cSld>
  <p:clrMapOvr>
    <a:masterClrMapping/>
  </p:clrMapOvr>
  <p:transition spd="slow" advClick="0" advTm="11000">
    <p:sndAc>
      <p:stSnd>
        <p:snd r:embed="rId3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22.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21611" y="468770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15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B0E1BF-109A-46FD-8347-F50ACA5357C4}"/>
              </a:ext>
            </a:extLst>
          </p:cNvPr>
          <p:cNvSpPr txBox="1"/>
          <p:nvPr/>
        </p:nvSpPr>
        <p:spPr>
          <a:xfrm>
            <a:off x="1473099" y="209147"/>
            <a:ext cx="6537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+mj-lt"/>
              </a:rPr>
              <a:t>Combien de cœurs ?</a:t>
            </a:r>
            <a:endParaRPr lang="LID4096" sz="60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FFB0BA-6FCF-452C-8A84-78F32C9A1F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0" t="1498" r="8630" b="-1498"/>
          <a:stretch/>
        </p:blipFill>
        <p:spPr>
          <a:xfrm>
            <a:off x="2083981" y="1306404"/>
            <a:ext cx="4323907" cy="37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4620"/>
      </p:ext>
    </p:extLst>
  </p:cSld>
  <p:clrMapOvr>
    <a:masterClrMapping/>
  </p:clrMapOvr>
  <p:transition spd="slow" advClick="0" advTm="16000">
    <p:sndAc>
      <p:stSnd>
        <p:snd r:embed="rId3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23.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42877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20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6ACC96-CCE0-4C7C-A925-F1597DFAF014}"/>
              </a:ext>
            </a:extLst>
          </p:cNvPr>
          <p:cNvSpPr txBox="1"/>
          <p:nvPr/>
        </p:nvSpPr>
        <p:spPr>
          <a:xfrm>
            <a:off x="1872739" y="1078914"/>
            <a:ext cx="6310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+mj-lt"/>
              </a:rPr>
              <a:t>6+7+14+23</a:t>
            </a:r>
            <a:endParaRPr lang="LID4096"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5323597"/>
      </p:ext>
    </p:extLst>
  </p:cSld>
  <p:clrMapOvr>
    <a:masterClrMapping/>
  </p:clrMapOvr>
  <p:transition spd="slow" advClick="0" advTm="21000"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1882417" y="361260"/>
            <a:ext cx="5994945" cy="1102519"/>
          </a:xfrm>
        </p:spPr>
        <p:txBody>
          <a:bodyPr/>
          <a:lstStyle/>
          <a:p>
            <a:pPr eaLnBrk="1" hangingPunct="1"/>
            <a:r>
              <a:rPr lang="fr-FR" altLang="fr-FR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Bonne chance à tous !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2570930" y="2571750"/>
            <a:ext cx="3725968" cy="1349777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vos stylos,</a:t>
            </a:r>
          </a:p>
          <a:p>
            <a:pPr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Prêts,</a:t>
            </a:r>
          </a:p>
          <a:p>
            <a:pPr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Partez!</a:t>
            </a:r>
          </a:p>
          <a:p>
            <a:pPr>
              <a:defRPr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965557" y="4403395"/>
            <a:ext cx="545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rgbClr val="31A9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Appuyer sur Entrée pour démarrer le questionnaire minuté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82417" y="1735620"/>
            <a:ext cx="5786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1BAC0A"/>
                </a:solidFill>
              </a:rPr>
              <a:t>Seuls les CE1 commencent</a:t>
            </a:r>
          </a:p>
        </p:txBody>
      </p:sp>
    </p:spTree>
    <p:extLst>
      <p:ext uri="{BB962C8B-B14F-4D97-AF65-F5344CB8AC3E}">
        <p14:creationId xmlns:p14="http://schemas.microsoft.com/office/powerpoint/2010/main" val="133129544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24.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39964" y="468770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B0AA1B-D2C0-4C5F-AAC8-12796B8F66CC}"/>
              </a:ext>
            </a:extLst>
          </p:cNvPr>
          <p:cNvSpPr txBox="1"/>
          <p:nvPr/>
        </p:nvSpPr>
        <p:spPr>
          <a:xfrm>
            <a:off x="563525" y="794604"/>
            <a:ext cx="8452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+mj-lt"/>
              </a:rPr>
              <a:t>Calcule 3 </a:t>
            </a:r>
            <a:r>
              <a:rPr lang="fr-FR" sz="4400" dirty="0">
                <a:latin typeface="+mj-lt"/>
                <a:ea typeface="Cambria Math" panose="02040503050406030204" pitchFamily="18" charset="0"/>
              </a:rPr>
              <a:t>×</a:t>
            </a:r>
            <a:r>
              <a:rPr lang="fr-FR" sz="6000" dirty="0">
                <a:latin typeface="+mj-lt"/>
                <a:ea typeface="Cambria Math" panose="02040503050406030204" pitchFamily="18" charset="0"/>
              </a:rPr>
              <a:t> 150</a:t>
            </a:r>
          </a:p>
          <a:p>
            <a:r>
              <a:rPr lang="fr-FR" sz="6000" dirty="0">
                <a:latin typeface="+mj-lt"/>
                <a:ea typeface="Cambria Math" panose="02040503050406030204" pitchFamily="18" charset="0"/>
              </a:rPr>
              <a:t>Ajoute 250</a:t>
            </a:r>
          </a:p>
          <a:p>
            <a:r>
              <a:rPr lang="fr-FR" sz="6000" dirty="0">
                <a:latin typeface="+mj-lt"/>
                <a:ea typeface="Cambria Math" panose="02040503050406030204" pitchFamily="18" charset="0"/>
              </a:rPr>
              <a:t>Soustrais le résultat à 1000</a:t>
            </a:r>
            <a:endParaRPr lang="LID4096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3150878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25.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15285" y="518933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20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F99597C-E92B-4EBE-BBF9-BFE6A2196EED}"/>
              </a:ext>
            </a:extLst>
          </p:cNvPr>
          <p:cNvSpPr txBox="1"/>
          <p:nvPr/>
        </p:nvSpPr>
        <p:spPr>
          <a:xfrm>
            <a:off x="1163054" y="1103839"/>
            <a:ext cx="6817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+mj-lt"/>
              </a:rPr>
              <a:t>La moitié de 2022</a:t>
            </a:r>
            <a:endParaRPr lang="LID4096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302792"/>
      </p:ext>
    </p:extLst>
  </p:cSld>
  <p:clrMapOvr>
    <a:masterClrMapping/>
  </p:clrMapOvr>
  <p:transition spd="slow" advClick="0" advTm="21000">
    <p:sndAc>
      <p:stSnd>
        <p:snd r:embed="rId3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26.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57815" y="468770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4BF17D-ECC1-4522-8B0B-6BC0E38455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7090" b="6921"/>
          <a:stretch/>
        </p:blipFill>
        <p:spPr>
          <a:xfrm>
            <a:off x="3760270" y="592875"/>
            <a:ext cx="4274372" cy="33512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EDD2AD-3ED1-47B8-9BD4-6FE80BEA0F49}"/>
              </a:ext>
            </a:extLst>
          </p:cNvPr>
          <p:cNvSpPr txBox="1"/>
          <p:nvPr/>
        </p:nvSpPr>
        <p:spPr>
          <a:xfrm>
            <a:off x="496186" y="869874"/>
            <a:ext cx="32640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</a:rPr>
              <a:t>Dans ce quadrillage, combien de carreaux sont coloriés ?</a:t>
            </a:r>
            <a:endParaRPr lang="LID4096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4897450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27.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14523" y="31587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7259F3-D6F6-4DEF-B7AA-09720099B10F}"/>
              </a:ext>
            </a:extLst>
          </p:cNvPr>
          <p:cNvSpPr txBox="1"/>
          <p:nvPr/>
        </p:nvSpPr>
        <p:spPr>
          <a:xfrm>
            <a:off x="926992" y="869874"/>
            <a:ext cx="8122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+mj-lt"/>
              </a:rPr>
              <a:t>Quel est le périmètre </a:t>
            </a:r>
          </a:p>
          <a:p>
            <a:r>
              <a:rPr lang="fr-FR" sz="5400" dirty="0">
                <a:latin typeface="+mj-lt"/>
              </a:rPr>
              <a:t>d’un carré de 8 cm de côté ?</a:t>
            </a:r>
            <a:endParaRPr lang="LID4096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5911616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28.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127610" y="405518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20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96B6F9-5EC3-4C18-94EF-2719CC1A03D2}"/>
              </a:ext>
            </a:extLst>
          </p:cNvPr>
          <p:cNvSpPr txBox="1"/>
          <p:nvPr/>
        </p:nvSpPr>
        <p:spPr>
          <a:xfrm>
            <a:off x="1573618" y="967563"/>
            <a:ext cx="5484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latin typeface="+mj-lt"/>
              </a:rPr>
              <a:t>2000 - 101</a:t>
            </a:r>
            <a:endParaRPr lang="LID4096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7308481"/>
      </p:ext>
    </p:extLst>
  </p:cSld>
  <p:clrMapOvr>
    <a:masterClrMapping/>
  </p:clrMapOvr>
  <p:transition spd="slow" advClick="0" advTm="21000">
    <p:sndAc>
      <p:stSnd>
        <p:snd r:embed="rId3" name="chimes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29.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59341" y="468770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20 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BD4D00-4B21-49C7-9457-4834A5AB7A6C}"/>
              </a:ext>
            </a:extLst>
          </p:cNvPr>
          <p:cNvSpPr txBox="1"/>
          <p:nvPr/>
        </p:nvSpPr>
        <p:spPr>
          <a:xfrm>
            <a:off x="2349795" y="724993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600" dirty="0">
                <a:latin typeface="+mj-lt"/>
              </a:rPr>
              <a:t>60 </a:t>
            </a:r>
            <a:r>
              <a:rPr lang="fr-FR" sz="8000" dirty="0">
                <a:latin typeface="+mj-lt"/>
                <a:ea typeface="Cambria Math" panose="02040503050406030204" pitchFamily="18" charset="0"/>
              </a:rPr>
              <a:t>×</a:t>
            </a:r>
            <a:r>
              <a:rPr lang="fr-FR" sz="9600" dirty="0">
                <a:latin typeface="+mj-lt"/>
                <a:ea typeface="Cambria Math" panose="02040503050406030204" pitchFamily="18" charset="0"/>
              </a:rPr>
              <a:t> 80</a:t>
            </a:r>
            <a:endParaRPr lang="LID4096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973155"/>
      </p:ext>
    </p:extLst>
  </p:cSld>
  <p:clrMapOvr>
    <a:masterClrMapping/>
  </p:clrMapOvr>
  <p:transition spd="slow" advClick="0" advTm="21000">
    <p:sndAc>
      <p:stSnd>
        <p:snd r:embed="rId3" name="chimes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30.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170142" y="468770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563603-0F90-4771-80A2-781BB8F842F7}"/>
              </a:ext>
            </a:extLst>
          </p:cNvPr>
          <p:cNvSpPr txBox="1"/>
          <p:nvPr/>
        </p:nvSpPr>
        <p:spPr>
          <a:xfrm>
            <a:off x="829338" y="954808"/>
            <a:ext cx="7873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+mj-lt"/>
              </a:rPr>
              <a:t>J’achète 3 </a:t>
            </a:r>
            <a:r>
              <a:rPr lang="fr-FR" sz="4800" i="1" dirty="0">
                <a:latin typeface="+mj-lt"/>
              </a:rPr>
              <a:t>pai</a:t>
            </a:r>
            <a:r>
              <a:rPr lang="fr-FR" sz="4800" dirty="0">
                <a:latin typeface="+mj-lt"/>
              </a:rPr>
              <a:t> à 150F pièce </a:t>
            </a:r>
          </a:p>
          <a:p>
            <a:pPr algn="ctr"/>
            <a:r>
              <a:rPr lang="fr-FR" sz="4800" dirty="0">
                <a:latin typeface="+mj-lt"/>
              </a:rPr>
              <a:t>et un pain coco à 250F.</a:t>
            </a:r>
          </a:p>
          <a:p>
            <a:pPr algn="ctr"/>
            <a:r>
              <a:rPr lang="fr-FR" sz="4800" dirty="0">
                <a:latin typeface="+mj-lt"/>
              </a:rPr>
              <a:t>Je paie avec un billet de 1000 F</a:t>
            </a:r>
          </a:p>
          <a:p>
            <a:pPr algn="ctr"/>
            <a:r>
              <a:rPr lang="fr-FR" sz="4800" dirty="0">
                <a:latin typeface="+mj-lt"/>
              </a:rPr>
              <a:t>Combien me rend-on ? </a:t>
            </a:r>
            <a:endParaRPr lang="LID4096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6270841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741" y="2941983"/>
            <a:ext cx="69107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Maintenant  les CM1 ont terminé,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ils posent leur stylo.</a:t>
            </a:r>
          </a:p>
        </p:txBody>
      </p:sp>
      <p:pic>
        <p:nvPicPr>
          <p:cNvPr id="6" name="Image 5" descr="Nouveau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671" y="492646"/>
            <a:ext cx="5480889" cy="19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19922"/>
      </p:ext>
    </p:extLst>
  </p:cSld>
  <p:clrMapOvr>
    <a:masterClrMapping/>
  </p:clrMapOvr>
  <p:transition spd="slow" advTm="25000">
    <p:sndAc>
      <p:stSnd>
        <p:snd r:embed="rId2" name="chimes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31.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31587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50A61D-C0EF-4851-A2F5-E399FA36CEDB}"/>
              </a:ext>
            </a:extLst>
          </p:cNvPr>
          <p:cNvSpPr txBox="1"/>
          <p:nvPr/>
        </p:nvSpPr>
        <p:spPr>
          <a:xfrm>
            <a:off x="352805" y="784814"/>
            <a:ext cx="78023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</a:rPr>
              <a:t>La cage a une hauteur de 2,44 m</a:t>
            </a:r>
          </a:p>
          <a:p>
            <a:r>
              <a:rPr lang="fr-FR" sz="4400" dirty="0">
                <a:latin typeface="+mj-lt"/>
              </a:rPr>
              <a:t> et le gardien mesure 1,90 m.</a:t>
            </a:r>
            <a:endParaRPr lang="fr-FR" sz="4000" dirty="0">
              <a:latin typeface="+mj-lt"/>
            </a:endParaRPr>
          </a:p>
          <a:p>
            <a:r>
              <a:rPr lang="fr-FR" sz="4400" dirty="0">
                <a:latin typeface="+mj-lt"/>
              </a:rPr>
              <a:t>Quelle est la hauteur du but</a:t>
            </a:r>
          </a:p>
          <a:p>
            <a:r>
              <a:rPr lang="fr-FR" sz="4400" dirty="0">
                <a:latin typeface="+mj-lt"/>
              </a:rPr>
              <a:t> au-dessus de sa tête ?</a:t>
            </a:r>
            <a:endParaRPr lang="LID4096" sz="44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CE26A6-CDE6-4F53-BB9B-4A489C2AB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102" y="2255187"/>
            <a:ext cx="2178818" cy="24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6299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32.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20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8321E8-0D46-4262-8E7C-EBEDA6F46040}"/>
              </a:ext>
            </a:extLst>
          </p:cNvPr>
          <p:cNvSpPr txBox="1"/>
          <p:nvPr/>
        </p:nvSpPr>
        <p:spPr>
          <a:xfrm>
            <a:off x="822693" y="969155"/>
            <a:ext cx="6857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+mj-lt"/>
              </a:rPr>
              <a:t>Trois quarts de 60</a:t>
            </a:r>
            <a:endParaRPr lang="LID4096" sz="72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2BF7C9-E6BD-4224-A431-125D0B062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2101813"/>
            <a:ext cx="22669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9321"/>
      </p:ext>
    </p:extLst>
  </p:cSld>
  <p:clrMapOvr>
    <a:masterClrMapping/>
  </p:clrMapOvr>
  <p:transition spd="slow" advClick="0" advTm="21000"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482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1.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10 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FB69E2-4E43-4621-9149-F137E601AD8B}"/>
              </a:ext>
            </a:extLst>
          </p:cNvPr>
          <p:cNvSpPr txBox="1"/>
          <p:nvPr/>
        </p:nvSpPr>
        <p:spPr>
          <a:xfrm>
            <a:off x="2243470" y="672480"/>
            <a:ext cx="533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9600" dirty="0">
                <a:solidFill>
                  <a:srgbClr val="FF0000"/>
                </a:solidFill>
                <a:latin typeface="+mj-lt"/>
              </a:rPr>
              <a:t>?</a:t>
            </a:r>
            <a:r>
              <a:rPr lang="fr-FR" sz="9600" dirty="0">
                <a:latin typeface="+mj-lt"/>
              </a:rPr>
              <a:t> + 4 = 9</a:t>
            </a:r>
          </a:p>
        </p:txBody>
      </p:sp>
    </p:spTree>
    <p:extLst>
      <p:ext uri="{BB962C8B-B14F-4D97-AF65-F5344CB8AC3E}">
        <p14:creationId xmlns:p14="http://schemas.microsoft.com/office/powerpoint/2010/main" val="3811974270"/>
      </p:ext>
    </p:extLst>
  </p:cSld>
  <p:clrMapOvr>
    <a:masterClrMapping/>
  </p:clrMapOvr>
  <p:transition spd="slow" advClick="0" advTm="11000">
    <p:sndAc>
      <p:stSnd>
        <p:snd r:embed="rId3" name="chimes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33.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31587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0240FF-7A65-4F10-BDFC-1A0852158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298" y="1346541"/>
            <a:ext cx="3295650" cy="23241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83C494-3B2B-4422-AA66-E7E3A63F0396}"/>
              </a:ext>
            </a:extLst>
          </p:cNvPr>
          <p:cNvSpPr txBox="1"/>
          <p:nvPr/>
        </p:nvSpPr>
        <p:spPr>
          <a:xfrm>
            <a:off x="399367" y="869874"/>
            <a:ext cx="52677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</a:rPr>
              <a:t>Un rectangle a une longueur de 10 m et </a:t>
            </a:r>
          </a:p>
          <a:p>
            <a:r>
              <a:rPr lang="fr-FR" sz="4400" dirty="0">
                <a:latin typeface="+mj-lt"/>
              </a:rPr>
              <a:t>un périmètre de 32 m.</a:t>
            </a:r>
          </a:p>
          <a:p>
            <a:r>
              <a:rPr lang="fr-FR" sz="4400" dirty="0">
                <a:latin typeface="+mj-lt"/>
              </a:rPr>
              <a:t>Quelle est sa largeur ?</a:t>
            </a:r>
            <a:endParaRPr lang="LID4096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152968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34.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2F8771-D54F-4B2D-B659-70966F2DB947}"/>
              </a:ext>
            </a:extLst>
          </p:cNvPr>
          <p:cNvSpPr txBox="1"/>
          <p:nvPr/>
        </p:nvSpPr>
        <p:spPr>
          <a:xfrm>
            <a:off x="1562986" y="869874"/>
            <a:ext cx="54681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+mj-lt"/>
              </a:rPr>
              <a:t>3 </a:t>
            </a:r>
            <a:r>
              <a:rPr lang="fr-FR" sz="6000" dirty="0">
                <a:latin typeface="+mj-lt"/>
                <a:ea typeface="Cambria Math" panose="02040503050406030204" pitchFamily="18" charset="0"/>
              </a:rPr>
              <a:t>×</a:t>
            </a:r>
            <a:r>
              <a:rPr lang="fr-FR" sz="8000" dirty="0">
                <a:latin typeface="+mj-lt"/>
              </a:rPr>
              <a:t> 1,5 + 2,5</a:t>
            </a:r>
            <a:endParaRPr lang="LID4096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0913626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35.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533109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92F8A7-6D45-4532-8161-9794B43B7226}"/>
              </a:ext>
            </a:extLst>
          </p:cNvPr>
          <p:cNvSpPr txBox="1"/>
          <p:nvPr/>
        </p:nvSpPr>
        <p:spPr>
          <a:xfrm>
            <a:off x="1456661" y="869874"/>
            <a:ext cx="60708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latin typeface="+mj-lt"/>
              </a:rPr>
              <a:t>50% de 2022</a:t>
            </a:r>
            <a:endParaRPr lang="LID4096"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860084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36.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498821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20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B64737-D6A2-4416-B0EF-6D1F7F3C412D}"/>
              </a:ext>
            </a:extLst>
          </p:cNvPr>
          <p:cNvSpPr txBox="1"/>
          <p:nvPr/>
        </p:nvSpPr>
        <p:spPr>
          <a:xfrm>
            <a:off x="890807" y="817424"/>
            <a:ext cx="80925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>
                <a:latin typeface="+mj-lt"/>
              </a:rPr>
              <a:t>3 ananas coûtent 500 F, </a:t>
            </a:r>
          </a:p>
          <a:p>
            <a:r>
              <a:rPr lang="fr-FR" sz="5400" dirty="0">
                <a:latin typeface="+mj-lt"/>
              </a:rPr>
              <a:t>combien coûtent 9 ananas ?</a:t>
            </a:r>
            <a:endParaRPr lang="LID4096" sz="54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32A936-1355-4109-B9C9-52FFEEC08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33" y="2827633"/>
            <a:ext cx="2175355" cy="17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2717"/>
      </p:ext>
    </p:extLst>
  </p:cSld>
  <p:clrMapOvr>
    <a:masterClrMapping/>
  </p:clrMapOvr>
  <p:transition spd="slow" advClick="0" advTm="21000">
    <p:sndAc>
      <p:stSnd>
        <p:snd r:embed="rId3" name="chimes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37.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6380" y="398430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872B3F-63B1-4020-B161-113D3EB02532}"/>
              </a:ext>
            </a:extLst>
          </p:cNvPr>
          <p:cNvSpPr txBox="1"/>
          <p:nvPr/>
        </p:nvSpPr>
        <p:spPr>
          <a:xfrm>
            <a:off x="822693" y="522534"/>
            <a:ext cx="80716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>
                <a:latin typeface="+mj-lt"/>
              </a:rPr>
              <a:t>Je pars à 7 heures et demie, </a:t>
            </a:r>
          </a:p>
          <a:p>
            <a:pPr algn="ctr"/>
            <a:r>
              <a:rPr lang="fr-FR" sz="5400" dirty="0">
                <a:latin typeface="+mj-lt"/>
              </a:rPr>
              <a:t>et je marche 45 minutes</a:t>
            </a:r>
            <a:r>
              <a:rPr lang="fr-FR" sz="4400" dirty="0">
                <a:latin typeface="+mj-lt"/>
              </a:rPr>
              <a:t>.</a:t>
            </a:r>
          </a:p>
          <a:p>
            <a:pPr algn="ctr"/>
            <a:r>
              <a:rPr lang="fr-FR" sz="5400" dirty="0">
                <a:latin typeface="+mj-lt"/>
              </a:rPr>
              <a:t>À quelle heure </a:t>
            </a:r>
          </a:p>
          <a:p>
            <a:pPr algn="ctr"/>
            <a:r>
              <a:rPr lang="fr-FR" sz="5400" dirty="0">
                <a:latin typeface="+mj-lt"/>
              </a:rPr>
              <a:t>est-ce que j’arrive ? </a:t>
            </a:r>
            <a:endParaRPr lang="LID4096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814831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38.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367413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20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A66E24-1F44-4C7F-95EF-04F83301C88A}"/>
              </a:ext>
            </a:extLst>
          </p:cNvPr>
          <p:cNvSpPr txBox="1"/>
          <p:nvPr/>
        </p:nvSpPr>
        <p:spPr>
          <a:xfrm>
            <a:off x="1084521" y="1078914"/>
            <a:ext cx="6957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+mj-lt"/>
              </a:rPr>
              <a:t>314 divisé par 100</a:t>
            </a:r>
            <a:endParaRPr lang="LID4096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459071"/>
      </p:ext>
    </p:extLst>
  </p:cSld>
  <p:clrMapOvr>
    <a:masterClrMapping/>
  </p:clrMapOvr>
  <p:transition spd="slow" advClick="0" advTm="21000">
    <p:sndAc>
      <p:stSnd>
        <p:snd r:embed="rId3" name="chimes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39.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94056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40 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C74C54B-6A01-4473-B5CB-377FCDC0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9908" y="1477926"/>
            <a:ext cx="4458024" cy="333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73DA04E-9FF4-4272-AA3D-A3EA6A6CD336}"/>
              </a:ext>
            </a:extLst>
          </p:cNvPr>
          <p:cNvGrpSpPr/>
          <p:nvPr/>
        </p:nvGrpSpPr>
        <p:grpSpPr>
          <a:xfrm>
            <a:off x="6140078" y="1477926"/>
            <a:ext cx="1770546" cy="552893"/>
            <a:chOff x="5868144" y="3068960"/>
            <a:chExt cx="1368152" cy="4320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28B685-6568-473F-BBE6-AB63BED5197F}"/>
                </a:ext>
              </a:extLst>
            </p:cNvPr>
            <p:cNvSpPr/>
            <p:nvPr/>
          </p:nvSpPr>
          <p:spPr>
            <a:xfrm>
              <a:off x="5868144" y="3068960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FB75AF4-4509-481A-9C30-28368EBDF3ED}"/>
                </a:ext>
              </a:extLst>
            </p:cNvPr>
            <p:cNvSpPr txBox="1"/>
            <p:nvPr/>
          </p:nvSpPr>
          <p:spPr>
            <a:xfrm>
              <a:off x="6372200" y="3068960"/>
              <a:ext cx="864096" cy="40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1 </a:t>
              </a:r>
              <a:r>
                <a:rPr lang="fr-FR" sz="2800" dirty="0" err="1"/>
                <a:t>u.a</a:t>
              </a:r>
              <a:r>
                <a:rPr lang="fr-FR" sz="2800" dirty="0"/>
                <a:t>.</a:t>
              </a:r>
            </a:p>
          </p:txBody>
        </p:sp>
      </p:grpSp>
      <p:sp>
        <p:nvSpPr>
          <p:cNvPr id="10" name="ZoneTexte 1">
            <a:extLst>
              <a:ext uri="{FF2B5EF4-FFF2-40B4-BE49-F238E27FC236}">
                <a16:creationId xmlns:a16="http://schemas.microsoft.com/office/drawing/2014/main" id="{74532131-8528-4E13-BC40-AB49C2449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908" y="260497"/>
            <a:ext cx="62950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dirty="0">
                <a:latin typeface="+mj-lt"/>
              </a:rPr>
              <a:t>Donne l’aire de cette figure </a:t>
            </a:r>
          </a:p>
          <a:p>
            <a:r>
              <a:rPr lang="fr-FR" sz="4000" dirty="0">
                <a:latin typeface="+mj-lt"/>
              </a:rPr>
              <a:t>en unités d’aire.</a:t>
            </a:r>
          </a:p>
        </p:txBody>
      </p:sp>
    </p:spTree>
    <p:extLst>
      <p:ext uri="{BB962C8B-B14F-4D97-AF65-F5344CB8AC3E}">
        <p14:creationId xmlns:p14="http://schemas.microsoft.com/office/powerpoint/2010/main" val="2790947274"/>
      </p:ext>
    </p:extLst>
  </p:cSld>
  <p:clrMapOvr>
    <a:masterClrMapping/>
  </p:clrMapOvr>
  <p:transition spd="slow" advClick="0" advTm="41000">
    <p:sndAc>
      <p:stSnd>
        <p:snd r:embed="rId3" name="chimes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40.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39964" y="398430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30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93B7663-E0D0-4291-A323-B4AAA2767528}"/>
                  </a:ext>
                </a:extLst>
              </p:cNvPr>
              <p:cNvSpPr txBox="1"/>
              <p:nvPr/>
            </p:nvSpPr>
            <p:spPr>
              <a:xfrm>
                <a:off x="483498" y="869874"/>
                <a:ext cx="7221272" cy="2119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5400" dirty="0">
                    <a:latin typeface="+mj-lt"/>
                  </a:rPr>
                  <a:t>Convertir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5400" dirty="0">
                    <a:latin typeface="+mj-lt"/>
                  </a:rPr>
                  <a:t> d’une minute </a:t>
                </a:r>
              </a:p>
              <a:p>
                <a:pPr algn="ctr"/>
                <a:r>
                  <a:rPr lang="fr-FR" sz="5400" dirty="0">
                    <a:latin typeface="+mj-lt"/>
                  </a:rPr>
                  <a:t>en secondes</a:t>
                </a:r>
                <a:endParaRPr lang="LID4096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93B7663-E0D0-4291-A323-B4AAA2767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8" y="869874"/>
                <a:ext cx="7221272" cy="2119683"/>
              </a:xfrm>
              <a:prstGeom prst="rect">
                <a:avLst/>
              </a:prstGeom>
              <a:blipFill>
                <a:blip r:embed="rId4"/>
                <a:stretch>
                  <a:fillRect l="-4051" r="-4051" b="-1700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32035C61-3900-43A8-AB94-FA8732F83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b="20885"/>
          <a:stretch/>
        </p:blipFill>
        <p:spPr>
          <a:xfrm>
            <a:off x="6453963" y="2235786"/>
            <a:ext cx="1886001" cy="167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896"/>
      </p:ext>
    </p:extLst>
  </p:cSld>
  <p:clrMapOvr>
    <a:masterClrMapping/>
  </p:clrMapOvr>
  <p:transition spd="slow" advClick="0" advTm="31000">
    <p:sndAc>
      <p:stSnd>
        <p:snd r:embed="rId3" name="chimes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8781" y="3181811"/>
            <a:ext cx="5786438" cy="2009775"/>
          </a:xfrm>
        </p:spPr>
        <p:txBody>
          <a:bodyPr/>
          <a:lstStyle/>
          <a:p>
            <a:pPr marL="0" indent="0" algn="r">
              <a:spcBef>
                <a:spcPts val="479"/>
              </a:spcBef>
              <a:buNone/>
            </a:pPr>
            <a:r>
              <a:rPr lang="fr-FR" sz="3300" b="1" dirty="0"/>
              <a:t>vous remercie et vous souhaite une bonne fin de  journée.</a:t>
            </a:r>
            <a:endParaRPr lang="fr-FR" sz="33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49" y="719395"/>
            <a:ext cx="4577126" cy="16364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636026" y="919577"/>
            <a:ext cx="1787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L’équipe</a:t>
            </a:r>
            <a:r>
              <a:rPr lang="fr-FR" sz="101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315087"/>
      </p:ext>
    </p:extLst>
  </p:cSld>
  <p:clrMapOvr>
    <a:masterClrMapping/>
  </p:clrMapOvr>
  <p:transition spd="slow"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482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2.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46513" y="592875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7 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4138CA-FC81-444C-A3C2-34ADEF25CC6C}"/>
              </a:ext>
            </a:extLst>
          </p:cNvPr>
          <p:cNvSpPr txBox="1"/>
          <p:nvPr/>
        </p:nvSpPr>
        <p:spPr>
          <a:xfrm>
            <a:off x="1410698" y="716979"/>
            <a:ext cx="6570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latin typeface="+mj-lt"/>
              </a:rPr>
              <a:t>L</a:t>
            </a:r>
            <a:r>
              <a:rPr lang="fr-PF" sz="8000" dirty="0">
                <a:latin typeface="+mj-lt"/>
              </a:rPr>
              <a:t>e double de 9</a:t>
            </a:r>
            <a:r>
              <a:rPr lang="fr-FR" sz="8000" dirty="0">
                <a:latin typeface="+mj-lt"/>
              </a:rPr>
              <a:t> </a:t>
            </a:r>
            <a:endParaRPr lang="fr-PF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0085"/>
      </p:ext>
    </p:extLst>
  </p:cSld>
  <p:clrMapOvr>
    <a:masterClrMapping/>
  </p:clrMapOvr>
  <p:transition spd="slow" advClick="0" advTm="8000"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482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3.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8445" y="354884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15 s</a:t>
            </a:r>
          </a:p>
        </p:txBody>
      </p:sp>
      <p:grpSp>
        <p:nvGrpSpPr>
          <p:cNvPr id="6" name="Grouper 25">
            <a:extLst>
              <a:ext uri="{FF2B5EF4-FFF2-40B4-BE49-F238E27FC236}">
                <a16:creationId xmlns:a16="http://schemas.microsoft.com/office/drawing/2014/main" id="{2410537F-4711-4B59-9E29-E26D7C57061D}"/>
              </a:ext>
            </a:extLst>
          </p:cNvPr>
          <p:cNvGrpSpPr/>
          <p:nvPr/>
        </p:nvGrpSpPr>
        <p:grpSpPr>
          <a:xfrm>
            <a:off x="2698346" y="1457990"/>
            <a:ext cx="3444036" cy="3100193"/>
            <a:chOff x="2870359" y="1930735"/>
            <a:chExt cx="2876836" cy="2747090"/>
          </a:xfrm>
        </p:grpSpPr>
        <p:sp>
          <p:nvSpPr>
            <p:cNvPr id="7" name="Triangle isocèle 2">
              <a:extLst>
                <a:ext uri="{FF2B5EF4-FFF2-40B4-BE49-F238E27FC236}">
                  <a16:creationId xmlns:a16="http://schemas.microsoft.com/office/drawing/2014/main" id="{316A5AD0-9A9E-4BC1-AF5F-82AEE71328FE}"/>
                </a:ext>
              </a:extLst>
            </p:cNvPr>
            <p:cNvSpPr/>
            <p:nvPr/>
          </p:nvSpPr>
          <p:spPr>
            <a:xfrm>
              <a:off x="3589568" y="1930735"/>
              <a:ext cx="1438418" cy="1373545"/>
            </a:xfrm>
            <a:prstGeom prst="triangl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 dirty="0"/>
            </a:p>
          </p:txBody>
        </p:sp>
        <p:sp>
          <p:nvSpPr>
            <p:cNvPr id="8" name="Triangle isocèle 3">
              <a:extLst>
                <a:ext uri="{FF2B5EF4-FFF2-40B4-BE49-F238E27FC236}">
                  <a16:creationId xmlns:a16="http://schemas.microsoft.com/office/drawing/2014/main" id="{6FBA7191-FA10-4FC7-946C-8B8B2924AED7}"/>
                </a:ext>
              </a:extLst>
            </p:cNvPr>
            <p:cNvSpPr/>
            <p:nvPr/>
          </p:nvSpPr>
          <p:spPr>
            <a:xfrm>
              <a:off x="2870359" y="3304280"/>
              <a:ext cx="1438418" cy="1373545"/>
            </a:xfrm>
            <a:prstGeom prst="triangl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 dirty="0"/>
            </a:p>
          </p:txBody>
        </p:sp>
        <p:sp>
          <p:nvSpPr>
            <p:cNvPr id="9" name="Triangle isocèle 4">
              <a:extLst>
                <a:ext uri="{FF2B5EF4-FFF2-40B4-BE49-F238E27FC236}">
                  <a16:creationId xmlns:a16="http://schemas.microsoft.com/office/drawing/2014/main" id="{914946EA-7ECF-4F13-AD27-ABC64E635596}"/>
                </a:ext>
              </a:extLst>
            </p:cNvPr>
            <p:cNvSpPr/>
            <p:nvPr/>
          </p:nvSpPr>
          <p:spPr>
            <a:xfrm>
              <a:off x="4308777" y="3304280"/>
              <a:ext cx="1438418" cy="1373545"/>
            </a:xfrm>
            <a:prstGeom prst="triangl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 dirty="0"/>
            </a:p>
          </p:txBody>
        </p:sp>
        <p:grpSp>
          <p:nvGrpSpPr>
            <p:cNvPr id="10" name="Grouper 12">
              <a:extLst>
                <a:ext uri="{FF2B5EF4-FFF2-40B4-BE49-F238E27FC236}">
                  <a16:creationId xmlns:a16="http://schemas.microsoft.com/office/drawing/2014/main" id="{B8FD9DCD-8621-4E38-ADFD-6D43B412CB45}"/>
                </a:ext>
              </a:extLst>
            </p:cNvPr>
            <p:cNvGrpSpPr/>
            <p:nvPr/>
          </p:nvGrpSpPr>
          <p:grpSpPr>
            <a:xfrm>
              <a:off x="3207284" y="3944122"/>
              <a:ext cx="596371" cy="536178"/>
              <a:chOff x="3207284" y="3944122"/>
              <a:chExt cx="596371" cy="536178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DCDCD760-E1C9-4E17-A3E4-E8F762378D31}"/>
                  </a:ext>
                </a:extLst>
              </p:cNvPr>
              <p:cNvSpPr/>
              <p:nvPr/>
            </p:nvSpPr>
            <p:spPr>
              <a:xfrm>
                <a:off x="3207284" y="4211337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D9FACFF3-84F3-4CF8-9C16-4B99F32826F9}"/>
                  </a:ext>
                </a:extLst>
              </p:cNvPr>
              <p:cNvSpPr/>
              <p:nvPr/>
            </p:nvSpPr>
            <p:spPr>
              <a:xfrm>
                <a:off x="3609274" y="4216239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4DEF25AC-1A64-4CD8-80CD-B55C3015BEEC}"/>
                  </a:ext>
                </a:extLst>
              </p:cNvPr>
              <p:cNvSpPr/>
              <p:nvPr/>
            </p:nvSpPr>
            <p:spPr>
              <a:xfrm>
                <a:off x="3414893" y="3944122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grpSp>
          <p:nvGrpSpPr>
            <p:cNvPr id="11" name="Grouper 13">
              <a:extLst>
                <a:ext uri="{FF2B5EF4-FFF2-40B4-BE49-F238E27FC236}">
                  <a16:creationId xmlns:a16="http://schemas.microsoft.com/office/drawing/2014/main" id="{BDE5245B-266D-4B2F-95C8-106EFA89490A}"/>
                </a:ext>
              </a:extLst>
            </p:cNvPr>
            <p:cNvGrpSpPr/>
            <p:nvPr/>
          </p:nvGrpSpPr>
          <p:grpSpPr>
            <a:xfrm>
              <a:off x="3965370" y="2515651"/>
              <a:ext cx="596371" cy="536178"/>
              <a:chOff x="3207284" y="3944122"/>
              <a:chExt cx="596371" cy="536178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B09E505E-BE81-4BE0-AF58-10F87EE23CF4}"/>
                  </a:ext>
                </a:extLst>
              </p:cNvPr>
              <p:cNvSpPr/>
              <p:nvPr/>
            </p:nvSpPr>
            <p:spPr>
              <a:xfrm>
                <a:off x="3207284" y="4211337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0866BF11-975D-4200-A5C7-03E1DAEEAA9A}"/>
                  </a:ext>
                </a:extLst>
              </p:cNvPr>
              <p:cNvSpPr/>
              <p:nvPr/>
            </p:nvSpPr>
            <p:spPr>
              <a:xfrm>
                <a:off x="3609274" y="4216239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D0AD9650-9320-4E67-B648-C7C0B890C8D9}"/>
                  </a:ext>
                </a:extLst>
              </p:cNvPr>
              <p:cNvSpPr/>
              <p:nvPr/>
            </p:nvSpPr>
            <p:spPr>
              <a:xfrm>
                <a:off x="3414893" y="3944122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grpSp>
          <p:nvGrpSpPr>
            <p:cNvPr id="12" name="Grouper 17">
              <a:extLst>
                <a:ext uri="{FF2B5EF4-FFF2-40B4-BE49-F238E27FC236}">
                  <a16:creationId xmlns:a16="http://schemas.microsoft.com/office/drawing/2014/main" id="{E6990A11-F4C2-47C9-91E5-B164D8A7785C}"/>
                </a:ext>
              </a:extLst>
            </p:cNvPr>
            <p:cNvGrpSpPr/>
            <p:nvPr/>
          </p:nvGrpSpPr>
          <p:grpSpPr>
            <a:xfrm>
              <a:off x="3965370" y="3534428"/>
              <a:ext cx="596371" cy="536178"/>
              <a:chOff x="3207284" y="3944122"/>
              <a:chExt cx="596371" cy="536178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3716D37F-2614-4E8B-90BC-82654E41C260}"/>
                  </a:ext>
                </a:extLst>
              </p:cNvPr>
              <p:cNvSpPr/>
              <p:nvPr/>
            </p:nvSpPr>
            <p:spPr>
              <a:xfrm>
                <a:off x="3207284" y="4211337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5D2602A3-3F4E-4A0C-8383-38EE9F6580D6}"/>
                  </a:ext>
                </a:extLst>
              </p:cNvPr>
              <p:cNvSpPr/>
              <p:nvPr/>
            </p:nvSpPr>
            <p:spPr>
              <a:xfrm>
                <a:off x="3609274" y="4216239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445EA089-4B91-4F01-84BC-A9508F872E87}"/>
                  </a:ext>
                </a:extLst>
              </p:cNvPr>
              <p:cNvSpPr/>
              <p:nvPr/>
            </p:nvSpPr>
            <p:spPr>
              <a:xfrm>
                <a:off x="3414893" y="3944122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  <p:grpSp>
          <p:nvGrpSpPr>
            <p:cNvPr id="13" name="Grouper 21">
              <a:extLst>
                <a:ext uri="{FF2B5EF4-FFF2-40B4-BE49-F238E27FC236}">
                  <a16:creationId xmlns:a16="http://schemas.microsoft.com/office/drawing/2014/main" id="{396F9754-17FF-45BD-99BE-81CF38929988}"/>
                </a:ext>
              </a:extLst>
            </p:cNvPr>
            <p:cNvGrpSpPr/>
            <p:nvPr/>
          </p:nvGrpSpPr>
          <p:grpSpPr>
            <a:xfrm>
              <a:off x="4729800" y="3948150"/>
              <a:ext cx="596371" cy="536178"/>
              <a:chOff x="3207284" y="3944122"/>
              <a:chExt cx="596371" cy="536178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9BB6F2F5-7BC8-4D6E-9DB6-CD146A238F2C}"/>
                  </a:ext>
                </a:extLst>
              </p:cNvPr>
              <p:cNvSpPr/>
              <p:nvPr/>
            </p:nvSpPr>
            <p:spPr>
              <a:xfrm>
                <a:off x="3207284" y="4211337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547BB7D9-9447-4AA8-949E-504726CDFD77}"/>
                  </a:ext>
                </a:extLst>
              </p:cNvPr>
              <p:cNvSpPr/>
              <p:nvPr/>
            </p:nvSpPr>
            <p:spPr>
              <a:xfrm>
                <a:off x="3609274" y="4216239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57196DA9-E881-45AA-A664-0102FDD7DDA7}"/>
                  </a:ext>
                </a:extLst>
              </p:cNvPr>
              <p:cNvSpPr/>
              <p:nvPr/>
            </p:nvSpPr>
            <p:spPr>
              <a:xfrm>
                <a:off x="3414893" y="3944122"/>
                <a:ext cx="194381" cy="264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</p:grp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C0DA13D5-F722-4140-90A7-2C130EB52348}"/>
              </a:ext>
            </a:extLst>
          </p:cNvPr>
          <p:cNvSpPr txBox="1"/>
          <p:nvPr/>
        </p:nvSpPr>
        <p:spPr>
          <a:xfrm>
            <a:off x="1077960" y="588182"/>
            <a:ext cx="7290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PF" sz="4800" dirty="0">
                <a:latin typeface="+mj-lt"/>
              </a:rPr>
              <a:t>Combien de points rouges ?</a:t>
            </a:r>
            <a:endParaRPr lang="fr-FR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102142"/>
      </p:ext>
    </p:extLst>
  </p:cSld>
  <p:clrMapOvr>
    <a:masterClrMapping/>
  </p:clrMapOvr>
  <p:transition spd="slow" advClick="0" advTm="16000"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498" y="315876"/>
            <a:ext cx="482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B050"/>
                </a:solidFill>
              </a:rPr>
              <a:t>4.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21799" y="344666"/>
            <a:ext cx="5328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dirty="0"/>
              <a:t>15 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332A52-AA1A-4E77-B128-578F3019F7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0" t="13161" r="51744" b="37214"/>
          <a:stretch/>
        </p:blipFill>
        <p:spPr>
          <a:xfrm>
            <a:off x="1645045" y="1209478"/>
            <a:ext cx="3057403" cy="3007554"/>
          </a:xfrm>
          <a:prstGeom prst="rect">
            <a:avLst/>
          </a:prstGeom>
        </p:spPr>
      </p:pic>
      <p:pic>
        <p:nvPicPr>
          <p:cNvPr id="8" name="Image 7" descr="Capture d’écran 2018-02-13 à 12.18.03.png">
            <a:extLst>
              <a:ext uri="{FF2B5EF4-FFF2-40B4-BE49-F238E27FC236}">
                <a16:creationId xmlns:a16="http://schemas.microsoft.com/office/drawing/2014/main" id="{D78EBC3A-72AC-4D1D-B62E-2983480ED0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3" r="10658" b="17626"/>
          <a:stretch/>
        </p:blipFill>
        <p:spPr>
          <a:xfrm>
            <a:off x="6252001" y="3050214"/>
            <a:ext cx="495589" cy="566011"/>
          </a:xfrm>
          <a:prstGeom prst="rect">
            <a:avLst/>
          </a:prstGeom>
        </p:spPr>
      </p:pic>
      <p:pic>
        <p:nvPicPr>
          <p:cNvPr id="9" name="Image 8" descr="Capture d’écran 2018-02-13 à 12.18.03.png">
            <a:extLst>
              <a:ext uri="{FF2B5EF4-FFF2-40B4-BE49-F238E27FC236}">
                <a16:creationId xmlns:a16="http://schemas.microsoft.com/office/drawing/2014/main" id="{D8C29D98-2F56-4A6C-8C07-549F2B1ED8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3" r="10658" b="17626"/>
          <a:stretch/>
        </p:blipFill>
        <p:spPr>
          <a:xfrm>
            <a:off x="6252001" y="2288744"/>
            <a:ext cx="495589" cy="56601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9FE31-8146-4E2E-B0A0-EBAC0FB1EDE9}"/>
              </a:ext>
            </a:extLst>
          </p:cNvPr>
          <p:cNvSpPr txBox="1"/>
          <p:nvPr/>
        </p:nvSpPr>
        <p:spPr>
          <a:xfrm>
            <a:off x="1085657" y="592875"/>
            <a:ext cx="7233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+mj-lt"/>
              </a:rPr>
              <a:t>Combien de petits cubes en tout ?</a:t>
            </a:r>
          </a:p>
        </p:txBody>
      </p:sp>
      <p:grpSp>
        <p:nvGrpSpPr>
          <p:cNvPr id="10" name="Grouper 3">
            <a:extLst>
              <a:ext uri="{FF2B5EF4-FFF2-40B4-BE49-F238E27FC236}">
                <a16:creationId xmlns:a16="http://schemas.microsoft.com/office/drawing/2014/main" id="{57557DA5-1684-434D-B973-FF5F73AE046A}"/>
              </a:ext>
            </a:extLst>
          </p:cNvPr>
          <p:cNvGrpSpPr/>
          <p:nvPr/>
        </p:nvGrpSpPr>
        <p:grpSpPr>
          <a:xfrm>
            <a:off x="780124" y="1548970"/>
            <a:ext cx="966002" cy="2594049"/>
            <a:chOff x="1555274" y="2113660"/>
            <a:chExt cx="1288003" cy="3118260"/>
          </a:xfrm>
        </p:grpSpPr>
        <p:sp>
          <p:nvSpPr>
            <p:cNvPr id="11" name="Accolade ouvrante 10">
              <a:extLst>
                <a:ext uri="{FF2B5EF4-FFF2-40B4-BE49-F238E27FC236}">
                  <a16:creationId xmlns:a16="http://schemas.microsoft.com/office/drawing/2014/main" id="{7D714904-5F1E-4A19-9A05-52D1104D5A0C}"/>
                </a:ext>
              </a:extLst>
            </p:cNvPr>
            <p:cNvSpPr/>
            <p:nvPr/>
          </p:nvSpPr>
          <p:spPr>
            <a:xfrm>
              <a:off x="2326949" y="2113660"/>
              <a:ext cx="516328" cy="3118260"/>
            </a:xfrm>
            <a:prstGeom prst="leftBrace">
              <a:avLst>
                <a:gd name="adj1" fmla="val 49518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7E39EC1-94B9-4446-BA78-55D9C1CBF9B1}"/>
                </a:ext>
              </a:extLst>
            </p:cNvPr>
            <p:cNvSpPr txBox="1"/>
            <p:nvPr/>
          </p:nvSpPr>
          <p:spPr>
            <a:xfrm>
              <a:off x="1555274" y="3337550"/>
              <a:ext cx="814754" cy="670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3" name="Grouper 6">
            <a:extLst>
              <a:ext uri="{FF2B5EF4-FFF2-40B4-BE49-F238E27FC236}">
                <a16:creationId xmlns:a16="http://schemas.microsoft.com/office/drawing/2014/main" id="{4BCE9521-EDD1-4D4D-ADDA-90D0053F71F6}"/>
              </a:ext>
            </a:extLst>
          </p:cNvPr>
          <p:cNvGrpSpPr/>
          <p:nvPr/>
        </p:nvGrpSpPr>
        <p:grpSpPr>
          <a:xfrm>
            <a:off x="1850064" y="4217032"/>
            <a:ext cx="2562448" cy="836998"/>
            <a:chOff x="2985367" y="5706649"/>
            <a:chExt cx="3318410" cy="1311585"/>
          </a:xfrm>
        </p:grpSpPr>
        <p:sp>
          <p:nvSpPr>
            <p:cNvPr id="14" name="Accolade ouvrante 13">
              <a:extLst>
                <a:ext uri="{FF2B5EF4-FFF2-40B4-BE49-F238E27FC236}">
                  <a16:creationId xmlns:a16="http://schemas.microsoft.com/office/drawing/2014/main" id="{2441CA72-6609-4F76-A4BC-E596C272FFB0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86812D9-685F-4365-AD0B-F6ADADFD5A10}"/>
                </a:ext>
              </a:extLst>
            </p:cNvPr>
            <p:cNvSpPr txBox="1"/>
            <p:nvPr/>
          </p:nvSpPr>
          <p:spPr>
            <a:xfrm>
              <a:off x="4245148" y="6150113"/>
              <a:ext cx="639012" cy="868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489033"/>
      </p:ext>
    </p:extLst>
  </p:cSld>
  <p:clrMapOvr>
    <a:masterClrMapping/>
  </p:clrMapOvr>
  <p:transition spd="slow" advClick="0" advTm="16000">
    <p:sndAc>
      <p:stSnd>
        <p:snd r:embed="rId3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28CE7-6E0F-7A4C-B8B0-969D0446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3" y="283569"/>
            <a:ext cx="7123872" cy="994172"/>
          </a:xfrm>
          <a:ln w="19050">
            <a:noFill/>
          </a:ln>
        </p:spPr>
        <p:txBody>
          <a:bodyPr/>
          <a:lstStyle/>
          <a:p>
            <a:r>
              <a:rPr lang="fr-PF" b="1" dirty="0">
                <a:solidFill>
                  <a:srgbClr val="31A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PF" dirty="0">
                <a:solidFill>
                  <a:srgbClr val="31A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dirty="0">
                <a:solidFill>
                  <a:srgbClr val="31A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PF" dirty="0">
                <a:solidFill>
                  <a:srgbClr val="31A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PF" sz="4500" dirty="0"/>
              <a:t>Combien de cases rouges ?</a:t>
            </a:r>
            <a:endParaRPr lang="fr-PF" dirty="0">
              <a:latin typeface="+mj-lt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251702F-57AA-AC40-96A3-80F67528A8BB}"/>
              </a:ext>
            </a:extLst>
          </p:cNvPr>
          <p:cNvGraphicFramePr>
            <a:graphicFrameLocks noGrp="1"/>
          </p:cNvGraphicFramePr>
          <p:nvPr/>
        </p:nvGraphicFramePr>
        <p:xfrm>
          <a:off x="2828609" y="1304723"/>
          <a:ext cx="3173280" cy="302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28">
                  <a:extLst>
                    <a:ext uri="{9D8B030D-6E8A-4147-A177-3AD203B41FA5}">
                      <a16:colId xmlns:a16="http://schemas.microsoft.com/office/drawing/2014/main" val="2713243766"/>
                    </a:ext>
                  </a:extLst>
                </a:gridCol>
                <a:gridCol w="317328">
                  <a:extLst>
                    <a:ext uri="{9D8B030D-6E8A-4147-A177-3AD203B41FA5}">
                      <a16:colId xmlns:a16="http://schemas.microsoft.com/office/drawing/2014/main" val="4073538917"/>
                    </a:ext>
                  </a:extLst>
                </a:gridCol>
                <a:gridCol w="317328">
                  <a:extLst>
                    <a:ext uri="{9D8B030D-6E8A-4147-A177-3AD203B41FA5}">
                      <a16:colId xmlns:a16="http://schemas.microsoft.com/office/drawing/2014/main" val="1419208940"/>
                    </a:ext>
                  </a:extLst>
                </a:gridCol>
                <a:gridCol w="317328">
                  <a:extLst>
                    <a:ext uri="{9D8B030D-6E8A-4147-A177-3AD203B41FA5}">
                      <a16:colId xmlns:a16="http://schemas.microsoft.com/office/drawing/2014/main" val="2000088390"/>
                    </a:ext>
                  </a:extLst>
                </a:gridCol>
                <a:gridCol w="317328">
                  <a:extLst>
                    <a:ext uri="{9D8B030D-6E8A-4147-A177-3AD203B41FA5}">
                      <a16:colId xmlns:a16="http://schemas.microsoft.com/office/drawing/2014/main" val="1505904689"/>
                    </a:ext>
                  </a:extLst>
                </a:gridCol>
                <a:gridCol w="317328">
                  <a:extLst>
                    <a:ext uri="{9D8B030D-6E8A-4147-A177-3AD203B41FA5}">
                      <a16:colId xmlns:a16="http://schemas.microsoft.com/office/drawing/2014/main" val="3598113490"/>
                    </a:ext>
                  </a:extLst>
                </a:gridCol>
                <a:gridCol w="317328">
                  <a:extLst>
                    <a:ext uri="{9D8B030D-6E8A-4147-A177-3AD203B41FA5}">
                      <a16:colId xmlns:a16="http://schemas.microsoft.com/office/drawing/2014/main" val="2334919039"/>
                    </a:ext>
                  </a:extLst>
                </a:gridCol>
                <a:gridCol w="317328">
                  <a:extLst>
                    <a:ext uri="{9D8B030D-6E8A-4147-A177-3AD203B41FA5}">
                      <a16:colId xmlns:a16="http://schemas.microsoft.com/office/drawing/2014/main" val="1485524810"/>
                    </a:ext>
                  </a:extLst>
                </a:gridCol>
                <a:gridCol w="317328">
                  <a:extLst>
                    <a:ext uri="{9D8B030D-6E8A-4147-A177-3AD203B41FA5}">
                      <a16:colId xmlns:a16="http://schemas.microsoft.com/office/drawing/2014/main" val="475302269"/>
                    </a:ext>
                  </a:extLst>
                </a:gridCol>
                <a:gridCol w="317328">
                  <a:extLst>
                    <a:ext uri="{9D8B030D-6E8A-4147-A177-3AD203B41FA5}">
                      <a16:colId xmlns:a16="http://schemas.microsoft.com/office/drawing/2014/main" val="2354758639"/>
                    </a:ext>
                  </a:extLst>
                </a:gridCol>
              </a:tblGrid>
              <a:tr h="302217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027341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02871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296119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0179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325847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3708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854456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485649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48914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615952"/>
                  </a:ext>
                </a:extLst>
              </a:tr>
            </a:tbl>
          </a:graphicData>
        </a:graphic>
      </p:graphicFrame>
      <p:grpSp>
        <p:nvGrpSpPr>
          <p:cNvPr id="4" name="Grouper 3">
            <a:extLst>
              <a:ext uri="{FF2B5EF4-FFF2-40B4-BE49-F238E27FC236}">
                <a16:creationId xmlns:a16="http://schemas.microsoft.com/office/drawing/2014/main" id="{F327C86A-1420-FD44-9B52-B497B293AB91}"/>
              </a:ext>
            </a:extLst>
          </p:cNvPr>
          <p:cNvGrpSpPr/>
          <p:nvPr/>
        </p:nvGrpSpPr>
        <p:grpSpPr>
          <a:xfrm>
            <a:off x="1663206" y="1331744"/>
            <a:ext cx="967248" cy="3022170"/>
            <a:chOff x="1342457" y="1921626"/>
            <a:chExt cx="1289664" cy="3657600"/>
          </a:xfrm>
        </p:grpSpPr>
        <p:sp>
          <p:nvSpPr>
            <p:cNvPr id="5" name="Accolade ouvrante 4">
              <a:extLst>
                <a:ext uri="{FF2B5EF4-FFF2-40B4-BE49-F238E27FC236}">
                  <a16:creationId xmlns:a16="http://schemas.microsoft.com/office/drawing/2014/main" id="{D7605956-5CC2-B84B-AB49-18C3E5E5DB3D}"/>
                </a:ext>
              </a:extLst>
            </p:cNvPr>
            <p:cNvSpPr/>
            <p:nvPr/>
          </p:nvSpPr>
          <p:spPr>
            <a:xfrm>
              <a:off x="2115793" y="1921626"/>
              <a:ext cx="516328" cy="3657600"/>
            </a:xfrm>
            <a:prstGeom prst="leftBrace">
              <a:avLst>
                <a:gd name="adj1" fmla="val 4128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C7E9BA7-8EC4-3644-B524-1C1C3316C757}"/>
                </a:ext>
              </a:extLst>
            </p:cNvPr>
            <p:cNvSpPr txBox="1"/>
            <p:nvPr/>
          </p:nvSpPr>
          <p:spPr>
            <a:xfrm>
              <a:off x="1342457" y="3422351"/>
              <a:ext cx="814754" cy="670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7" name="Grouper 6">
            <a:extLst>
              <a:ext uri="{FF2B5EF4-FFF2-40B4-BE49-F238E27FC236}">
                <a16:creationId xmlns:a16="http://schemas.microsoft.com/office/drawing/2014/main" id="{2DD468CB-7AE5-9B4A-B8CC-D088E9A6E43F}"/>
              </a:ext>
            </a:extLst>
          </p:cNvPr>
          <p:cNvGrpSpPr/>
          <p:nvPr/>
        </p:nvGrpSpPr>
        <p:grpSpPr>
          <a:xfrm>
            <a:off x="2828609" y="4380859"/>
            <a:ext cx="3173280" cy="836998"/>
            <a:chOff x="2985367" y="5706649"/>
            <a:chExt cx="3318410" cy="1311585"/>
          </a:xfrm>
        </p:grpSpPr>
        <p:sp>
          <p:nvSpPr>
            <p:cNvPr id="8" name="Accolade ouvrante 7">
              <a:extLst>
                <a:ext uri="{FF2B5EF4-FFF2-40B4-BE49-F238E27FC236}">
                  <a16:creationId xmlns:a16="http://schemas.microsoft.com/office/drawing/2014/main" id="{57BE933F-4CC2-2342-A05B-42EC7F55B626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3E68AF6-DBAE-244A-900D-B3EBE83FF55B}"/>
                </a:ext>
              </a:extLst>
            </p:cNvPr>
            <p:cNvSpPr txBox="1"/>
            <p:nvPr/>
          </p:nvSpPr>
          <p:spPr>
            <a:xfrm>
              <a:off x="4245148" y="6150113"/>
              <a:ext cx="639012" cy="868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9D6D511-D36C-8941-A68C-CD5246CF0888}"/>
              </a:ext>
            </a:extLst>
          </p:cNvPr>
          <p:cNvSpPr txBox="1"/>
          <p:nvPr/>
        </p:nvSpPr>
        <p:spPr>
          <a:xfrm>
            <a:off x="8324672" y="445698"/>
            <a:ext cx="36740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13" dirty="0"/>
              <a:t>15s</a:t>
            </a:r>
          </a:p>
        </p:txBody>
      </p:sp>
    </p:spTree>
    <p:extLst>
      <p:ext uri="{BB962C8B-B14F-4D97-AF65-F5344CB8AC3E}">
        <p14:creationId xmlns:p14="http://schemas.microsoft.com/office/powerpoint/2010/main" val="617872082"/>
      </p:ext>
    </p:extLst>
  </p:cSld>
  <p:clrMapOvr>
    <a:masterClrMapping/>
  </p:clrMapOvr>
  <p:transition spd="slow" advClick="0" advTm="16000"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1671" y="2941983"/>
            <a:ext cx="6489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1BAC0A"/>
                </a:solidFill>
              </a:rPr>
              <a:t>Maintenant les CE2 commencent</a:t>
            </a:r>
          </a:p>
        </p:txBody>
      </p:sp>
      <p:pic>
        <p:nvPicPr>
          <p:cNvPr id="6" name="Image 5" descr="Nouveau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671" y="492646"/>
            <a:ext cx="5480889" cy="19595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6448B5-B212-4DA2-8BA4-40008B906B44}"/>
              </a:ext>
            </a:extLst>
          </p:cNvPr>
          <p:cNvSpPr txBox="1"/>
          <p:nvPr/>
        </p:nvSpPr>
        <p:spPr>
          <a:xfrm>
            <a:off x="3264196" y="44110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Appuyer sur Entrée pour continuer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12519752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Standar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2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6497</TotalTime>
  <Words>704</Words>
  <Application>Microsoft Office PowerPoint</Application>
  <PresentationFormat>Affichage à l'écran (16:9)</PresentationFormat>
  <Paragraphs>215</Paragraphs>
  <Slides>48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Times New Roman</vt:lpstr>
      <vt:lpstr>Standard</vt:lpstr>
      <vt:lpstr>Standard 1</vt:lpstr>
      <vt:lpstr>Standard 2</vt:lpstr>
      <vt:lpstr>Présentation PowerPoint</vt:lpstr>
      <vt:lpstr>Présentation PowerPoint</vt:lpstr>
      <vt:lpstr>Bonne chance à tous !</vt:lpstr>
      <vt:lpstr>Présentation PowerPoint</vt:lpstr>
      <vt:lpstr>Présentation PowerPoint</vt:lpstr>
      <vt:lpstr>Présentation PowerPoint</vt:lpstr>
      <vt:lpstr>Présentation PowerPoint</vt:lpstr>
      <vt:lpstr>5.   Combien de cases rouges ?</vt:lpstr>
      <vt:lpstr>Présentation PowerPoint</vt:lpstr>
      <vt:lpstr>6.</vt:lpstr>
      <vt:lpstr>7.        Combien y a-t-il d’euros en tout ?</vt:lpstr>
      <vt:lpstr>Présentation PowerPoint</vt:lpstr>
      <vt:lpstr>Présentation PowerPoint</vt:lpstr>
      <vt:lpstr>10.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FILLOUX</dc:creator>
  <cp:lastModifiedBy>Bertrand FILLOUX</cp:lastModifiedBy>
  <cp:revision>337</cp:revision>
  <dcterms:modified xsi:type="dcterms:W3CDTF">2021-12-08T05:10:22Z</dcterms:modified>
</cp:coreProperties>
</file>