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1" r:id="rId13"/>
    <p:sldId id="275" r:id="rId14"/>
    <p:sldId id="276" r:id="rId15"/>
    <p:sldId id="288" r:id="rId16"/>
    <p:sldId id="278" r:id="rId17"/>
    <p:sldId id="279" r:id="rId18"/>
    <p:sldId id="280" r:id="rId19"/>
    <p:sldId id="283" r:id="rId20"/>
    <p:sldId id="282" r:id="rId21"/>
    <p:sldId id="289" r:id="rId22"/>
    <p:sldId id="285" r:id="rId23"/>
    <p:sldId id="290" r:id="rId24"/>
    <p:sldId id="287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87" autoAdjust="0"/>
    <p:restoredTop sz="95884"/>
  </p:normalViewPr>
  <p:slideViewPr>
    <p:cSldViewPr snapToGrid="0" snapToObjects="1">
      <p:cViewPr varScale="1">
        <p:scale>
          <a:sx n="83" d="100"/>
          <a:sy n="83" d="100"/>
        </p:scale>
        <p:origin x="1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DAF27-250C-8D41-95E6-696FEC92EFE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ED2A-1FAE-DB4A-B9A5-C06DB7CC4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32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308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370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576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42219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174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18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975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283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581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56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3082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4279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908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71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602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03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14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748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569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3B289-B8F1-8743-A8D1-728D0B52A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E17C4E-B3E5-5C4A-AB19-96BE7C5AB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493EF-76AA-644C-BE47-3CC7403E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B67C5-A1B2-2847-B5AA-BF5AC987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99AC7A-6132-4143-B89F-A9AF7E1C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35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2B74F7-DBB1-AA4B-A7E3-196A6A30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3CB58D-15CC-4B4C-B344-C02066D4F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203AE2-0DFD-404B-BC45-4B175759D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68A877-8E4C-804B-A0C5-39AEAB72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49F012-E4FD-7E4E-BD5B-6BE5C809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1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880AE7-EF10-3D43-81FA-7D707E3FB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11CD4F-3C88-3144-9985-82E98CD5D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DD7DA-1A6F-7D47-B718-B21CE2CC0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69A422-B878-AC4D-8661-143192CB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CA10E4-583B-C642-85B3-A46FCC7B9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16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86789-A14B-7F45-85C1-00678C41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B6125-D280-8140-90E4-048F2C9ED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06BAD3-E5F8-DA4E-A39E-83308BD7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B3A44-E8AC-DB4C-AA41-1E03882F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F59C20-C08D-3E41-B820-DEF754AC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5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D363B5-2784-874C-9020-DCDAF30F6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87F26C-93B5-2C47-83B3-358D3AC9D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1AEE0C-3C64-574A-8AC2-06D313388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E55DBC-96DF-714F-A958-9F6C0C18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0E09FC-6A30-B948-B685-8FE5A245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7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89030B-8885-3E48-B1F7-065BDDC1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9F1DD6-B137-9740-83B1-4FD1D8C29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E45ACE-B276-6A4F-8F3F-7A3923BA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7B5F79-79F7-FD4F-8816-E27497CE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11D64-D11F-FB4D-815A-15704FB7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D9CA9C-A77F-9C4E-A784-412F48BAF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0545B-5CF7-3F4A-91FD-738918BA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7FED74-D7FD-BB41-8CD7-4DA8A2B1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2D916E-2E5A-6943-BBA1-1EEFB9473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E4EC232-1C7C-3942-A378-69B087830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6DF463-1C21-1743-9F9F-FA566F696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645558-986C-A24F-A3C2-97CA871D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E0A6B9B-6F29-964C-ACFA-E1446E7E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8FDF62-158B-AF4B-A88E-CA10E4B2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44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0F250-1F99-A249-9744-B60DB1945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E42B090-0C7E-AE42-A223-D249CFC8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849AE47-8C9D-614F-AFBD-720E07A7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EFF53A4-3550-D643-924F-51543500A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3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5193B10-CACB-2F4F-9974-457FD051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CC93519-7A94-324A-B593-0D3787A1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244166-85E4-F740-82C8-CECFF0FD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361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336A39-D007-0046-AF74-CE176CD21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13F372-A2A1-BA42-AD34-040B7516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982423-3B5F-DD42-9C70-C70A90067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DD3F5D-B597-0B45-9F17-6436CF33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1F41F5-C79C-7248-9622-DCFBF0919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3F6B7F-19BC-B349-AACE-F1FE56EE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65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F67A1-CC0A-5E44-A565-D5F5E525F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BF143A8-ED26-824B-845B-3CAC76F65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4246A8-7C87-A64A-9310-6E2ADB3BD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FA5B8A-2FA6-EC42-AC4A-0E061463F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1BF74E-A2C6-CC48-81E2-6E1FB52EB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C83DE6-0BAE-894B-A17E-3742D4835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5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8592632-465E-8D45-87F8-B2A9EE93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80F547-0470-CD44-A097-687EAD3CD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CED88D-D597-A848-865B-835AC8F6B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8B02-1E17-3342-B795-F7FC75ADED33}" type="datetimeFigureOut">
              <a:rPr lang="fr-FR" smtClean="0"/>
              <a:t>05/01/2023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04F84A-9FB2-9B4F-95C8-D436FFA82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97720-32DD-DD4A-8DE8-AC62F63B0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483D3-6AF8-644B-9220-D9D570545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apetahiexpress.pf/" TargetMode="External"/><Relationship Id="rId4" Type="http://schemas.openxmlformats.org/officeDocument/2006/relationships/image" Target="../media/image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71" y="727141"/>
            <a:ext cx="9142528" cy="3268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0">
        <p:fade/>
      </p:transition>
    </mc:Choice>
    <mc:Fallback xmlns="">
      <p:transition spd="med" advTm="3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13344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B82A32C-4B7B-A7F6-B4B6-4FB78D887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92" y="996491"/>
            <a:ext cx="74898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Quelle valeur prend la cellule B1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4000" dirty="0">
                <a:latin typeface="+mj-lt"/>
              </a:rPr>
              <a:t>quand on tape entrée?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14B149E-C5D0-C08C-95E0-3638059342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9735"/>
          <a:stretch/>
        </p:blipFill>
        <p:spPr>
          <a:xfrm>
            <a:off x="205431" y="2319344"/>
            <a:ext cx="11534866" cy="429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617495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58753" y="30859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8C6030-B470-5A48-859D-84CA71A3D4D5}"/>
              </a:ext>
            </a:extLst>
          </p:cNvPr>
          <p:cNvSpPr/>
          <p:nvPr/>
        </p:nvSpPr>
        <p:spPr>
          <a:xfrm>
            <a:off x="145815" y="900448"/>
            <a:ext cx="11863387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>
                <a:latin typeface="+mj-lt"/>
              </a:rPr>
              <a:t>L’aire du rectangle est de 2 m</a:t>
            </a:r>
            <a:r>
              <a:rPr lang="fr-FR" sz="6000" baseline="30000" dirty="0">
                <a:latin typeface="+mj-lt"/>
              </a:rPr>
              <a:t>2</a:t>
            </a:r>
            <a:r>
              <a:rPr lang="fr-FR" sz="6000" dirty="0">
                <a:latin typeface="+mj-lt"/>
              </a:rPr>
              <a:t>.</a:t>
            </a:r>
          </a:p>
          <a:p>
            <a:pPr algn="ctr"/>
            <a:r>
              <a:rPr lang="fr-FR" sz="6000" dirty="0">
                <a:latin typeface="+mj-lt"/>
              </a:rPr>
              <a:t>Quelle est la mesure de sa longueur ?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3ED839F1-5749-9E4D-926C-3815DFD4DB20}"/>
              </a:ext>
            </a:extLst>
          </p:cNvPr>
          <p:cNvGrpSpPr/>
          <p:nvPr/>
        </p:nvGrpSpPr>
        <p:grpSpPr>
          <a:xfrm>
            <a:off x="887745" y="2777893"/>
            <a:ext cx="9057472" cy="3308583"/>
            <a:chOff x="730583" y="1734905"/>
            <a:chExt cx="9057472" cy="33085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15084D-21C3-F947-8392-3EBD1975CB77}"/>
                </a:ext>
              </a:extLst>
            </p:cNvPr>
            <p:cNvSpPr/>
            <p:nvPr/>
          </p:nvSpPr>
          <p:spPr>
            <a:xfrm>
              <a:off x="2403945" y="2700338"/>
              <a:ext cx="7384110" cy="23431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A </a:t>
              </a:r>
              <a:r>
                <a:rPr lang="fr-FR" sz="6600" dirty="0">
                  <a:solidFill>
                    <a:schemeClr val="tx1"/>
                  </a:solidFill>
                  <a:latin typeface="Cursive standard" pitchFamily="2" charset="0"/>
                </a:rPr>
                <a:t>=</a:t>
              </a:r>
              <a:r>
                <a:rPr lang="fr-FR" sz="6600" b="1" dirty="0">
                  <a:solidFill>
                    <a:schemeClr val="tx1"/>
                  </a:solidFill>
                  <a:latin typeface="Cursive standard" pitchFamily="2" charset="0"/>
                </a:rPr>
                <a:t> 2 m</a:t>
              </a:r>
              <a:r>
                <a:rPr lang="fr-FR" sz="6600" b="1" baseline="30000" dirty="0">
                  <a:solidFill>
                    <a:schemeClr val="tx1"/>
                  </a:solidFill>
                  <a:latin typeface="Cursive standard" pitchFamily="2" charset="0"/>
                </a:rPr>
                <a:t>2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9A31641-D4E2-F74B-A357-46054F3098D7}"/>
                </a:ext>
              </a:extLst>
            </p:cNvPr>
            <p:cNvSpPr/>
            <p:nvPr/>
          </p:nvSpPr>
          <p:spPr>
            <a:xfrm>
              <a:off x="730583" y="3429000"/>
              <a:ext cx="1598175" cy="83099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4800" dirty="0"/>
                <a:t>0,2 m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896BA7A-E86B-404F-9AAE-2DFF5D6F2D60}"/>
                </a:ext>
              </a:extLst>
            </p:cNvPr>
            <p:cNvSpPr/>
            <p:nvPr/>
          </p:nvSpPr>
          <p:spPr>
            <a:xfrm>
              <a:off x="5296912" y="1734905"/>
              <a:ext cx="1598175" cy="1107996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r>
                <a:rPr lang="fr-FR" sz="6600" b="1" dirty="0">
                  <a:solidFill>
                    <a:srgbClr val="FF0000"/>
                  </a:solidFill>
                </a:rPr>
                <a:t>?</a:t>
              </a:r>
              <a:r>
                <a:rPr lang="fr-FR" sz="6000" dirty="0"/>
                <a:t> 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46238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1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8B3A97E-2619-4F5B-ABC2-008512AB3BB2}"/>
              </a:ext>
            </a:extLst>
          </p:cNvPr>
          <p:cNvSpPr txBox="1"/>
          <p:nvPr/>
        </p:nvSpPr>
        <p:spPr>
          <a:xfrm>
            <a:off x="1575461" y="1392789"/>
            <a:ext cx="87927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500" dirty="0">
                <a:latin typeface="+mj-lt"/>
              </a:rPr>
              <a:t>8 </a:t>
            </a:r>
            <a:r>
              <a:rPr lang="fr-FR" sz="72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7200" dirty="0">
                <a:latin typeface="+mj-lt"/>
              </a:rPr>
              <a:t> </a:t>
            </a:r>
            <a:r>
              <a:rPr lang="fr-FR" sz="11500" dirty="0">
                <a:latin typeface="+mj-lt"/>
              </a:rPr>
              <a:t>2,54 </a:t>
            </a:r>
            <a:r>
              <a:rPr lang="fr-FR" sz="72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fr-FR" sz="8000" dirty="0">
                <a:latin typeface="+mj-lt"/>
              </a:rPr>
              <a:t>  </a:t>
            </a:r>
            <a:r>
              <a:rPr lang="fr-FR" sz="11500" dirty="0">
                <a:latin typeface="+mj-lt"/>
              </a:rPr>
              <a:t>12,5</a:t>
            </a:r>
            <a:endParaRPr lang="LID4096" sz="1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1397567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31457" y="378846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0FB8549-84C7-21A8-F4A0-1A899BB4A724}"/>
              </a:ext>
            </a:extLst>
          </p:cNvPr>
          <p:cNvSpPr txBox="1"/>
          <p:nvPr/>
        </p:nvSpPr>
        <p:spPr>
          <a:xfrm>
            <a:off x="631457" y="1026114"/>
            <a:ext cx="112094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latin typeface="+mj-lt"/>
              </a:rPr>
              <a:t>Un cycliste roule à 15 km/h</a:t>
            </a:r>
          </a:p>
          <a:p>
            <a:pPr algn="ctr"/>
            <a:r>
              <a:rPr lang="fr-FR" sz="4800" dirty="0">
                <a:latin typeface="+mj-lt"/>
              </a:rPr>
              <a:t>Quelle distance parcourt-il en 20 minutes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945BABF-F4DF-6E4E-6FC1-93A9E2B7C59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8247"/>
          <a:stretch/>
        </p:blipFill>
        <p:spPr>
          <a:xfrm>
            <a:off x="4104410" y="3176685"/>
            <a:ext cx="2860963" cy="282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87606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385798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2B5DF64-2767-F9B8-28FA-DDB1E71C0EDE}"/>
              </a:ext>
            </a:extLst>
          </p:cNvPr>
          <p:cNvSpPr txBox="1"/>
          <p:nvPr/>
        </p:nvSpPr>
        <p:spPr>
          <a:xfrm>
            <a:off x="1662631" y="1228436"/>
            <a:ext cx="86265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200" dirty="0">
                <a:latin typeface="+mj-lt"/>
              </a:rPr>
              <a:t>Convertir 56 grammes </a:t>
            </a:r>
          </a:p>
          <a:p>
            <a:pPr algn="ctr"/>
            <a:r>
              <a:rPr lang="fr-FR" sz="7200" dirty="0">
                <a:latin typeface="+mj-lt"/>
              </a:rPr>
              <a:t>en kilogramme</a:t>
            </a:r>
          </a:p>
        </p:txBody>
      </p:sp>
    </p:spTree>
    <p:extLst>
      <p:ext uri="{BB962C8B-B14F-4D97-AF65-F5344CB8AC3E}">
        <p14:creationId xmlns:p14="http://schemas.microsoft.com/office/powerpoint/2010/main" val="2672030955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385798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2B5DF64-2767-F9B8-28FA-DDB1E71C0EDE}"/>
              </a:ext>
            </a:extLst>
          </p:cNvPr>
          <p:cNvSpPr txBox="1"/>
          <p:nvPr/>
        </p:nvSpPr>
        <p:spPr>
          <a:xfrm>
            <a:off x="2539906" y="1230530"/>
            <a:ext cx="7084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+mj-lt"/>
              </a:rPr>
              <a:t>Combien de secondes </a:t>
            </a:r>
          </a:p>
          <a:p>
            <a:r>
              <a:rPr lang="fr-FR" sz="5400" dirty="0">
                <a:latin typeface="+mj-lt"/>
              </a:rPr>
              <a:t>dans une demi-heure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307A572-3CF6-A7CD-0EC7-D1C574F683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774" y="3139910"/>
            <a:ext cx="3355157" cy="335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80051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32263" y="45634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03FAEA6-20EA-30E2-66D6-D4399D0158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226" y="617144"/>
            <a:ext cx="7263946" cy="624085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7D3633D6-81CF-A324-C967-A95906EA3AB7}"/>
              </a:ext>
            </a:extLst>
          </p:cNvPr>
          <p:cNvSpPr txBox="1"/>
          <p:nvPr/>
        </p:nvSpPr>
        <p:spPr>
          <a:xfrm>
            <a:off x="9068937" y="4096973"/>
            <a:ext cx="240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TAHITI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C69C772-FEB9-ED10-3FA1-AB8585EDC7C9}"/>
              </a:ext>
            </a:extLst>
          </p:cNvPr>
          <p:cNvSpPr txBox="1"/>
          <p:nvPr/>
        </p:nvSpPr>
        <p:spPr>
          <a:xfrm>
            <a:off x="4883070" y="2906921"/>
            <a:ext cx="240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RAIATEA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50AB3C-E61A-B6C5-AC1A-DAA210354C7F}"/>
              </a:ext>
            </a:extLst>
          </p:cNvPr>
          <p:cNvSpPr txBox="1"/>
          <p:nvPr/>
        </p:nvSpPr>
        <p:spPr>
          <a:xfrm>
            <a:off x="8653323" y="1659741"/>
            <a:ext cx="2400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HUAHINE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29AB403-6AAC-072C-4FB4-31C16228B200}"/>
              </a:ext>
            </a:extLst>
          </p:cNvPr>
          <p:cNvSpPr txBox="1"/>
          <p:nvPr/>
        </p:nvSpPr>
        <p:spPr>
          <a:xfrm>
            <a:off x="266159" y="1150573"/>
            <a:ext cx="45670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latin typeface="+mj-lt"/>
              </a:rPr>
              <a:t>Le bateau arrive à Raiatea à 4h15.</a:t>
            </a:r>
          </a:p>
          <a:p>
            <a:endParaRPr lang="fr-FR" sz="4800" dirty="0">
              <a:latin typeface="+mj-lt"/>
            </a:endParaRPr>
          </a:p>
          <a:p>
            <a:r>
              <a:rPr lang="fr-FR" sz="4800" dirty="0">
                <a:latin typeface="+mj-lt"/>
              </a:rPr>
              <a:t>A quelle heure a-t-il quitté Tahiti 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10FEBB2-8F47-A4CA-8EFF-89A25CE5E9A7}"/>
              </a:ext>
            </a:extLst>
          </p:cNvPr>
          <p:cNvSpPr txBox="1"/>
          <p:nvPr/>
        </p:nvSpPr>
        <p:spPr>
          <a:xfrm>
            <a:off x="4951678" y="4866414"/>
            <a:ext cx="24397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Escale :</a:t>
            </a:r>
            <a:r>
              <a:rPr lang="fr-FR" dirty="0"/>
              <a:t> temps pris pour embarquer ou débarquer des passagers ou des marchandises sur le bateau.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3000A6-ABAB-B809-ABBB-2287A2A76369}"/>
              </a:ext>
            </a:extLst>
          </p:cNvPr>
          <p:cNvSpPr/>
          <p:nvPr/>
        </p:nvSpPr>
        <p:spPr>
          <a:xfrm>
            <a:off x="4833256" y="3846286"/>
            <a:ext cx="2796269" cy="286092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BD0D258-18B9-BBE6-2C3E-4512864011B4}"/>
              </a:ext>
            </a:extLst>
          </p:cNvPr>
          <p:cNvSpPr txBox="1"/>
          <p:nvPr/>
        </p:nvSpPr>
        <p:spPr>
          <a:xfrm>
            <a:off x="8201622" y="6476493"/>
            <a:ext cx="3858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D’après </a:t>
            </a:r>
            <a:r>
              <a:rPr lang="fr-FR" dirty="0">
                <a:hlinkClick r:id="rId5"/>
              </a:rPr>
              <a:t>https://www.apetahiexpress.pf</a:t>
            </a:r>
            <a:endParaRPr lang="fr-FR" dirty="0"/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807792DC-A4D7-A92B-0441-00F9BD3330DA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60 secondes</a:t>
            </a:r>
          </a:p>
        </p:txBody>
      </p:sp>
    </p:spTree>
    <p:extLst>
      <p:ext uri="{BB962C8B-B14F-4D97-AF65-F5344CB8AC3E}">
        <p14:creationId xmlns:p14="http://schemas.microsoft.com/office/powerpoint/2010/main" val="2568491653"/>
      </p:ext>
    </p:extLst>
  </p:cSld>
  <p:clrMapOvr>
    <a:masterClrMapping/>
  </p:clrMapOvr>
  <p:transition spd="slow" advClick="0" advTm="6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72401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78972" y="1023567"/>
            <a:ext cx="5143906" cy="415498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6600" dirty="0">
                <a:latin typeface="+mj-lt"/>
              </a:rPr>
              <a:t>De combien de pas, en tout, le chat avance-t-il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F4284FEC-921C-4111-AAB5-D5D2EEFB7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4137" y="793079"/>
            <a:ext cx="7027331" cy="592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310296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2227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201A786-C07A-047C-F5B2-AFCE0159F846}"/>
              </a:ext>
            </a:extLst>
          </p:cNvPr>
          <p:cNvSpPr txBox="1"/>
          <p:nvPr/>
        </p:nvSpPr>
        <p:spPr>
          <a:xfrm>
            <a:off x="3339130" y="1550674"/>
            <a:ext cx="54841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600" dirty="0">
                <a:latin typeface="+mj-lt"/>
              </a:rPr>
              <a:t>4800 - 960</a:t>
            </a:r>
          </a:p>
        </p:txBody>
      </p:sp>
    </p:spTree>
    <p:extLst>
      <p:ext uri="{BB962C8B-B14F-4D97-AF65-F5344CB8AC3E}">
        <p14:creationId xmlns:p14="http://schemas.microsoft.com/office/powerpoint/2010/main" val="3535523973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50627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7D810A0-2EF5-830E-6DD5-774A98953CB4}"/>
              </a:ext>
            </a:extLst>
          </p:cNvPr>
          <p:cNvSpPr txBox="1"/>
          <p:nvPr/>
        </p:nvSpPr>
        <p:spPr>
          <a:xfrm>
            <a:off x="1348509" y="1505527"/>
            <a:ext cx="97513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7200" dirty="0">
                <a:latin typeface="+mj-lt"/>
              </a:rPr>
              <a:t>17 sur 20, </a:t>
            </a:r>
          </a:p>
          <a:p>
            <a:pPr algn="ctr"/>
            <a:r>
              <a:rPr lang="fr-FR" sz="7200" dirty="0">
                <a:latin typeface="+mj-lt"/>
              </a:rPr>
              <a:t>ça fait quel pourcentage ?</a:t>
            </a:r>
          </a:p>
        </p:txBody>
      </p:sp>
    </p:spTree>
    <p:extLst>
      <p:ext uri="{BB962C8B-B14F-4D97-AF65-F5344CB8AC3E}">
        <p14:creationId xmlns:p14="http://schemas.microsoft.com/office/powerpoint/2010/main" val="1601478313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3</a:t>
            </a:r>
            <a:r>
              <a:rPr lang="fr-FR" sz="4400" b="1" baseline="30000" dirty="0"/>
              <a:t>e </a:t>
            </a:r>
            <a:r>
              <a:rPr lang="fr-FR" sz="4400" b="1" dirty="0"/>
              <a:t>et 2</a:t>
            </a:r>
            <a:r>
              <a:rPr lang="fr-FR" sz="4400" b="1" baseline="30000" dirty="0"/>
              <a:t>de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375" y="609296"/>
            <a:ext cx="6943987" cy="2482696"/>
          </a:xfrm>
          <a:prstGeom prst="rect">
            <a:avLst/>
          </a:prstGeom>
        </p:spPr>
      </p:pic>
    </p:spTree>
  </p:cSld>
  <p:clrMapOvr>
    <a:masterClrMapping/>
  </p:clrMapOvr>
  <p:transition spd="slow" advTm="3000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66427" y="46998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666427" y="1225045"/>
            <a:ext cx="11081287" cy="26930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5400" dirty="0"/>
              <a:t>Quelle est l’écriture décimale de</a:t>
            </a:r>
          </a:p>
          <a:p>
            <a:pPr algn="ctr"/>
            <a:r>
              <a:rPr lang="fr-FR" sz="11500" dirty="0">
                <a:latin typeface="+mj-lt"/>
              </a:rPr>
              <a:t>2023/100</a:t>
            </a:r>
            <a:r>
              <a:rPr lang="fr-FR" sz="5400" dirty="0">
                <a:latin typeface="+mj-lt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89884447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522275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61E512D-D5F5-F736-2566-1C2F4B29D83F}"/>
              </a:ext>
            </a:extLst>
          </p:cNvPr>
          <p:cNvSpPr txBox="1"/>
          <p:nvPr/>
        </p:nvSpPr>
        <p:spPr>
          <a:xfrm>
            <a:off x="332365" y="1852705"/>
            <a:ext cx="8873816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r-FR" sz="6000" dirty="0">
                <a:latin typeface="+mj-lt"/>
              </a:rPr>
              <a:t>Quel est le prix à payer pour cette planche de surf ?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A53C59CD-6A0D-E7CE-A80F-D33529439BAB}"/>
              </a:ext>
            </a:extLst>
          </p:cNvPr>
          <p:cNvGrpSpPr/>
          <p:nvPr/>
        </p:nvGrpSpPr>
        <p:grpSpPr>
          <a:xfrm>
            <a:off x="9283946" y="-16427"/>
            <a:ext cx="2648954" cy="6858000"/>
            <a:chOff x="8311488" y="0"/>
            <a:chExt cx="2648954" cy="6858000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EE532A48-F228-3D89-1736-9C8D524493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7226" r="48619"/>
            <a:stretch/>
          </p:blipFill>
          <p:spPr>
            <a:xfrm>
              <a:off x="8467019" y="0"/>
              <a:ext cx="2342393" cy="68580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7C756F7C-FC24-8809-FE2C-A36955AE238B}"/>
                </a:ext>
              </a:extLst>
            </p:cNvPr>
            <p:cNvSpPr txBox="1"/>
            <p:nvPr/>
          </p:nvSpPr>
          <p:spPr>
            <a:xfrm>
              <a:off x="8343657" y="3808124"/>
              <a:ext cx="2616785" cy="76944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fr-FR" sz="4400" dirty="0"/>
                <a:t>50 000 </a:t>
              </a:r>
              <a:r>
                <a:rPr lang="fr-FR" sz="4400" dirty="0" err="1"/>
                <a:t>xpf</a:t>
              </a:r>
              <a:endParaRPr lang="fr-FR" sz="4400" dirty="0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94C54F3C-78A0-CCF7-52D7-49B736DEFF7E}"/>
                </a:ext>
              </a:extLst>
            </p:cNvPr>
            <p:cNvSpPr txBox="1"/>
            <p:nvPr/>
          </p:nvSpPr>
          <p:spPr>
            <a:xfrm rot="20400000">
              <a:off x="8365700" y="4604250"/>
              <a:ext cx="1198114" cy="646331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fr-FR" sz="3600" dirty="0">
                  <a:solidFill>
                    <a:schemeClr val="bg1"/>
                  </a:solidFill>
                </a:rPr>
                <a:t>-15%</a:t>
              </a:r>
              <a:endParaRPr lang="fr-FR" sz="3600" dirty="0">
                <a:solidFill>
                  <a:schemeClr val="bg1"/>
                </a:solidFill>
                <a:cs typeface="Calibri"/>
              </a:endParaRP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38A1E44D-A725-A044-490F-76DB47A26F99}"/>
                </a:ext>
              </a:extLst>
            </p:cNvPr>
            <p:cNvCxnSpPr>
              <a:cxnSpLocks/>
            </p:cNvCxnSpPr>
            <p:nvPr/>
          </p:nvCxnSpPr>
          <p:spPr>
            <a:xfrm>
              <a:off x="8311488" y="3767394"/>
              <a:ext cx="2550283" cy="810171"/>
            </a:xfrm>
            <a:prstGeom prst="straightConnector1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8019203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7809" y="44269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2BF4999-60C7-8E62-7B9F-83A794988D48}"/>
              </a:ext>
            </a:extLst>
          </p:cNvPr>
          <p:cNvSpPr txBox="1"/>
          <p:nvPr/>
        </p:nvSpPr>
        <p:spPr>
          <a:xfrm>
            <a:off x="1337449" y="1490869"/>
            <a:ext cx="96751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latin typeface="+mj-lt"/>
              </a:rPr>
              <a:t>Convertir un demi mètre cube en litres.</a:t>
            </a:r>
          </a:p>
        </p:txBody>
      </p:sp>
    </p:spTree>
    <p:extLst>
      <p:ext uri="{BB962C8B-B14F-4D97-AF65-F5344CB8AC3E}">
        <p14:creationId xmlns:p14="http://schemas.microsoft.com/office/powerpoint/2010/main" val="30324967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7809" y="44269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2BF4999-60C7-8E62-7B9F-83A794988D48}"/>
              </a:ext>
            </a:extLst>
          </p:cNvPr>
          <p:cNvSpPr txBox="1"/>
          <p:nvPr/>
        </p:nvSpPr>
        <p:spPr>
          <a:xfrm>
            <a:off x="1450110" y="1343087"/>
            <a:ext cx="10236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>
                <a:latin typeface="+mj-lt"/>
              </a:rPr>
              <a:t>Un triangle rectangle a un angle mesurant 37°.</a:t>
            </a:r>
          </a:p>
          <a:p>
            <a:r>
              <a:rPr lang="fr-FR" sz="5400" dirty="0">
                <a:latin typeface="+mj-lt"/>
              </a:rPr>
              <a:t>Combien mesure l’autre angle aigu ? </a:t>
            </a:r>
          </a:p>
        </p:txBody>
      </p:sp>
    </p:spTree>
    <p:extLst>
      <p:ext uri="{BB962C8B-B14F-4D97-AF65-F5344CB8AC3E}">
        <p14:creationId xmlns:p14="http://schemas.microsoft.com/office/powerpoint/2010/main" val="58071171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5475" y="4451972"/>
            <a:ext cx="7715250" cy="2679700"/>
          </a:xfrm>
        </p:spPr>
        <p:txBody>
          <a:bodyPr/>
          <a:lstStyle/>
          <a:p>
            <a:pPr marL="0" indent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789" y="1936978"/>
            <a:ext cx="6682936" cy="238936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 advTm="60000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7839" y="667847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781425" y="2334491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3454400" y="5733361"/>
            <a:ext cx="6745600" cy="40397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2000" i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99696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1769660" y="1613196"/>
            <a:ext cx="8652680" cy="144655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8800" dirty="0">
                <a:latin typeface="+mj-lt"/>
              </a:rPr>
              <a:t>Le quart de 360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26992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3228393" y="1390437"/>
            <a:ext cx="6516108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70 </a:t>
            </a:r>
            <a:r>
              <a:rPr lang="fr-FR" sz="9600" dirty="0">
                <a:latin typeface="+mj-lt"/>
                <a:ea typeface="Cambria Math" panose="02040503050406030204" pitchFamily="18" charset="0"/>
              </a:rPr>
              <a:t>×</a:t>
            </a:r>
            <a:r>
              <a:rPr lang="fr-FR" sz="13800" dirty="0">
                <a:latin typeface="+mj-lt"/>
                <a:ea typeface="Cambria Math" panose="02040503050406030204" pitchFamily="18" charset="0"/>
              </a:rPr>
              <a:t> </a:t>
            </a:r>
            <a:r>
              <a:rPr lang="fr-FR" sz="13800" dirty="0">
                <a:latin typeface="+mj-lt"/>
              </a:rPr>
              <a:t>800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3608628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617809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BDF8B8F-7FAA-87A1-1BC2-C4485184919A}"/>
              </a:ext>
            </a:extLst>
          </p:cNvPr>
          <p:cNvSpPr txBox="1"/>
          <p:nvPr/>
        </p:nvSpPr>
        <p:spPr>
          <a:xfrm>
            <a:off x="-746449" y="1295300"/>
            <a:ext cx="13321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>
                <a:latin typeface="+mj-lt"/>
              </a:rPr>
              <a:t>Quelle est la somme</a:t>
            </a:r>
          </a:p>
          <a:p>
            <a:pPr algn="ctr"/>
            <a:r>
              <a:rPr lang="fr-FR" sz="7200" dirty="0">
                <a:latin typeface="+mj-lt"/>
              </a:rPr>
              <a:t>des nombres entiers de 1 à 5 ?</a:t>
            </a:r>
          </a:p>
        </p:txBody>
      </p:sp>
    </p:spTree>
    <p:extLst>
      <p:ext uri="{BB962C8B-B14F-4D97-AF65-F5344CB8AC3E}">
        <p14:creationId xmlns:p14="http://schemas.microsoft.com/office/powerpoint/2010/main" val="614508731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40640" y="49918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B4A4812-D1D1-BBC7-A22F-BC08DD95C27D}"/>
              </a:ext>
            </a:extLst>
          </p:cNvPr>
          <p:cNvSpPr txBox="1"/>
          <p:nvPr/>
        </p:nvSpPr>
        <p:spPr>
          <a:xfrm>
            <a:off x="1542473" y="1331177"/>
            <a:ext cx="97379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latin typeface="+mj-lt"/>
              </a:rPr>
              <a:t>Six clous pèsent 20 grammes,</a:t>
            </a:r>
          </a:p>
          <a:p>
            <a:r>
              <a:rPr lang="fr-FR" sz="6000" dirty="0">
                <a:latin typeface="+mj-lt"/>
              </a:rPr>
              <a:t>Combien pèsent quinze clous 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53B080C-0395-0409-83FA-1B8E00CE576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5515" b="20970"/>
          <a:stretch/>
        </p:blipFill>
        <p:spPr>
          <a:xfrm>
            <a:off x="4043218" y="3426690"/>
            <a:ext cx="4435304" cy="281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25504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904412" y="51283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2328758" y="1452654"/>
            <a:ext cx="8074617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>
                <a:latin typeface="+mj-lt"/>
              </a:rPr>
              <a:t>360 × 0,25</a:t>
            </a:r>
            <a:endParaRPr lang="fr-FR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2106713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781583" y="404641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266CD0E-2ADE-55BD-8B63-EB817166B262}"/>
              </a:ext>
            </a:extLst>
          </p:cNvPr>
          <p:cNvSpPr txBox="1"/>
          <p:nvPr/>
        </p:nvSpPr>
        <p:spPr>
          <a:xfrm>
            <a:off x="2431237" y="1566952"/>
            <a:ext cx="707597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500" dirty="0">
                <a:latin typeface="+mj-lt"/>
              </a:rPr>
              <a:t>0,35  </a:t>
            </a:r>
            <a:r>
              <a:rPr lang="fr-FR" sz="11500" dirty="0">
                <a:latin typeface="+mj-lt"/>
                <a:ea typeface="Cambria Math" panose="02040503050406030204" pitchFamily="18" charset="0"/>
              </a:rPr>
              <a:t>÷</a:t>
            </a:r>
            <a:r>
              <a:rPr lang="fr-FR" sz="11500" dirty="0">
                <a:latin typeface="+mj-lt"/>
              </a:rPr>
              <a:t>  0,1</a:t>
            </a:r>
          </a:p>
        </p:txBody>
      </p:sp>
    </p:spTree>
    <p:extLst>
      <p:ext uri="{BB962C8B-B14F-4D97-AF65-F5344CB8AC3E}">
        <p14:creationId xmlns:p14="http://schemas.microsoft.com/office/powerpoint/2010/main" val="4099668026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369</Words>
  <Application>Microsoft Office PowerPoint</Application>
  <PresentationFormat>Grand écran</PresentationFormat>
  <Paragraphs>116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Cursive standard</vt:lpstr>
      <vt:lpstr>Thème Office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FLAMAND</dc:creator>
  <cp:lastModifiedBy>Bertrand FILLOUX</cp:lastModifiedBy>
  <cp:revision>63</cp:revision>
  <dcterms:created xsi:type="dcterms:W3CDTF">2021-11-24T18:48:34Z</dcterms:created>
  <dcterms:modified xsi:type="dcterms:W3CDTF">2023-01-06T08:40:48Z</dcterms:modified>
</cp:coreProperties>
</file>