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89" r:id="rId2"/>
    <p:sldId id="257" r:id="rId3"/>
    <p:sldId id="258" r:id="rId4"/>
    <p:sldId id="270" r:id="rId5"/>
    <p:sldId id="271" r:id="rId6"/>
    <p:sldId id="287" r:id="rId7"/>
    <p:sldId id="256" r:id="rId8"/>
    <p:sldId id="284" r:id="rId9"/>
    <p:sldId id="277" r:id="rId10"/>
    <p:sldId id="264" r:id="rId11"/>
    <p:sldId id="268" r:id="rId12"/>
    <p:sldId id="285" r:id="rId13"/>
    <p:sldId id="290" r:id="rId14"/>
    <p:sldId id="263" r:id="rId15"/>
    <p:sldId id="269" r:id="rId16"/>
    <p:sldId id="278" r:id="rId17"/>
    <p:sldId id="279" r:id="rId18"/>
    <p:sldId id="276" r:id="rId19"/>
    <p:sldId id="265" r:id="rId20"/>
    <p:sldId id="282" r:id="rId21"/>
    <p:sldId id="283" r:id="rId22"/>
    <p:sldId id="273" r:id="rId23"/>
    <p:sldId id="286" r:id="rId24"/>
    <p:sldId id="288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59"/>
  </p:normalViewPr>
  <p:slideViewPr>
    <p:cSldViewPr snapToGrid="0">
      <p:cViewPr varScale="1">
        <p:scale>
          <a:sx n="83" d="100"/>
          <a:sy n="83" d="100"/>
        </p:scale>
        <p:origin x="5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49EFE-BE98-3040-B5E2-AFDF3B93AE47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73245-97F3-4E4F-A7D6-8524D2F75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05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481EA3-31E7-46FB-BA31-85AF10D0A8C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FDFEDC0-ECBF-4EDA-9BA7-0C66D4740685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184EDB3-AC21-4018-AB0D-B6DE6CF267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312F104-95B8-4B13-AB25-81764EE4A3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2312C0-A7E0-45FC-8D2A-86FEE323D2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3B1A5E0-597B-4CB6-81B1-3C3134C42BE1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964CA3E-3093-42BA-823B-BA49AE29ED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B3C2DAF-4F71-4736-8A76-998BE467F9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CEA671-7046-421F-AA3C-FD8CA463BD9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FC670A8-8A08-42F1-A81A-9C0743746AEE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D47737-C9BD-4AE9-8F1B-B53A0262DC8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4D3C222-46AB-4EAF-B269-A7B4D318FA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3F95B4-7BFF-42E7-8EE0-5D5E2A301D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E03BF7C-E147-4006-8FA3-6F1D9D5F247D}" type="slidenum"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DE9716-C165-4983-8582-16907FB14A7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C02AB58-E8ED-4A55-9D6C-31D3C656EC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14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3F95B4-7BFF-42E7-8EE0-5D5E2A301D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E03BF7C-E147-4006-8FA3-6F1D9D5F247D}" type="slidenum">
              <a:t>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DE9716-C165-4983-8582-16907FB14A7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C02AB58-E8ED-4A55-9D6C-31D3C656EC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748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3F95B4-7BFF-42E7-8EE0-5D5E2A301D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E03BF7C-E147-4006-8FA3-6F1D9D5F247D}" type="slidenum">
              <a:t>17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DE9716-C165-4983-8582-16907FB14A7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C02AB58-E8ED-4A55-9D6C-31D3C656EC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083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3F95B4-7BFF-42E7-8EE0-5D5E2A301D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E03BF7C-E147-4006-8FA3-6F1D9D5F247D}" type="slidenum">
              <a:t>20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DE9716-C165-4983-8582-16907FB14A7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C02AB58-E8ED-4A55-9D6C-31D3C656EC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308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2312C0-A7E0-45FC-8D2A-86FEE323D2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3B1A5E0-597B-4CB6-81B1-3C3134C42BE1}" type="slidenum">
              <a:t>24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964CA3E-3093-42BA-823B-BA49AE29ED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B3C2DAF-4F71-4736-8A76-998BE467F9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28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16FA1F-79D7-E9D8-B69B-4281ED935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021AD6-8069-1EFE-86CA-A3C42CC9E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0ABEDA-E4BB-C347-808F-6742B0A22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CCA2-0BBC-2E4C-B4D4-E43AA4AD0054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20E3D3-C982-681E-489A-824EA7E10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7ABDB5-B5B6-235D-D68D-5689318B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5A45-BA05-6149-B9C2-08D6F7D8C4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92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71B956-6878-DFD6-1627-F25018F9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B7BCBB-61CE-C6EB-6F01-110418D19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103809-BC94-9DF6-D467-1CCF2FC4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CCA2-0BBC-2E4C-B4D4-E43AA4AD0054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0CCA77-A4AB-FE4E-7A52-013981E7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29EBB6-5B3F-6A1B-09E0-583089D3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5A45-BA05-6149-B9C2-08D6F7D8C4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31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82E9E2B-26C7-8F10-D646-1339E19EAA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B8D9F6-C297-7C83-3B2D-A9572669F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ECE5F7-4D37-2929-31D8-5F051FBAE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CCA2-0BBC-2E4C-B4D4-E43AA4AD0054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BBFB74-5954-76F7-AC4D-38B7CA741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86CD67-7FEF-8593-E3C4-AEEF28E2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5A45-BA05-6149-B9C2-08D6F7D8C4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55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0CA58F-E021-D156-7B2B-62D6E260B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8ED3D7-5B6E-4AB6-4A04-ECE116261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3E2F93-64B2-DC91-AD07-6EA921DA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CCA2-0BBC-2E4C-B4D4-E43AA4AD0054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D2437F-B54D-00E5-27BA-7439023EA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08040E-C882-7402-5D40-8F6234057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5A45-BA05-6149-B9C2-08D6F7D8C4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34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187554-2B31-9C56-6807-3E5CEBB3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DB5B2A-0E9B-A470-7485-F7FC6F920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B7C4BF-6F65-8C63-CEAF-3E32A385D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CCA2-0BBC-2E4C-B4D4-E43AA4AD0054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046E07-47E6-4839-1CD2-DB727BEB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F60A38-2D62-235A-8C2D-43E02AF9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5A45-BA05-6149-B9C2-08D6F7D8C4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26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5EDFF-DDED-F8FF-3592-F38D18EA6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62A332-CC4C-5237-1E83-975B261CF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0C5258-219A-3083-4769-05765CD82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4C19C1-F3B2-369C-A8D5-B5CABD081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CCA2-0BBC-2E4C-B4D4-E43AA4AD0054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6B2D64-948E-E949-20FD-FCBCE6822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C214B7-67B6-6A9F-959D-36588378B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5A45-BA05-6149-B9C2-08D6F7D8C4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70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0FC5FD-3725-8148-387C-B1871673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E1611A-2E11-57BD-FE3F-0C0626824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BCA527A-B63C-6E0F-FE63-96D6548B3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98C047-4E84-29AA-CB63-E141E6895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3261326-2698-E5CC-6AA6-D3C4FE92A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7004D35-44FC-1B3B-00C5-23C93A16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CCA2-0BBC-2E4C-B4D4-E43AA4AD0054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6A9B2E4-2BF4-39C6-A4A9-E99DD6757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C4B1C9-7967-0EF5-A195-D5FF08B2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5A45-BA05-6149-B9C2-08D6F7D8C4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14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0D3D1-330E-AB10-BD0A-A7DF9C87A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B917886-6D0A-A61A-689C-750DE126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CCA2-0BBC-2E4C-B4D4-E43AA4AD0054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544854E-8753-2394-60AA-BF4FF962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5BDD1B-8C88-28CF-75CC-E0958693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5A45-BA05-6149-B9C2-08D6F7D8C4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1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A40A5F4-7520-E128-624E-7FA97BBC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CCA2-0BBC-2E4C-B4D4-E43AA4AD0054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D2501A-D5AF-090E-415B-C4BCF7DAC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69575C-C454-7FA8-B3E9-BA72BB44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5A45-BA05-6149-B9C2-08D6F7D8C4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08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6DF949-E849-2D62-06DC-156768134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4070B1-1ADA-8F5E-3B35-EE5515299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BAC218-B712-FEE7-5BAA-8880A2053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0D58A6-4C67-F345-FCF3-704D6B1E9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CCA2-0BBC-2E4C-B4D4-E43AA4AD0054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DC0445-4D44-7FF8-3C91-045A8FA56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965061-9495-F4D4-D6EE-402337AF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5A45-BA05-6149-B9C2-08D6F7D8C4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52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F515BF-0B2D-7CE0-F37E-F910FD649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0A00C8C-B6E9-1789-01B0-F9CD928D8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3E1359-DCD3-E1F5-D7C8-DE9F8885E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66CB57-4993-8824-412D-24BB6597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CCA2-0BBC-2E4C-B4D4-E43AA4AD0054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1C84A9-3BA4-56C7-97F5-A69F92DBE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9D141D-A56E-030B-39CD-FA91D49E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5A45-BA05-6149-B9C2-08D6F7D8C4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96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BFC1892-3B78-8432-872C-1B0830845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294275-EF8A-7053-9809-D8DA7C8A2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7B3BDD-0E0F-E1DC-5D9D-6646640CA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5CCA2-0BBC-2E4C-B4D4-E43AA4AD0054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B7A20D-8840-8547-5A35-CB3EE6548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E763D6-E566-6ABA-036D-2219798DA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C5A45-BA05-6149-B9C2-08D6F7D8C4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96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petahiexpress.pf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4BF66C8-E50C-4108-B290-5ED499D3F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71" y="727141"/>
            <a:ext cx="9142528" cy="32687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3A7D7A-9A16-48C4-8F8A-55FE5064326B}"/>
              </a:ext>
            </a:extLst>
          </p:cNvPr>
          <p:cNvSpPr/>
          <p:nvPr/>
        </p:nvSpPr>
        <p:spPr>
          <a:xfrm>
            <a:off x="3871275" y="4211672"/>
            <a:ext cx="3961854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rgbClr val="31A93F"/>
                  </a:solidFill>
                  <a:prstDash val="solid"/>
                </a:ln>
                <a:solidFill>
                  <a:srgbClr val="A8C81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3702E3-B2C2-4F7B-9232-2EB63F749C68}"/>
              </a:ext>
            </a:extLst>
          </p:cNvPr>
          <p:cNvSpPr/>
          <p:nvPr/>
        </p:nvSpPr>
        <p:spPr>
          <a:xfrm>
            <a:off x="6003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0">
        <p:fade/>
      </p:transition>
    </mc:Choice>
    <mc:Fallback>
      <p:transition spd="med" advTm="6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88BF07F2-3E9F-2A4E-A163-3FAC50F26CA4}"/>
              </a:ext>
            </a:extLst>
          </p:cNvPr>
          <p:cNvSpPr txBox="1"/>
          <p:nvPr/>
        </p:nvSpPr>
        <p:spPr>
          <a:xfrm>
            <a:off x="258619" y="997339"/>
            <a:ext cx="11674764" cy="52629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5400" dirty="0">
                <a:latin typeface="+mj-lt"/>
              </a:rPr>
              <a:t>Une urne contient les boules numérotées </a:t>
            </a:r>
          </a:p>
          <a:p>
            <a:pPr algn="ctr"/>
            <a:r>
              <a:rPr lang="fr-FR" sz="6600" dirty="0">
                <a:latin typeface="+mj-lt"/>
              </a:rPr>
              <a:t> </a:t>
            </a:r>
            <a:r>
              <a:rPr lang="fr-FR" sz="5400" dirty="0">
                <a:latin typeface="+mj-lt"/>
              </a:rPr>
              <a:t> </a:t>
            </a:r>
          </a:p>
          <a:p>
            <a:pPr algn="ctr"/>
            <a:r>
              <a:rPr lang="fr-FR" sz="5400" dirty="0">
                <a:latin typeface="+mj-lt"/>
              </a:rPr>
              <a:t>On tire une boule au hasard.</a:t>
            </a:r>
            <a:endParaRPr lang="fr-FR" sz="5400" dirty="0">
              <a:latin typeface="+mj-lt"/>
              <a:cs typeface="Calibri"/>
            </a:endParaRPr>
          </a:p>
          <a:p>
            <a:endParaRPr lang="fr-FR" sz="5400" dirty="0">
              <a:latin typeface="+mj-lt"/>
            </a:endParaRPr>
          </a:p>
          <a:p>
            <a:r>
              <a:rPr lang="fr-FR" sz="5400" dirty="0">
                <a:latin typeface="+mj-lt"/>
              </a:rPr>
              <a:t>Quelle est la probabilité d'obtenir un numéro pair ?  </a:t>
            </a:r>
            <a:endParaRPr lang="fr-FR" sz="5400" dirty="0">
              <a:latin typeface="+mj-lt"/>
              <a:cs typeface="Calibri" panose="020F0502020204030204"/>
            </a:endParaRPr>
          </a:p>
        </p:txBody>
      </p:sp>
      <p:sp>
        <p:nvSpPr>
          <p:cNvPr id="2" name="ZoneTexte 4">
            <a:extLst>
              <a:ext uri="{FF2B5EF4-FFF2-40B4-BE49-F238E27FC236}">
                <a16:creationId xmlns:a16="http://schemas.microsoft.com/office/drawing/2014/main" id="{0743C6C2-1FC3-FEC6-EB85-EA0FE35C3294}"/>
              </a:ext>
            </a:extLst>
          </p:cNvPr>
          <p:cNvSpPr/>
          <p:nvPr/>
        </p:nvSpPr>
        <p:spPr>
          <a:xfrm>
            <a:off x="549571" y="40174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7.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4C2A4294-D913-F3B2-296C-DAECD13F6032}"/>
              </a:ext>
            </a:extLst>
          </p:cNvPr>
          <p:cNvSpPr/>
          <p:nvPr/>
        </p:nvSpPr>
        <p:spPr>
          <a:xfrm>
            <a:off x="9946185" y="22915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40 secondes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BA0707-A12B-E446-2014-A159298753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21"/>
          <a:stretch/>
        </p:blipFill>
        <p:spPr>
          <a:xfrm>
            <a:off x="83127" y="1729988"/>
            <a:ext cx="12108873" cy="12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2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1000">
        <p:sndAc>
          <p:stSnd>
            <p:snd r:embed="rId2" name="chimes.wav"/>
          </p:stSnd>
        </p:sndAc>
      </p:transition>
    </mc:Choice>
    <mc:Fallback>
      <p:transition spd="slow" advClick="0" advTm="41000">
        <p:sndAc>
          <p:stSnd>
            <p:snd r:embed="rId2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8BF07F2-3E9F-2A4E-A163-3FAC50F26CA4}"/>
                  </a:ext>
                </a:extLst>
              </p:cNvPr>
              <p:cNvSpPr txBox="1"/>
              <p:nvPr/>
            </p:nvSpPr>
            <p:spPr>
              <a:xfrm>
                <a:off x="1112771" y="1289532"/>
                <a:ext cx="9892566" cy="200041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6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6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fr-FR" sz="6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sz="6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fr-FR" sz="6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6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sz="6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sz="6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fr-FR" sz="6000" dirty="0">
                  <a:solidFill>
                    <a:srgbClr val="000000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8BF07F2-3E9F-2A4E-A163-3FAC50F26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771" y="1289532"/>
                <a:ext cx="9892566" cy="20004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4">
            <a:extLst>
              <a:ext uri="{FF2B5EF4-FFF2-40B4-BE49-F238E27FC236}">
                <a16:creationId xmlns:a16="http://schemas.microsoft.com/office/drawing/2014/main" id="{E67CDA06-5879-8F89-CA71-8F871322E9BF}"/>
              </a:ext>
            </a:extLst>
          </p:cNvPr>
          <p:cNvSpPr/>
          <p:nvPr/>
        </p:nvSpPr>
        <p:spPr>
          <a:xfrm>
            <a:off x="549571" y="40174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8.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FC481179-A07B-2C2B-E70C-A37667E85F36}"/>
              </a:ext>
            </a:extLst>
          </p:cNvPr>
          <p:cNvSpPr/>
          <p:nvPr/>
        </p:nvSpPr>
        <p:spPr>
          <a:xfrm>
            <a:off x="9706040" y="339986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25 secondes</a:t>
            </a:r>
          </a:p>
        </p:txBody>
      </p:sp>
    </p:spTree>
    <p:extLst>
      <p:ext uri="{BB962C8B-B14F-4D97-AF65-F5344CB8AC3E}">
        <p14:creationId xmlns:p14="http://schemas.microsoft.com/office/powerpoint/2010/main" val="177079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6000">
        <p:sndAc>
          <p:stSnd>
            <p:snd r:embed="rId2" name="chimes.wav"/>
          </p:stSnd>
        </p:sndAc>
      </p:transition>
    </mc:Choice>
    <mc:Fallback>
      <p:transition spd="slow" advClick="0" advTm="26000">
        <p:sndAc>
          <p:stSnd>
            <p:snd r:embed="rId2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>
            <a:extLst>
              <a:ext uri="{FF2B5EF4-FFF2-40B4-BE49-F238E27FC236}">
                <a16:creationId xmlns:a16="http://schemas.microsoft.com/office/drawing/2014/main" id="{84692AD3-8904-A1BF-30EC-21E484BB3F9A}"/>
              </a:ext>
            </a:extLst>
          </p:cNvPr>
          <p:cNvSpPr/>
          <p:nvPr/>
        </p:nvSpPr>
        <p:spPr>
          <a:xfrm>
            <a:off x="549571" y="40174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9.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18A76B1D-41A6-03F1-C547-115CAF3D3242}"/>
              </a:ext>
            </a:extLst>
          </p:cNvPr>
          <p:cNvSpPr/>
          <p:nvPr/>
        </p:nvSpPr>
        <p:spPr>
          <a:xfrm>
            <a:off x="9669095" y="515477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10 secondes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74CFD24-73FD-3444-6563-55E29B223B13}"/>
              </a:ext>
            </a:extLst>
          </p:cNvPr>
          <p:cNvSpPr txBox="1"/>
          <p:nvPr/>
        </p:nvSpPr>
        <p:spPr>
          <a:xfrm>
            <a:off x="3306619" y="1237673"/>
            <a:ext cx="44502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latin typeface="+mj-lt"/>
              </a:rPr>
              <a:t>35 </a:t>
            </a:r>
            <a:r>
              <a:rPr lang="fr-F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÷ </a:t>
            </a:r>
            <a:r>
              <a:rPr lang="fr-FR" sz="9600" dirty="0">
                <a:latin typeface="+mj-lt"/>
                <a:ea typeface="Cambria Math" panose="02040503050406030204" pitchFamily="18" charset="0"/>
              </a:rPr>
              <a:t>0,1</a:t>
            </a:r>
            <a:endParaRPr lang="fr-FR" sz="9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924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>
        <p:sndAc>
          <p:stSnd>
            <p:snd r:embed="rId2" name="chimes.wav"/>
          </p:stSnd>
        </p:sndAc>
      </p:transition>
    </mc:Choice>
    <mc:Fallback>
      <p:transition spd="slow" advClick="0" advTm="11000">
        <p:sndAc>
          <p:stSnd>
            <p:snd r:embed="rId2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AEDED4E6-FC88-1D3B-B977-4A0681FAF7BA}"/>
              </a:ext>
            </a:extLst>
          </p:cNvPr>
          <p:cNvGrpSpPr/>
          <p:nvPr/>
        </p:nvGrpSpPr>
        <p:grpSpPr>
          <a:xfrm>
            <a:off x="1624470" y="1677310"/>
            <a:ext cx="9016950" cy="5327236"/>
            <a:chOff x="1587525" y="1631128"/>
            <a:chExt cx="9016950" cy="532723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5773D3C-8756-9520-0D45-DD08CDFA6933}"/>
                </a:ext>
              </a:extLst>
            </p:cNvPr>
            <p:cNvSpPr/>
            <p:nvPr/>
          </p:nvSpPr>
          <p:spPr>
            <a:xfrm>
              <a:off x="2215275" y="2569211"/>
              <a:ext cx="6480000" cy="3600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3798D2-1F20-A468-75E1-A1EFA6E0C2F4}"/>
                </a:ext>
              </a:extLst>
            </p:cNvPr>
            <p:cNvSpPr/>
            <p:nvPr/>
          </p:nvSpPr>
          <p:spPr>
            <a:xfrm>
              <a:off x="2215275" y="2569213"/>
              <a:ext cx="1800000" cy="180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6C643D-62DE-5454-9ACC-0564D8D1106C}"/>
                </a:ext>
              </a:extLst>
            </p:cNvPr>
            <p:cNvSpPr/>
            <p:nvPr/>
          </p:nvSpPr>
          <p:spPr>
            <a:xfrm>
              <a:off x="2215274" y="2561780"/>
              <a:ext cx="385763" cy="400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E263A0-7DA6-C508-C92B-30A8E63E44DE}"/>
                </a:ext>
              </a:extLst>
            </p:cNvPr>
            <p:cNvSpPr/>
            <p:nvPr/>
          </p:nvSpPr>
          <p:spPr>
            <a:xfrm>
              <a:off x="3619405" y="2564516"/>
              <a:ext cx="385763" cy="4000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13EA03-14D3-C0D6-1587-C914D4FA8D03}"/>
                </a:ext>
              </a:extLst>
            </p:cNvPr>
            <p:cNvSpPr/>
            <p:nvPr/>
          </p:nvSpPr>
          <p:spPr>
            <a:xfrm>
              <a:off x="2235593" y="5776592"/>
              <a:ext cx="385763" cy="400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5B09FF9-07A6-38F3-0A1E-ADED652C8D27}"/>
                </a:ext>
              </a:extLst>
            </p:cNvPr>
            <p:cNvSpPr/>
            <p:nvPr/>
          </p:nvSpPr>
          <p:spPr>
            <a:xfrm>
              <a:off x="2215273" y="3961360"/>
              <a:ext cx="385763" cy="400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B9D440-0AF3-BB34-8028-5F875440543E}"/>
                </a:ext>
              </a:extLst>
            </p:cNvPr>
            <p:cNvSpPr/>
            <p:nvPr/>
          </p:nvSpPr>
          <p:spPr>
            <a:xfrm>
              <a:off x="3619405" y="3969730"/>
              <a:ext cx="385763" cy="39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E334B8-AAEA-A48E-8432-DE7626732E83}"/>
                </a:ext>
              </a:extLst>
            </p:cNvPr>
            <p:cNvSpPr/>
            <p:nvPr/>
          </p:nvSpPr>
          <p:spPr>
            <a:xfrm>
              <a:off x="8319034" y="2581852"/>
              <a:ext cx="385763" cy="400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146A2FF-3091-0233-04CA-9F1F28A0736E}"/>
                </a:ext>
              </a:extLst>
            </p:cNvPr>
            <p:cNvSpPr/>
            <p:nvPr/>
          </p:nvSpPr>
          <p:spPr>
            <a:xfrm>
              <a:off x="8309512" y="5772877"/>
              <a:ext cx="385763" cy="400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B75C9664-56CD-C2C8-DDB0-81B7A0A3D8E7}"/>
                </a:ext>
              </a:extLst>
            </p:cNvPr>
            <p:cNvCxnSpPr>
              <a:cxnSpLocks/>
            </p:cNvCxnSpPr>
            <p:nvPr/>
          </p:nvCxnSpPr>
          <p:spPr>
            <a:xfrm>
              <a:off x="2194351" y="2436546"/>
              <a:ext cx="1800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45FC71D6-4F14-CA96-43A7-C60A981DE667}"/>
                </a:ext>
              </a:extLst>
            </p:cNvPr>
            <p:cNvSpPr txBox="1"/>
            <p:nvPr/>
          </p:nvSpPr>
          <p:spPr>
            <a:xfrm>
              <a:off x="2126801" y="1631128"/>
              <a:ext cx="176362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5000" dirty="0"/>
                <a:t>10 cm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09BF8370-A2DD-3678-5F69-111F66855E1C}"/>
                </a:ext>
              </a:extLst>
            </p:cNvPr>
            <p:cNvSpPr txBox="1"/>
            <p:nvPr/>
          </p:nvSpPr>
          <p:spPr>
            <a:xfrm>
              <a:off x="8840851" y="3874556"/>
              <a:ext cx="176362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5000" dirty="0"/>
                <a:t>20 cm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B7AA6C0B-DEC1-B16E-D092-7AED7562E5BC}"/>
                </a:ext>
              </a:extLst>
            </p:cNvPr>
            <p:cNvSpPr txBox="1"/>
            <p:nvPr/>
          </p:nvSpPr>
          <p:spPr>
            <a:xfrm>
              <a:off x="4496077" y="6096590"/>
              <a:ext cx="176362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5000" dirty="0"/>
                <a:t>36 cm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9D16A6B9-60E4-882D-7E0C-1038595243A0}"/>
                </a:ext>
              </a:extLst>
            </p:cNvPr>
            <p:cNvSpPr txBox="1"/>
            <p:nvPr/>
          </p:nvSpPr>
          <p:spPr>
            <a:xfrm>
              <a:off x="1605616" y="2130893"/>
              <a:ext cx="184731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5000" dirty="0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E1CAC06A-5F6E-1739-C38C-6D84A97C3750}"/>
                </a:ext>
              </a:extLst>
            </p:cNvPr>
            <p:cNvSpPr txBox="1"/>
            <p:nvPr/>
          </p:nvSpPr>
          <p:spPr>
            <a:xfrm>
              <a:off x="1587525" y="3862012"/>
              <a:ext cx="184731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5000" dirty="0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3EBB79BC-DC0C-3FEB-F6BC-1C34C4C15C97}"/>
                </a:ext>
              </a:extLst>
            </p:cNvPr>
            <p:cNvSpPr txBox="1"/>
            <p:nvPr/>
          </p:nvSpPr>
          <p:spPr>
            <a:xfrm>
              <a:off x="4064746" y="3862012"/>
              <a:ext cx="184731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5000" dirty="0"/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904F64C9-C5FE-77EE-B11D-175BA75AFBE8}"/>
                </a:ext>
              </a:extLst>
            </p:cNvPr>
            <p:cNvSpPr txBox="1"/>
            <p:nvPr/>
          </p:nvSpPr>
          <p:spPr>
            <a:xfrm>
              <a:off x="4108904" y="2121409"/>
              <a:ext cx="184731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5000" dirty="0"/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89163A4A-245B-0E88-9771-C6544B832C36}"/>
              </a:ext>
            </a:extLst>
          </p:cNvPr>
          <p:cNvSpPr txBox="1"/>
          <p:nvPr/>
        </p:nvSpPr>
        <p:spPr>
          <a:xfrm>
            <a:off x="1497323" y="673033"/>
            <a:ext cx="965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+mj-lt"/>
              </a:rPr>
              <a:t>Calculer l’aire de la figure verte</a:t>
            </a:r>
          </a:p>
        </p:txBody>
      </p:sp>
      <p:sp>
        <p:nvSpPr>
          <p:cNvPr id="41" name="ZoneTexte 4">
            <a:extLst>
              <a:ext uri="{FF2B5EF4-FFF2-40B4-BE49-F238E27FC236}">
                <a16:creationId xmlns:a16="http://schemas.microsoft.com/office/drawing/2014/main" id="{910234B6-3DD9-F676-CD78-1BD2CC2CA61C}"/>
              </a:ext>
            </a:extLst>
          </p:cNvPr>
          <p:cNvSpPr/>
          <p:nvPr/>
        </p:nvSpPr>
        <p:spPr>
          <a:xfrm>
            <a:off x="549571" y="40174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10.</a:t>
            </a: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id="{B21245A4-D3DB-6FB5-1399-3BAC4BFC1971}"/>
              </a:ext>
            </a:extLst>
          </p:cNvPr>
          <p:cNvSpPr/>
          <p:nvPr/>
        </p:nvSpPr>
        <p:spPr>
          <a:xfrm>
            <a:off x="9480840" y="386168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25 secondes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1588CCB-0C4D-0EB9-C852-499345D02960}"/>
              </a:ext>
            </a:extLst>
          </p:cNvPr>
          <p:cNvCxnSpPr/>
          <p:nvPr/>
        </p:nvCxnSpPr>
        <p:spPr>
          <a:xfrm flipV="1">
            <a:off x="3033399" y="2492902"/>
            <a:ext cx="125935" cy="2010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CD465ED-5D98-D7C2-BA57-327C2A9892FE}"/>
              </a:ext>
            </a:extLst>
          </p:cNvPr>
          <p:cNvCxnSpPr>
            <a:cxnSpLocks/>
          </p:cNvCxnSpPr>
          <p:nvPr/>
        </p:nvCxnSpPr>
        <p:spPr>
          <a:xfrm>
            <a:off x="2126801" y="3406705"/>
            <a:ext cx="192769" cy="1097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33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6000">
        <p:sndAc>
          <p:stSnd>
            <p:snd r:embed="rId2" name="chimes.wav"/>
          </p:stSnd>
        </p:sndAc>
      </p:transition>
    </mc:Choice>
    <mc:Fallback>
      <p:transition spd="slow" advClick="0" advTm="26000">
        <p:sndAc>
          <p:stSnd>
            <p:snd r:embed="rId2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88BF07F2-3E9F-2A4E-A163-3FAC50F26CA4}"/>
              </a:ext>
            </a:extLst>
          </p:cNvPr>
          <p:cNvSpPr txBox="1"/>
          <p:nvPr/>
        </p:nvSpPr>
        <p:spPr>
          <a:xfrm>
            <a:off x="816515" y="1936077"/>
            <a:ext cx="10573932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6000" dirty="0">
                <a:latin typeface="+mj-lt"/>
              </a:rPr>
              <a:t>Calculer le tiers du double de 4,5</a:t>
            </a:r>
          </a:p>
        </p:txBody>
      </p:sp>
      <p:sp>
        <p:nvSpPr>
          <p:cNvPr id="2" name="ZoneTexte 4">
            <a:extLst>
              <a:ext uri="{FF2B5EF4-FFF2-40B4-BE49-F238E27FC236}">
                <a16:creationId xmlns:a16="http://schemas.microsoft.com/office/drawing/2014/main" id="{FBDDDFCA-9A40-FC32-A9B4-254E985D35D9}"/>
              </a:ext>
            </a:extLst>
          </p:cNvPr>
          <p:cNvSpPr/>
          <p:nvPr/>
        </p:nvSpPr>
        <p:spPr>
          <a:xfrm>
            <a:off x="549571" y="40174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11.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CF5D6A3A-A423-F047-03EB-7356E8BF6BB3}"/>
              </a:ext>
            </a:extLst>
          </p:cNvPr>
          <p:cNvSpPr/>
          <p:nvPr/>
        </p:nvSpPr>
        <p:spPr>
          <a:xfrm>
            <a:off x="9715277" y="349223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</p:spTree>
    <p:extLst>
      <p:ext uri="{BB962C8B-B14F-4D97-AF65-F5344CB8AC3E}">
        <p14:creationId xmlns:p14="http://schemas.microsoft.com/office/powerpoint/2010/main" val="281168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>
        <p:sndAc>
          <p:stSnd>
            <p:snd r:embed="rId2" name="chimes.wav"/>
          </p:stSnd>
        </p:sndAc>
      </p:transition>
    </mc:Choice>
    <mc:Fallback>
      <p:transition spd="slow" advClick="0" advTm="16000">
        <p:sndAc>
          <p:stSnd>
            <p:snd r:embed="rId2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88BF07F2-3E9F-2A4E-A163-3FAC50F26CA4}"/>
              </a:ext>
            </a:extLst>
          </p:cNvPr>
          <p:cNvSpPr txBox="1"/>
          <p:nvPr/>
        </p:nvSpPr>
        <p:spPr>
          <a:xfrm>
            <a:off x="727033" y="1430334"/>
            <a:ext cx="115824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6000" dirty="0">
                <a:latin typeface="+mj-lt"/>
              </a:rPr>
              <a:t>Un carré a un périmètre de 44 cm. </a:t>
            </a:r>
          </a:p>
          <a:p>
            <a:r>
              <a:rPr lang="fr-FR" sz="6000" dirty="0">
                <a:latin typeface="+mj-lt"/>
              </a:rPr>
              <a:t>Quelle est son aire ? </a:t>
            </a:r>
            <a:endParaRPr lang="fr-FR" sz="6000" dirty="0">
              <a:latin typeface="+mj-lt"/>
              <a:cs typeface="Calibri"/>
            </a:endParaRPr>
          </a:p>
        </p:txBody>
      </p:sp>
      <p:sp>
        <p:nvSpPr>
          <p:cNvPr id="3" name="ZoneTexte 4">
            <a:extLst>
              <a:ext uri="{FF2B5EF4-FFF2-40B4-BE49-F238E27FC236}">
                <a16:creationId xmlns:a16="http://schemas.microsoft.com/office/drawing/2014/main" id="{01494756-31B5-0F60-98D5-45755853E430}"/>
              </a:ext>
            </a:extLst>
          </p:cNvPr>
          <p:cNvSpPr/>
          <p:nvPr/>
        </p:nvSpPr>
        <p:spPr>
          <a:xfrm>
            <a:off x="549571" y="40174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12.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2033A404-FE5E-996D-796C-6A263B15A5F4}"/>
              </a:ext>
            </a:extLst>
          </p:cNvPr>
          <p:cNvSpPr/>
          <p:nvPr/>
        </p:nvSpPr>
        <p:spPr>
          <a:xfrm>
            <a:off x="9742986" y="33075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40 secondes</a:t>
            </a:r>
          </a:p>
        </p:txBody>
      </p:sp>
    </p:spTree>
    <p:extLst>
      <p:ext uri="{BB962C8B-B14F-4D97-AF65-F5344CB8AC3E}">
        <p14:creationId xmlns:p14="http://schemas.microsoft.com/office/powerpoint/2010/main" val="82495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1000">
        <p:sndAc>
          <p:stSnd>
            <p:snd r:embed="rId2" name="chimes.wav"/>
          </p:stSnd>
        </p:sndAc>
      </p:transition>
    </mc:Choice>
    <mc:Fallback>
      <p:transition spd="slow" advClick="0" advTm="41000">
        <p:sndAc>
          <p:stSnd>
            <p:snd r:embed="rId2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A1689333-929A-A86E-15B1-C988068F6641}"/>
              </a:ext>
            </a:extLst>
          </p:cNvPr>
          <p:cNvGrpSpPr/>
          <p:nvPr/>
        </p:nvGrpSpPr>
        <p:grpSpPr>
          <a:xfrm>
            <a:off x="815545" y="2337079"/>
            <a:ext cx="9165622" cy="4219832"/>
            <a:chOff x="815545" y="1266567"/>
            <a:chExt cx="9165622" cy="4219832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0B70969-AAD5-F62F-C1D6-55120B9A6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642" t="33394" r="21778" b="18290"/>
            <a:stretch/>
          </p:blipFill>
          <p:spPr>
            <a:xfrm>
              <a:off x="815545" y="1507524"/>
              <a:ext cx="9165622" cy="3978875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1F12E6F4-4188-8EAD-4E51-B5C3809399C3}"/>
                </a:ext>
              </a:extLst>
            </p:cNvPr>
            <p:cNvSpPr txBox="1"/>
            <p:nvPr/>
          </p:nvSpPr>
          <p:spPr>
            <a:xfrm>
              <a:off x="4399005" y="2088292"/>
              <a:ext cx="138050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5000" b="1" dirty="0">
                  <a:solidFill>
                    <a:srgbClr val="0070C0"/>
                  </a:solidFill>
                </a:rPr>
                <a:t>100°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1F3A8AD-CAAF-1C51-5ABC-6E884E693D04}"/>
                </a:ext>
              </a:extLst>
            </p:cNvPr>
            <p:cNvSpPr txBox="1"/>
            <p:nvPr/>
          </p:nvSpPr>
          <p:spPr>
            <a:xfrm>
              <a:off x="2104767" y="4032421"/>
              <a:ext cx="105509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5000" b="1" dirty="0">
                  <a:solidFill>
                    <a:srgbClr val="00B050"/>
                  </a:solidFill>
                </a:rPr>
                <a:t>30°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9A6BABD-81D2-EBD1-15D2-607B797D4F88}"/>
                </a:ext>
              </a:extLst>
            </p:cNvPr>
            <p:cNvSpPr/>
            <p:nvPr/>
          </p:nvSpPr>
          <p:spPr>
            <a:xfrm>
              <a:off x="7871254" y="2607276"/>
              <a:ext cx="1458097" cy="48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CEBD1A-7021-D3C1-E27E-9F0B17834663}"/>
                </a:ext>
              </a:extLst>
            </p:cNvPr>
            <p:cNvSpPr/>
            <p:nvPr/>
          </p:nvSpPr>
          <p:spPr>
            <a:xfrm>
              <a:off x="5231027" y="1266567"/>
              <a:ext cx="1458097" cy="48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EAB9A27-2A64-5B85-BC24-6465F3A61B0B}"/>
                </a:ext>
              </a:extLst>
            </p:cNvPr>
            <p:cNvSpPr txBox="1"/>
            <p:nvPr/>
          </p:nvSpPr>
          <p:spPr>
            <a:xfrm>
              <a:off x="7639728" y="2798805"/>
              <a:ext cx="48122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50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4F73A8-8A3C-0CE9-3620-64EDE69A623D}"/>
                </a:ext>
              </a:extLst>
            </p:cNvPr>
            <p:cNvSpPr/>
            <p:nvPr/>
          </p:nvSpPr>
          <p:spPr>
            <a:xfrm>
              <a:off x="7574041" y="3981395"/>
              <a:ext cx="1458097" cy="48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5772572C-7781-A2AF-1FE5-EA56E8137F61}"/>
              </a:ext>
            </a:extLst>
          </p:cNvPr>
          <p:cNvSpPr txBox="1"/>
          <p:nvPr/>
        </p:nvSpPr>
        <p:spPr>
          <a:xfrm>
            <a:off x="302940" y="1239784"/>
            <a:ext cx="117579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+mj-lt"/>
              </a:rPr>
              <a:t>Donner une mesure de l’angle noté </a:t>
            </a:r>
            <a:r>
              <a:rPr lang="fr-FR" sz="6000" b="1" dirty="0">
                <a:solidFill>
                  <a:srgbClr val="FF0000"/>
                </a:solidFill>
                <a:latin typeface="+mj-lt"/>
              </a:rPr>
              <a:t>?</a:t>
            </a:r>
            <a:r>
              <a:rPr lang="fr-FR" sz="6000" dirty="0">
                <a:latin typeface="+mj-lt"/>
              </a:rPr>
              <a:t>.</a:t>
            </a:r>
          </a:p>
        </p:txBody>
      </p:sp>
      <p:sp>
        <p:nvSpPr>
          <p:cNvPr id="2" name="ZoneTexte 4">
            <a:extLst>
              <a:ext uri="{FF2B5EF4-FFF2-40B4-BE49-F238E27FC236}">
                <a16:creationId xmlns:a16="http://schemas.microsoft.com/office/drawing/2014/main" id="{EDBA2E27-E6EC-95D1-2D00-F3B0FCEE11FA}"/>
              </a:ext>
            </a:extLst>
          </p:cNvPr>
          <p:cNvSpPr/>
          <p:nvPr/>
        </p:nvSpPr>
        <p:spPr>
          <a:xfrm>
            <a:off x="549571" y="40174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13.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5CCAB03D-FF12-2208-3688-B89B5B347963}"/>
              </a:ext>
            </a:extLst>
          </p:cNvPr>
          <p:cNvSpPr/>
          <p:nvPr/>
        </p:nvSpPr>
        <p:spPr>
          <a:xfrm>
            <a:off x="9604440" y="367696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</p:spTree>
    <p:extLst>
      <p:ext uri="{BB962C8B-B14F-4D97-AF65-F5344CB8AC3E}">
        <p14:creationId xmlns:p14="http://schemas.microsoft.com/office/powerpoint/2010/main" val="33411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">
        <p:sndAc>
          <p:stSnd>
            <p:snd r:embed="rId2" name="chimes.wav"/>
          </p:stSnd>
        </p:sndAc>
      </p:transition>
    </mc:Choice>
    <mc:Fallback>
      <p:transition spd="slow" advClick="0" advTm="21000">
        <p:sndAc>
          <p:stSnd>
            <p:snd r:embed="rId2" name="chimes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>
            <a:extLst>
              <a:ext uri="{FF2B5EF4-FFF2-40B4-BE49-F238E27FC236}">
                <a16:creationId xmlns:a16="http://schemas.microsoft.com/office/drawing/2014/main" id="{4DD9A1C8-FB1E-4A26-A1BA-6AD905B33B7E}"/>
              </a:ext>
            </a:extLst>
          </p:cNvPr>
          <p:cNvSpPr/>
          <p:nvPr/>
        </p:nvSpPr>
        <p:spPr>
          <a:xfrm>
            <a:off x="467684" y="372554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14.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AE97A991-3DB7-4424-A2B5-A1869217A25D}"/>
              </a:ext>
            </a:extLst>
          </p:cNvPr>
          <p:cNvSpPr/>
          <p:nvPr/>
        </p:nvSpPr>
        <p:spPr>
          <a:xfrm>
            <a:off x="9659858" y="293805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9F90C4-232D-4EF2-8132-B68DE887006F}"/>
                  </a:ext>
                </a:extLst>
              </p:cNvPr>
              <p:cNvSpPr/>
              <p:nvPr/>
            </p:nvSpPr>
            <p:spPr>
              <a:xfrm>
                <a:off x="2115159" y="1509603"/>
                <a:ext cx="8673639" cy="2554545"/>
              </a:xfrm>
              <a:prstGeom prst="rect">
                <a:avLst/>
              </a:prstGeom>
            </p:spPr>
            <p:txBody>
              <a:bodyPr wrap="square" anchor="t">
                <a:spAutoFit/>
              </a:bodyPr>
              <a:lstStyle/>
              <a:p>
                <a:r>
                  <a:rPr lang="fr-FR" sz="8000" dirty="0">
                    <a:latin typeface="+mj-lt"/>
                  </a:rPr>
                  <a:t>Calcule  </a:t>
                </a:r>
                <a:r>
                  <a:rPr lang="fr-FR" sz="8000" dirty="0"/>
                  <a:t> </a:t>
                </a:r>
                <a14:m>
                  <m:oMath xmlns:m="http://schemas.openxmlformats.org/officeDocument/2006/math">
                    <m:r>
                      <a:rPr lang="fr-FR" sz="80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fr-FR" sz="8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8000" dirty="0"/>
                  <a:t> + </a:t>
                </a:r>
                <a:r>
                  <a:rPr lang="fr-FR" sz="8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15</a:t>
                </a:r>
                <a:r>
                  <a:rPr lang="fr-FR" sz="8000" dirty="0"/>
                  <a:t> </a:t>
                </a:r>
              </a:p>
              <a:p>
                <a:r>
                  <a:rPr lang="fr-FR" sz="8000" dirty="0">
                    <a:latin typeface="+mj-lt"/>
                  </a:rPr>
                  <a:t>pour</a:t>
                </a:r>
                <a:r>
                  <a:rPr lang="fr-FR" sz="8000" dirty="0"/>
                  <a:t>    </a:t>
                </a:r>
                <a14:m>
                  <m:oMath xmlns:m="http://schemas.openxmlformats.org/officeDocument/2006/math">
                    <m:r>
                      <a:rPr lang="fr-FR" sz="8000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fr-FR" sz="8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8000" b="0" i="1" smtClean="0">
                        <a:latin typeface="Cambria Math" panose="02040503050406030204" pitchFamily="18" charset="0"/>
                      </a:rPr>
                      <m:t>=−2,5</m:t>
                    </m:r>
                  </m:oMath>
                </a14:m>
                <a:endParaRPr lang="fr-FR" sz="8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9F90C4-232D-4EF2-8132-B68DE88700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159" y="1509603"/>
                <a:ext cx="8673639" cy="2554545"/>
              </a:xfrm>
              <a:prstGeom prst="rect">
                <a:avLst/>
              </a:prstGeom>
              <a:blipFill>
                <a:blip r:embed="rId4"/>
                <a:stretch>
                  <a:fillRect l="-6044" t="-11456" b="-214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183332"/>
      </p:ext>
    </p:extLst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124D579B-12B2-3340-80C5-725050627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48" y="98425"/>
            <a:ext cx="2924175" cy="6657975"/>
          </a:xfrm>
          <a:prstGeom prst="rect">
            <a:avLst/>
          </a:prstGeom>
        </p:spPr>
      </p:pic>
      <p:sp>
        <p:nvSpPr>
          <p:cNvPr id="3" name="ZoneTexte 4">
            <a:extLst>
              <a:ext uri="{FF2B5EF4-FFF2-40B4-BE49-F238E27FC236}">
                <a16:creationId xmlns:a16="http://schemas.microsoft.com/office/drawing/2014/main" id="{C75AF21A-4C86-7366-7445-AAB783F4919E}"/>
              </a:ext>
            </a:extLst>
          </p:cNvPr>
          <p:cNvSpPr/>
          <p:nvPr/>
        </p:nvSpPr>
        <p:spPr>
          <a:xfrm>
            <a:off x="549571" y="40174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15.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61C08DBB-DBC8-7D5C-A66A-542BF2C8BBCA}"/>
              </a:ext>
            </a:extLst>
          </p:cNvPr>
          <p:cNvSpPr/>
          <p:nvPr/>
        </p:nvSpPr>
        <p:spPr>
          <a:xfrm>
            <a:off x="9687567" y="266095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30 secondes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9ACEED9-69AF-E3A6-85E0-400B9EAC2607}"/>
              </a:ext>
            </a:extLst>
          </p:cNvPr>
          <p:cNvSpPr txBox="1"/>
          <p:nvPr/>
        </p:nvSpPr>
        <p:spPr>
          <a:xfrm>
            <a:off x="4137747" y="1427833"/>
            <a:ext cx="7823345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6000" dirty="0">
                <a:latin typeface="+mj-lt"/>
              </a:rPr>
              <a:t>Quel est le prix à payer pour cette planche de surf ?</a:t>
            </a:r>
          </a:p>
        </p:txBody>
      </p:sp>
    </p:spTree>
    <p:extLst>
      <p:ext uri="{BB962C8B-B14F-4D97-AF65-F5344CB8AC3E}">
        <p14:creationId xmlns:p14="http://schemas.microsoft.com/office/powerpoint/2010/main" val="146972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1000">
        <p:sndAc>
          <p:stSnd>
            <p:snd r:embed="rId2" name="chimes.wav"/>
          </p:stSnd>
        </p:sndAc>
      </p:transition>
    </mc:Choice>
    <mc:Fallback>
      <p:transition spd="slow" advClick="0" advTm="31000">
        <p:sndAc>
          <p:stSnd>
            <p:snd r:embed="rId2" name="chimes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9">
            <a:extLst>
              <a:ext uri="{FF2B5EF4-FFF2-40B4-BE49-F238E27FC236}">
                <a16:creationId xmlns:a16="http://schemas.microsoft.com/office/drawing/2014/main" id="{38AAE912-FF0B-124B-9D23-0447E09F5D00}"/>
              </a:ext>
            </a:extLst>
          </p:cNvPr>
          <p:cNvSpPr txBox="1"/>
          <p:nvPr/>
        </p:nvSpPr>
        <p:spPr>
          <a:xfrm>
            <a:off x="9063464" y="6578062"/>
            <a:ext cx="3190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fr-FR" sz="1200" dirty="0">
                <a:cs typeface="Times New Roman"/>
              </a:rPr>
              <a:t>© Mission Indigo 3</a:t>
            </a:r>
            <a:r>
              <a:rPr lang="fr-FR" sz="1200" baseline="30000" dirty="0">
                <a:cs typeface="Times New Roman"/>
              </a:rPr>
              <a:t>e</a:t>
            </a:r>
            <a:r>
              <a:rPr lang="fr-FR" sz="1200" dirty="0">
                <a:cs typeface="Times New Roman"/>
              </a:rPr>
              <a:t>, Hachette Éducation, 2020. </a:t>
            </a:r>
            <a:endParaRPr lang="fr-FR" sz="12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8BF07F2-3E9F-2A4E-A163-3FAC50F26CA4}"/>
              </a:ext>
            </a:extLst>
          </p:cNvPr>
          <p:cNvSpPr txBox="1"/>
          <p:nvPr/>
        </p:nvSpPr>
        <p:spPr>
          <a:xfrm>
            <a:off x="156107" y="958114"/>
            <a:ext cx="11957272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4800" dirty="0">
                <a:latin typeface="+mj-lt"/>
              </a:rPr>
              <a:t>Quel montant va-t-on payer si on consomme 200 m</a:t>
            </a:r>
            <a:r>
              <a:rPr lang="fr-FR" sz="4800" baseline="30000" dirty="0">
                <a:latin typeface="+mj-lt"/>
              </a:rPr>
              <a:t>3</a:t>
            </a:r>
            <a:r>
              <a:rPr lang="fr-FR" sz="4800" dirty="0">
                <a:latin typeface="+mj-lt"/>
              </a:rPr>
              <a:t> d'eau ?</a:t>
            </a:r>
            <a:endParaRPr lang="fr-FR" sz="4800" dirty="0">
              <a:latin typeface="+mj-lt"/>
              <a:cs typeface="Calibri"/>
            </a:endParaRPr>
          </a:p>
        </p:txBody>
      </p:sp>
      <p:pic>
        <p:nvPicPr>
          <p:cNvPr id="4" name="Image 4" descr="Une image contenant texte&#10;&#10;Description générée avec un niveau de confiance très élevé">
            <a:extLst>
              <a:ext uri="{FF2B5EF4-FFF2-40B4-BE49-F238E27FC236}">
                <a16:creationId xmlns:a16="http://schemas.microsoft.com/office/drawing/2014/main" id="{15429799-5BFB-4E50-9522-4A68CBDC2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FF5E0"/>
              </a:clrFrom>
              <a:clrTo>
                <a:srgbClr val="EFF5E0">
                  <a:alpha val="0"/>
                </a:srgbClr>
              </a:clrTo>
            </a:clrChange>
          </a:blip>
          <a:srcRect b="1639"/>
          <a:stretch/>
        </p:blipFill>
        <p:spPr>
          <a:xfrm>
            <a:off x="4223876" y="1539483"/>
            <a:ext cx="8165790" cy="4621171"/>
          </a:xfrm>
          <a:prstGeom prst="rect">
            <a:avLst/>
          </a:prstGeom>
        </p:spPr>
      </p:pic>
      <p:sp>
        <p:nvSpPr>
          <p:cNvPr id="2" name="ZoneTexte 4">
            <a:extLst>
              <a:ext uri="{FF2B5EF4-FFF2-40B4-BE49-F238E27FC236}">
                <a16:creationId xmlns:a16="http://schemas.microsoft.com/office/drawing/2014/main" id="{29867E58-2161-B2A7-1E2A-6A937DE0BB8F}"/>
              </a:ext>
            </a:extLst>
          </p:cNvPr>
          <p:cNvSpPr/>
          <p:nvPr/>
        </p:nvSpPr>
        <p:spPr>
          <a:xfrm>
            <a:off x="549571" y="40174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16.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128B71DB-B89E-5B35-BD68-A745081F7BD7}"/>
              </a:ext>
            </a:extLst>
          </p:cNvPr>
          <p:cNvSpPr/>
          <p:nvPr/>
        </p:nvSpPr>
        <p:spPr>
          <a:xfrm>
            <a:off x="9480840" y="358459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</p:spTree>
    <p:extLst>
      <p:ext uri="{BB962C8B-B14F-4D97-AF65-F5344CB8AC3E}">
        <p14:creationId xmlns:p14="http://schemas.microsoft.com/office/powerpoint/2010/main" val="270266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>
        <p:sndAc>
          <p:stSnd>
            <p:snd r:embed="rId2" name="chimes.wav"/>
          </p:stSnd>
        </p:sndAc>
      </p:transition>
    </mc:Choice>
    <mc:Fallback>
      <p:transition spd="slow" advClick="0" advTm="16000">
        <p:sndAc>
          <p:stSnd>
            <p:snd r:embed="rId2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670078B-A72C-47E0-957B-D16E2A8C8F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78338" y="3429000"/>
            <a:ext cx="7713662" cy="2679700"/>
          </a:xfrm>
        </p:spPr>
        <p:txBody>
          <a:bodyPr>
            <a:normAutofit/>
          </a:bodyPr>
          <a:lstStyle/>
          <a:p>
            <a:pPr algn="ctr">
              <a:spcBef>
                <a:spcPts val="638"/>
              </a:spcBef>
              <a:buNone/>
            </a:pPr>
            <a:r>
              <a:rPr lang="fr-FR" sz="4800" b="1" dirty="0">
                <a:latin typeface="+mj-lt"/>
              </a:rPr>
              <a:t>Sujet de qualification des classes de 4</a:t>
            </a:r>
            <a:r>
              <a:rPr lang="fr-FR" sz="4800" b="1" baseline="30000" dirty="0">
                <a:latin typeface="+mj-lt"/>
              </a:rPr>
              <a:t>e</a:t>
            </a:r>
            <a:r>
              <a:rPr lang="fr-FR" sz="4800" dirty="0">
                <a:latin typeface="+mj-lt"/>
              </a:rPr>
              <a:t>.</a:t>
            </a:r>
          </a:p>
          <a:p>
            <a:pPr algn="ctr">
              <a:spcBef>
                <a:spcPts val="638"/>
              </a:spcBef>
              <a:buNone/>
            </a:pPr>
            <a:r>
              <a:rPr lang="fr-FR" sz="4800" dirty="0">
                <a:latin typeface="+mj-lt"/>
              </a:rPr>
              <a:t>(</a:t>
            </a:r>
            <a:r>
              <a:rPr lang="fr-FR" sz="4800" i="1" dirty="0">
                <a:latin typeface="+mj-lt"/>
              </a:rPr>
              <a:t>20 questions</a:t>
            </a:r>
            <a:r>
              <a:rPr lang="fr-FR" sz="4800" dirty="0">
                <a:latin typeface="+mj-lt"/>
              </a:rPr>
              <a:t>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4F3BB7-0B8C-4E12-BC3B-38264E390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65" y="609296"/>
            <a:ext cx="7494998" cy="2679700"/>
          </a:xfrm>
          <a:prstGeom prst="rect">
            <a:avLst/>
          </a:prstGeom>
        </p:spPr>
      </p:pic>
    </p:spTree>
  </p:cSld>
  <p:clrMapOvr>
    <a:masterClrMapping/>
  </p:clrMapOvr>
  <p:transition spd="slow" advTm="60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>
            <a:extLst>
              <a:ext uri="{FF2B5EF4-FFF2-40B4-BE49-F238E27FC236}">
                <a16:creationId xmlns:a16="http://schemas.microsoft.com/office/drawing/2014/main" id="{4DD9A1C8-FB1E-4A26-A1BA-6AD905B33B7E}"/>
              </a:ext>
            </a:extLst>
          </p:cNvPr>
          <p:cNvSpPr/>
          <p:nvPr/>
        </p:nvSpPr>
        <p:spPr>
          <a:xfrm>
            <a:off x="666427" y="409337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17.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AE97A991-3DB7-4424-A2B5-A1869217A25D}"/>
              </a:ext>
            </a:extLst>
          </p:cNvPr>
          <p:cNvSpPr/>
          <p:nvPr/>
        </p:nvSpPr>
        <p:spPr>
          <a:xfrm>
            <a:off x="9480840" y="367696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30 secondes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F90C4-232D-4EF2-8132-B68DE887006F}"/>
              </a:ext>
            </a:extLst>
          </p:cNvPr>
          <p:cNvSpPr/>
          <p:nvPr/>
        </p:nvSpPr>
        <p:spPr>
          <a:xfrm>
            <a:off x="666427" y="864827"/>
            <a:ext cx="11081287" cy="21236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fr-FR" sz="6600" dirty="0">
                <a:latin typeface="+mj-lt"/>
              </a:rPr>
              <a:t>Développe puis réduis </a:t>
            </a:r>
          </a:p>
          <a:p>
            <a:pPr algn="ctr"/>
            <a:r>
              <a:rPr lang="fr-FR" sz="6600" dirty="0">
                <a:latin typeface="+mj-lt"/>
              </a:rPr>
              <a:t>l’expression littérale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EAD94BB-EF74-874D-8D2F-491AD43817BF}"/>
                  </a:ext>
                </a:extLst>
              </p:cNvPr>
              <p:cNvSpPr/>
              <p:nvPr/>
            </p:nvSpPr>
            <p:spPr>
              <a:xfrm>
                <a:off x="2310194" y="2965393"/>
                <a:ext cx="7543860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7200" i="1" smtClean="0">
                          <a:latin typeface="Cambria Math" panose="02040503050406030204" pitchFamily="18" charset="0"/>
                        </a:rPr>
                        <m:t>7(</m:t>
                      </m:r>
                      <m:r>
                        <a:rPr lang="fr-FR" sz="7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7200" i="1">
                          <a:latin typeface="Cambria Math" panose="02040503050406030204" pitchFamily="18" charset="0"/>
                        </a:rPr>
                        <m:t>+2)−4−2</m:t>
                      </m:r>
                      <m:r>
                        <a:rPr lang="fr-FR" sz="7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r-FR" sz="5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EAD94BB-EF74-874D-8D2F-491AD4381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194" y="2965393"/>
                <a:ext cx="7543860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844474"/>
      </p:ext>
    </p:extLst>
  </p:cSld>
  <p:clrMapOvr>
    <a:masterClrMapping/>
  </p:clrMapOvr>
  <p:transition spd="slow" advClick="0" advTm="31000">
    <p:fade/>
    <p:sndAc>
      <p:stSnd>
        <p:snd r:embed="rId3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>
            <a:extLst>
              <a:ext uri="{FF2B5EF4-FFF2-40B4-BE49-F238E27FC236}">
                <a16:creationId xmlns:a16="http://schemas.microsoft.com/office/drawing/2014/main" id="{D831390B-4722-BC72-D391-C4F6AF9D13A6}"/>
              </a:ext>
            </a:extLst>
          </p:cNvPr>
          <p:cNvSpPr/>
          <p:nvPr/>
        </p:nvSpPr>
        <p:spPr>
          <a:xfrm>
            <a:off x="549571" y="40174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18.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FBAD47BB-819D-2954-5CE1-2182D7149BAD}"/>
              </a:ext>
            </a:extLst>
          </p:cNvPr>
          <p:cNvSpPr/>
          <p:nvPr/>
        </p:nvSpPr>
        <p:spPr>
          <a:xfrm>
            <a:off x="9779931" y="349223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4696F30-2BB8-94F9-D346-69A46F66E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986" y="648019"/>
            <a:ext cx="83237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800" dirty="0">
                <a:latin typeface="+mj-lt"/>
              </a:rPr>
              <a:t>Quelle valeur prend la cellule B1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800" dirty="0">
                <a:latin typeface="+mj-lt"/>
              </a:rPr>
              <a:t>quand on tape entrée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4FB12E5-3CB2-250A-B8ED-13D311286F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735"/>
          <a:stretch/>
        </p:blipFill>
        <p:spPr>
          <a:xfrm>
            <a:off x="240882" y="2324674"/>
            <a:ext cx="11832572" cy="441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75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">
        <p:sndAc>
          <p:stSnd>
            <p:snd r:embed="rId2" name="chimes.wav"/>
          </p:stSnd>
        </p:sndAc>
      </p:transition>
    </mc:Choice>
    <mc:Fallback>
      <p:transition spd="slow" advClick="0" advTm="21000">
        <p:sndAc>
          <p:stSnd>
            <p:snd r:embed="rId2" name="chimes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88BF07F2-3E9F-2A4E-A163-3FAC50F26CA4}"/>
              </a:ext>
            </a:extLst>
          </p:cNvPr>
          <p:cNvSpPr txBox="1"/>
          <p:nvPr/>
        </p:nvSpPr>
        <p:spPr>
          <a:xfrm>
            <a:off x="471843" y="1120934"/>
            <a:ext cx="1193180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4800" dirty="0">
                <a:latin typeface="+mj-lt"/>
              </a:rPr>
              <a:t>A chaque saut la grenouille parcourt 25 cm. </a:t>
            </a:r>
          </a:p>
          <a:p>
            <a:r>
              <a:rPr lang="fr-FR" sz="4800" dirty="0">
                <a:latin typeface="+mj-lt"/>
              </a:rPr>
              <a:t>Quelle distance a-t-elle parcourue en 3 bonds ?</a:t>
            </a:r>
            <a:endParaRPr lang="fr-FR" sz="4800" dirty="0">
              <a:latin typeface="+mj-lt"/>
              <a:cs typeface="Calibri"/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71996F90-78DF-B5BB-8924-1E8211353B47}"/>
              </a:ext>
            </a:extLst>
          </p:cNvPr>
          <p:cNvSpPr/>
          <p:nvPr/>
        </p:nvSpPr>
        <p:spPr>
          <a:xfrm>
            <a:off x="549571" y="40174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19.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56DB245-4FC8-54AF-627E-5A41E104AB9C}"/>
              </a:ext>
            </a:extLst>
          </p:cNvPr>
          <p:cNvSpPr/>
          <p:nvPr/>
        </p:nvSpPr>
        <p:spPr>
          <a:xfrm>
            <a:off x="9604440" y="367695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C90A891-9020-22C9-CFA3-88A33C725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273" y="2771341"/>
            <a:ext cx="5486111" cy="3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0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>
        <p:sndAc>
          <p:stSnd>
            <p:snd r:embed="rId2" name="chimes.wav"/>
          </p:stSnd>
        </p:sndAc>
      </p:transition>
    </mc:Choice>
    <mc:Fallback>
      <p:transition spd="slow" advClick="0" advTm="16000">
        <p:sndAc>
          <p:stSnd>
            <p:snd r:embed="rId2" name="chimes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30A6736-A2E6-0286-D24B-CC1033512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226" y="617144"/>
            <a:ext cx="7263946" cy="62408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FF2E82C-F80B-F2E7-FA19-3DE58200DEA4}"/>
              </a:ext>
            </a:extLst>
          </p:cNvPr>
          <p:cNvSpPr txBox="1"/>
          <p:nvPr/>
        </p:nvSpPr>
        <p:spPr>
          <a:xfrm>
            <a:off x="9068937" y="4096973"/>
            <a:ext cx="240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TAHITI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B78529-0296-B819-9306-606A2BDF996C}"/>
              </a:ext>
            </a:extLst>
          </p:cNvPr>
          <p:cNvSpPr txBox="1"/>
          <p:nvPr/>
        </p:nvSpPr>
        <p:spPr>
          <a:xfrm>
            <a:off x="4883070" y="2906921"/>
            <a:ext cx="240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RAIATEA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8F1D829-8F81-CE47-2CBB-D7082280FAA1}"/>
              </a:ext>
            </a:extLst>
          </p:cNvPr>
          <p:cNvSpPr txBox="1"/>
          <p:nvPr/>
        </p:nvSpPr>
        <p:spPr>
          <a:xfrm>
            <a:off x="8653323" y="1659741"/>
            <a:ext cx="240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HUAHINE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582AEA2-B006-8CE3-3230-15B426524F59}"/>
              </a:ext>
            </a:extLst>
          </p:cNvPr>
          <p:cNvSpPr txBox="1"/>
          <p:nvPr/>
        </p:nvSpPr>
        <p:spPr>
          <a:xfrm>
            <a:off x="266159" y="1150573"/>
            <a:ext cx="45670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+mj-lt"/>
              </a:rPr>
              <a:t>Le bateau quitte TAHITI à 6h30.</a:t>
            </a:r>
          </a:p>
          <a:p>
            <a:endParaRPr lang="fr-FR" sz="4800" dirty="0">
              <a:latin typeface="+mj-lt"/>
            </a:endParaRPr>
          </a:p>
          <a:p>
            <a:r>
              <a:rPr lang="fr-FR" sz="4800" dirty="0">
                <a:latin typeface="+mj-lt"/>
              </a:rPr>
              <a:t>A quelle heure arrivera t-il à RAIATEA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31E6D36-BF42-1DF3-A5AA-CB71F1BFC3E9}"/>
              </a:ext>
            </a:extLst>
          </p:cNvPr>
          <p:cNvSpPr txBox="1"/>
          <p:nvPr/>
        </p:nvSpPr>
        <p:spPr>
          <a:xfrm>
            <a:off x="4951678" y="4866414"/>
            <a:ext cx="2439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FF0000"/>
                </a:solidFill>
              </a:rPr>
              <a:t>Escale :</a:t>
            </a:r>
            <a:r>
              <a:rPr lang="fr-FR" dirty="0"/>
              <a:t> temps pris pour embarquer ou débarquer des passagers ou des marchandises sur le bateau.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69482D-FB49-FD4D-81F2-F93883872292}"/>
              </a:ext>
            </a:extLst>
          </p:cNvPr>
          <p:cNvSpPr/>
          <p:nvPr/>
        </p:nvSpPr>
        <p:spPr>
          <a:xfrm>
            <a:off x="4833256" y="3846286"/>
            <a:ext cx="2796269" cy="28609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FA3C22C-0E18-F1C5-8967-2CC2D65E4DE9}"/>
              </a:ext>
            </a:extLst>
          </p:cNvPr>
          <p:cNvSpPr txBox="1"/>
          <p:nvPr/>
        </p:nvSpPr>
        <p:spPr>
          <a:xfrm>
            <a:off x="8201622" y="6476493"/>
            <a:ext cx="3858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D’après </a:t>
            </a:r>
            <a:r>
              <a:rPr lang="fr-FR" dirty="0">
                <a:hlinkClick r:id="rId4"/>
              </a:rPr>
              <a:t>https://www.apetahiexpress.pf</a:t>
            </a:r>
            <a:endParaRPr lang="fr-FR" dirty="0"/>
          </a:p>
        </p:txBody>
      </p:sp>
      <p:sp>
        <p:nvSpPr>
          <p:cNvPr id="11" name="ZoneTexte 4">
            <a:extLst>
              <a:ext uri="{FF2B5EF4-FFF2-40B4-BE49-F238E27FC236}">
                <a16:creationId xmlns:a16="http://schemas.microsoft.com/office/drawing/2014/main" id="{E1DAF892-A4D0-44ED-A368-88CBF25F9925}"/>
              </a:ext>
            </a:extLst>
          </p:cNvPr>
          <p:cNvSpPr/>
          <p:nvPr/>
        </p:nvSpPr>
        <p:spPr>
          <a:xfrm>
            <a:off x="549571" y="40174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20.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080D95F2-6ECF-EBA9-FB58-29BB7776E675}"/>
              </a:ext>
            </a:extLst>
          </p:cNvPr>
          <p:cNvSpPr/>
          <p:nvPr/>
        </p:nvSpPr>
        <p:spPr>
          <a:xfrm>
            <a:off x="9872295" y="182968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60 secondes</a:t>
            </a:r>
          </a:p>
        </p:txBody>
      </p:sp>
    </p:spTree>
    <p:extLst>
      <p:ext uri="{BB962C8B-B14F-4D97-AF65-F5344CB8AC3E}">
        <p14:creationId xmlns:p14="http://schemas.microsoft.com/office/powerpoint/2010/main" val="259662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1000">
        <p:sndAc>
          <p:stSnd>
            <p:snd r:embed="rId2" name="chimes.wav"/>
          </p:stSnd>
        </p:sndAc>
      </p:transition>
    </mc:Choice>
    <mc:Fallback>
      <p:transition spd="slow" advClick="0" advTm="61000">
        <p:sndAc>
          <p:stSnd>
            <p:snd r:embed="rId2" name="chimes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670078B-A72C-47E0-957B-D16E2A8C8F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14129" y="4479681"/>
            <a:ext cx="7715250" cy="2679700"/>
          </a:xfrm>
        </p:spPr>
        <p:txBody>
          <a:bodyPr/>
          <a:lstStyle/>
          <a:p>
            <a:pPr marL="0" indent="0" algn="r">
              <a:spcBef>
                <a:spcPts val="638"/>
              </a:spcBef>
              <a:buNone/>
            </a:pPr>
            <a:r>
              <a:rPr lang="fr-FR" sz="4400" b="1" dirty="0">
                <a:latin typeface="+mj-lt"/>
              </a:rPr>
              <a:t>vous remercie et vous souhaite une bonne fin de  journée.</a:t>
            </a:r>
            <a:endParaRPr lang="fr-FR" sz="4400" dirty="0"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4F3BB7-0B8C-4E12-BC3B-38264E390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18" y="2001632"/>
            <a:ext cx="6698362" cy="239487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0A1F7C9-0BA1-4D14-BCA4-8BFAD768697C}"/>
              </a:ext>
            </a:extLst>
          </p:cNvPr>
          <p:cNvSpPr txBox="1"/>
          <p:nvPr/>
        </p:nvSpPr>
        <p:spPr>
          <a:xfrm>
            <a:off x="8484173" y="1016379"/>
            <a:ext cx="2330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latin typeface="+mj-lt"/>
              </a:rPr>
              <a:t>L’équipe</a:t>
            </a:r>
            <a:r>
              <a:rPr lang="fr-FR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7315087"/>
      </p:ext>
    </p:extLst>
  </p:cSld>
  <p:clrMapOvr>
    <a:masterClrMapping/>
  </p:clrMapOvr>
  <p:transition spd="slow" advTm="60000">
    <p:fade/>
    <p:sndAc>
      <p:stSnd>
        <p:snd r:embed="rId3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6161B-162F-49D7-B831-B93F249EBD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57839" y="667847"/>
            <a:ext cx="7772400" cy="1470025"/>
          </a:xfrm>
        </p:spPr>
        <p:txBody>
          <a:bodyPr/>
          <a:lstStyle/>
          <a:p>
            <a:pPr lvl="0"/>
            <a:r>
              <a:rPr lang="fr-FR" dirty="0"/>
              <a:t>Bonne chance à tous 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D30923-FC40-4F0C-A4A6-32171A158F8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218007" y="2639291"/>
            <a:ext cx="5464175" cy="2519363"/>
          </a:xfrm>
        </p:spPr>
        <p:txBody>
          <a:bodyPr vert="horz" wrap="square" lIns="90000" tIns="45000" rIns="90000" bIns="45000" anchor="t"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fr-FR" sz="4400" dirty="0">
                <a:latin typeface="+mj-lt"/>
                <a:cs typeface="Mangal" pitchFamily="2"/>
              </a:rPr>
              <a:t>A vos stylos,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fr-FR" sz="4400" dirty="0">
                <a:latin typeface="+mj-lt"/>
                <a:cs typeface="Mangal" pitchFamily="2"/>
              </a:rPr>
              <a:t>Prêts,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fr-FR" sz="4400" dirty="0">
                <a:latin typeface="+mj-lt"/>
                <a:cs typeface="Mangal" pitchFamily="2"/>
              </a:rPr>
              <a:t>Partez!</a:t>
            </a:r>
          </a:p>
          <a:p>
            <a:pPr algn="ctr">
              <a:spcAft>
                <a:spcPts val="0"/>
              </a:spcAft>
            </a:pPr>
            <a:endParaRPr lang="fr-FR" sz="4400" dirty="0">
              <a:cs typeface="Mangal" pitchFamily="2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5DA928B-8FBA-4DF8-83B5-71880DE8AA21}"/>
              </a:ext>
            </a:extLst>
          </p:cNvPr>
          <p:cNvSpPr/>
          <p:nvPr/>
        </p:nvSpPr>
        <p:spPr>
          <a:xfrm>
            <a:off x="3177308" y="5733361"/>
            <a:ext cx="7022691" cy="4039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2000" i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Appuyer sur Entrée pour démarrer le questionnaire minuté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>
            <a:extLst>
              <a:ext uri="{FF2B5EF4-FFF2-40B4-BE49-F238E27FC236}">
                <a16:creationId xmlns:a16="http://schemas.microsoft.com/office/drawing/2014/main" id="{4DD9A1C8-FB1E-4A26-A1BA-6AD905B33B7E}"/>
              </a:ext>
            </a:extLst>
          </p:cNvPr>
          <p:cNvSpPr/>
          <p:nvPr/>
        </p:nvSpPr>
        <p:spPr>
          <a:xfrm>
            <a:off x="645105" y="404641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AE97A991-3DB7-4424-A2B5-A1869217A25D}"/>
              </a:ext>
            </a:extLst>
          </p:cNvPr>
          <p:cNvSpPr/>
          <p:nvPr/>
        </p:nvSpPr>
        <p:spPr>
          <a:xfrm>
            <a:off x="9789167" y="293804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10 secondes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F90C4-232D-4EF2-8132-B68DE887006F}"/>
              </a:ext>
            </a:extLst>
          </p:cNvPr>
          <p:cNvSpPr/>
          <p:nvPr/>
        </p:nvSpPr>
        <p:spPr>
          <a:xfrm>
            <a:off x="3050941" y="1225787"/>
            <a:ext cx="6111433" cy="221599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r-FR" sz="13800" dirty="0">
                <a:latin typeface="+mj-lt"/>
              </a:rPr>
              <a:t>-6 – (-7)</a:t>
            </a:r>
            <a:endParaRPr lang="fr-F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7625504"/>
      </p:ext>
    </p:extLst>
  </p:cSld>
  <p:clrMapOvr>
    <a:masterClrMapping/>
  </p:clrMapOvr>
  <p:transition spd="slow" advClick="0" advTm="11000">
    <p:fade/>
    <p:sndAc>
      <p:stSnd>
        <p:snd r:embed="rId3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AE97A991-3DB7-4424-A2B5-A1869217A25D}"/>
              </a:ext>
            </a:extLst>
          </p:cNvPr>
          <p:cNvSpPr/>
          <p:nvPr/>
        </p:nvSpPr>
        <p:spPr>
          <a:xfrm>
            <a:off x="9549022" y="395404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  <p:sp>
        <p:nvSpPr>
          <p:cNvPr id="2" name="ZoneTexte 4">
            <a:extLst>
              <a:ext uri="{FF2B5EF4-FFF2-40B4-BE49-F238E27FC236}">
                <a16:creationId xmlns:a16="http://schemas.microsoft.com/office/drawing/2014/main" id="{834AE10A-94DF-36C7-D83C-100FB55BF190}"/>
              </a:ext>
            </a:extLst>
          </p:cNvPr>
          <p:cNvSpPr/>
          <p:nvPr/>
        </p:nvSpPr>
        <p:spPr>
          <a:xfrm>
            <a:off x="701971" y="55414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66F8835-6E72-3D13-65AA-7E548E08157A}"/>
                  </a:ext>
                </a:extLst>
              </p:cNvPr>
              <p:cNvSpPr txBox="1"/>
              <p:nvPr/>
            </p:nvSpPr>
            <p:spPr>
              <a:xfrm>
                <a:off x="3350025" y="1347872"/>
                <a:ext cx="5002287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6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1500" dirty="0">
                    <a:latin typeface="+mj-lt"/>
                  </a:rPr>
                  <a:t>20 × 36</a:t>
                </a:r>
                <a:endParaRPr lang="fr-FR" sz="60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66F8835-6E72-3D13-65AA-7E548E081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025" y="1347872"/>
                <a:ext cx="5002287" cy="1862048"/>
              </a:xfrm>
              <a:prstGeom prst="rect">
                <a:avLst/>
              </a:prstGeom>
              <a:blipFill>
                <a:blip r:embed="rId4"/>
                <a:stretch>
                  <a:fillRect l="-12439" t="-21569" r="-9878" b="-434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106713"/>
      </p:ext>
    </p:extLst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55E3A53-34EA-6108-4DA9-93831CDE9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16" y="1735717"/>
            <a:ext cx="10345814" cy="526794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10D21E6-A382-4789-1351-EFC6DA1EB72D}"/>
              </a:ext>
            </a:extLst>
          </p:cNvPr>
          <p:cNvSpPr txBox="1"/>
          <p:nvPr/>
        </p:nvSpPr>
        <p:spPr>
          <a:xfrm>
            <a:off x="937498" y="904172"/>
            <a:ext cx="10534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+mj-lt"/>
              </a:rPr>
              <a:t>Quel résultat affiché lorsque l’on entre 2 ?</a:t>
            </a: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31B3576C-ECBE-2F40-DA2A-A38891606ECC}"/>
              </a:ext>
            </a:extLst>
          </p:cNvPr>
          <p:cNvSpPr/>
          <p:nvPr/>
        </p:nvSpPr>
        <p:spPr>
          <a:xfrm>
            <a:off x="549571" y="40174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3.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D8C7B4EE-C26C-D15A-87F8-3C14494D4BE1}"/>
              </a:ext>
            </a:extLst>
          </p:cNvPr>
          <p:cNvSpPr/>
          <p:nvPr/>
        </p:nvSpPr>
        <p:spPr>
          <a:xfrm>
            <a:off x="9835349" y="367695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25 secondes</a:t>
            </a:r>
          </a:p>
        </p:txBody>
      </p:sp>
    </p:spTree>
    <p:extLst>
      <p:ext uri="{BB962C8B-B14F-4D97-AF65-F5344CB8AC3E}">
        <p14:creationId xmlns:p14="http://schemas.microsoft.com/office/powerpoint/2010/main" val="285453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6000">
        <p:sndAc>
          <p:stSnd>
            <p:snd r:embed="rId2" name="chimes.wav"/>
          </p:stSnd>
        </p:sndAc>
      </p:transition>
    </mc:Choice>
    <mc:Fallback>
      <p:transition spd="slow" advClick="0" advTm="26000">
        <p:sndAc>
          <p:stSnd>
            <p:snd r:embed="rId2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2626927-DC67-DFA3-1E9B-332F3EA99896}"/>
              </a:ext>
            </a:extLst>
          </p:cNvPr>
          <p:cNvSpPr txBox="1"/>
          <p:nvPr/>
        </p:nvSpPr>
        <p:spPr>
          <a:xfrm>
            <a:off x="1139903" y="1446452"/>
            <a:ext cx="10682642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5400" dirty="0">
                <a:latin typeface="+mj-lt"/>
              </a:rPr>
              <a:t>Teva a parcouru 36 km en 1 h 30 min. </a:t>
            </a:r>
            <a:endParaRPr lang="fr-FR" sz="5400" dirty="0">
              <a:solidFill>
                <a:srgbClr val="FF0000"/>
              </a:solidFill>
              <a:latin typeface="+mj-lt"/>
              <a:cs typeface="Calibri"/>
            </a:endParaRPr>
          </a:p>
          <a:p>
            <a:r>
              <a:rPr lang="fr-FR" sz="5400" dirty="0">
                <a:solidFill>
                  <a:srgbClr val="000000"/>
                </a:solidFill>
                <a:latin typeface="+mj-lt"/>
                <a:ea typeface="+mn-lt"/>
                <a:cs typeface="+mn-lt"/>
              </a:rPr>
              <a:t>Quelle distance parcourt-il en 1h ? </a:t>
            </a:r>
            <a:endParaRPr lang="fr-FR" sz="5400" dirty="0">
              <a:solidFill>
                <a:srgbClr val="FF0000"/>
              </a:solidFill>
              <a:latin typeface="+mj-lt"/>
              <a:cs typeface="Calibri" panose="020F0502020204030204"/>
            </a:endParaRPr>
          </a:p>
        </p:txBody>
      </p:sp>
      <p:sp>
        <p:nvSpPr>
          <p:cNvPr id="2" name="ZoneTexte 4">
            <a:extLst>
              <a:ext uri="{FF2B5EF4-FFF2-40B4-BE49-F238E27FC236}">
                <a16:creationId xmlns:a16="http://schemas.microsoft.com/office/drawing/2014/main" id="{56034577-B5DB-4608-5DBD-11247ECE3E02}"/>
              </a:ext>
            </a:extLst>
          </p:cNvPr>
          <p:cNvSpPr/>
          <p:nvPr/>
        </p:nvSpPr>
        <p:spPr>
          <a:xfrm>
            <a:off x="549571" y="40174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4.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888DD77-3A78-E89C-8F2F-F5CCD1B00AD9}"/>
              </a:ext>
            </a:extLst>
          </p:cNvPr>
          <p:cNvSpPr/>
          <p:nvPr/>
        </p:nvSpPr>
        <p:spPr>
          <a:xfrm>
            <a:off x="9872295" y="441587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25 secondes</a:t>
            </a:r>
          </a:p>
        </p:txBody>
      </p:sp>
    </p:spTree>
    <p:extLst>
      <p:ext uri="{BB962C8B-B14F-4D97-AF65-F5344CB8AC3E}">
        <p14:creationId xmlns:p14="http://schemas.microsoft.com/office/powerpoint/2010/main" val="114539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6000">
        <p:sndAc>
          <p:stSnd>
            <p:snd r:embed="rId2" name="chimes.wav"/>
          </p:stSnd>
        </p:sndAc>
      </p:transition>
    </mc:Choice>
    <mc:Fallback>
      <p:transition spd="slow" advClick="0" advTm="26000">
        <p:sndAc>
          <p:stSnd>
            <p:snd r:embed="rId2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8752A26-89B9-73EB-986A-AAE611F76610}"/>
              </a:ext>
            </a:extLst>
          </p:cNvPr>
          <p:cNvSpPr txBox="1"/>
          <p:nvPr/>
        </p:nvSpPr>
        <p:spPr>
          <a:xfrm>
            <a:off x="637309" y="1286226"/>
            <a:ext cx="1107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+mj-lt"/>
              </a:rPr>
              <a:t>Quelle somme d’argent va-t-on payer </a:t>
            </a:r>
          </a:p>
          <a:p>
            <a:pPr algn="ctr"/>
            <a:r>
              <a:rPr lang="fr-FR" sz="5400" dirty="0">
                <a:latin typeface="+mj-lt"/>
              </a:rPr>
              <a:t>si on achète 20 bonbons </a:t>
            </a:r>
          </a:p>
          <a:p>
            <a:pPr algn="ctr"/>
            <a:r>
              <a:rPr lang="fr-FR" sz="5400" dirty="0">
                <a:latin typeface="+mj-lt"/>
              </a:rPr>
              <a:t>coûtant chacun 0,50 €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F8E96DA-C5D3-60ED-FB09-7A28C8A24FCE}"/>
              </a:ext>
            </a:extLst>
          </p:cNvPr>
          <p:cNvSpPr/>
          <p:nvPr/>
        </p:nvSpPr>
        <p:spPr>
          <a:xfrm>
            <a:off x="549571" y="40174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5.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7A8C5B4D-8E2F-A5F9-B6CD-4C7A1B20AE38}"/>
              </a:ext>
            </a:extLst>
          </p:cNvPr>
          <p:cNvSpPr/>
          <p:nvPr/>
        </p:nvSpPr>
        <p:spPr>
          <a:xfrm>
            <a:off x="9480840" y="487768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</p:spTree>
    <p:extLst>
      <p:ext uri="{BB962C8B-B14F-4D97-AF65-F5344CB8AC3E}">
        <p14:creationId xmlns:p14="http://schemas.microsoft.com/office/powerpoint/2010/main" val="58690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>
        <p:sndAc>
          <p:stSnd>
            <p:snd r:embed="rId2" name="chimes.wav"/>
          </p:stSnd>
        </p:sndAc>
      </p:transition>
    </mc:Choice>
    <mc:Fallback>
      <p:transition spd="slow" advClick="0" advTm="16000">
        <p:sndAc>
          <p:stSnd>
            <p:snd r:embed="rId2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606BFA2-0345-E9CE-BD07-843092FC38E6}"/>
              </a:ext>
            </a:extLst>
          </p:cNvPr>
          <p:cNvSpPr txBox="1"/>
          <p:nvPr/>
        </p:nvSpPr>
        <p:spPr>
          <a:xfrm>
            <a:off x="2013528" y="784017"/>
            <a:ext cx="10390909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5400" dirty="0">
                <a:solidFill>
                  <a:srgbClr val="000000"/>
                </a:solidFill>
                <a:latin typeface="+mj-lt"/>
              </a:rPr>
              <a:t>On choisit 5.</a:t>
            </a:r>
          </a:p>
          <a:p>
            <a:r>
              <a:rPr lang="fr-FR" sz="5400" dirty="0">
                <a:solidFill>
                  <a:srgbClr val="000000"/>
                </a:solidFill>
                <a:latin typeface="+mj-lt"/>
              </a:rPr>
              <a:t>Quel est le résultat ?</a:t>
            </a:r>
            <a:endParaRPr lang="fr-FR" sz="5400" dirty="0">
              <a:latin typeface="+mj-lt"/>
              <a:cs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D11EAC3-D6AE-2C6E-B285-73C4F94FC124}"/>
              </a:ext>
            </a:extLst>
          </p:cNvPr>
          <p:cNvSpPr txBox="1"/>
          <p:nvPr/>
        </p:nvSpPr>
        <p:spPr>
          <a:xfrm>
            <a:off x="2274050" y="2784753"/>
            <a:ext cx="8422343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4800" b="1" dirty="0">
                <a:solidFill>
                  <a:srgbClr val="000000"/>
                </a:solidFill>
                <a:latin typeface="+mj-lt"/>
              </a:rPr>
              <a:t>Choisir un nombre.</a:t>
            </a:r>
            <a:endParaRPr lang="fr-FR" sz="4800" b="1" dirty="0">
              <a:latin typeface="+mj-lt"/>
            </a:endParaRPr>
          </a:p>
          <a:p>
            <a:pPr marL="457200" indent="-457200">
              <a:buFont typeface="Arial"/>
              <a:buChar char="•"/>
            </a:pPr>
            <a:r>
              <a:rPr lang="fr-FR" sz="4800" b="1" dirty="0">
                <a:latin typeface="+mj-lt"/>
                <a:cs typeface="Calibri"/>
              </a:rPr>
              <a:t>Ajouter – 2.</a:t>
            </a:r>
          </a:p>
          <a:p>
            <a:pPr marL="457200" indent="-457200">
              <a:buFont typeface="Arial"/>
              <a:buChar char="•"/>
            </a:pPr>
            <a:r>
              <a:rPr lang="fr-FR" sz="4800" b="1" dirty="0">
                <a:latin typeface="+mj-lt"/>
                <a:cs typeface="Calibri"/>
              </a:rPr>
              <a:t>Soustraire 10.</a:t>
            </a:r>
          </a:p>
          <a:p>
            <a:pPr marL="457200" indent="-457200">
              <a:buFont typeface="Arial"/>
              <a:buChar char="•"/>
            </a:pPr>
            <a:r>
              <a:rPr lang="fr-FR" sz="4800" b="1" dirty="0">
                <a:latin typeface="+mj-lt"/>
                <a:cs typeface="Calibri"/>
              </a:rPr>
              <a:t>Annoncer le résultat.</a:t>
            </a:r>
          </a:p>
        </p:txBody>
      </p:sp>
      <p:sp>
        <p:nvSpPr>
          <p:cNvPr id="2" name="ZoneTexte 4">
            <a:extLst>
              <a:ext uri="{FF2B5EF4-FFF2-40B4-BE49-F238E27FC236}">
                <a16:creationId xmlns:a16="http://schemas.microsoft.com/office/drawing/2014/main" id="{738CEAD3-9AC6-F534-02F0-E85A126B67B3}"/>
              </a:ext>
            </a:extLst>
          </p:cNvPr>
          <p:cNvSpPr/>
          <p:nvPr/>
        </p:nvSpPr>
        <p:spPr>
          <a:xfrm>
            <a:off x="549571" y="40174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6.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8A4CFF92-322A-9FE2-9B5B-EE071B1DB3A9}"/>
              </a:ext>
            </a:extLst>
          </p:cNvPr>
          <p:cNvSpPr/>
          <p:nvPr/>
        </p:nvSpPr>
        <p:spPr>
          <a:xfrm>
            <a:off x="9641385" y="423114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</p:spTree>
    <p:extLst>
      <p:ext uri="{BB962C8B-B14F-4D97-AF65-F5344CB8AC3E}">
        <p14:creationId xmlns:p14="http://schemas.microsoft.com/office/powerpoint/2010/main" val="1056078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">
        <p:sndAc>
          <p:stSnd>
            <p:snd r:embed="rId2" name="chimes.wav"/>
          </p:stSnd>
        </p:sndAc>
      </p:transition>
    </mc:Choice>
    <mc:Fallback>
      <p:transition spd="slow" advClick="0" advTm="21000">
        <p:sndAc>
          <p:stSnd>
            <p:snd r:embed="rId2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414</Words>
  <Application>Microsoft Office PowerPoint</Application>
  <PresentationFormat>Grand écran</PresentationFormat>
  <Paragraphs>110</Paragraphs>
  <Slides>24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Cambria Math</vt:lpstr>
      <vt:lpstr>Thème Office</vt:lpstr>
      <vt:lpstr>Présentation PowerPoint</vt:lpstr>
      <vt:lpstr>Présentation PowerPoint</vt:lpstr>
      <vt:lpstr>Bonne chance à tous 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Benoit FLAMAND</dc:creator>
  <cp:lastModifiedBy>Bertrand FILLOUX</cp:lastModifiedBy>
  <cp:revision>65</cp:revision>
  <dcterms:created xsi:type="dcterms:W3CDTF">2022-11-24T03:47:43Z</dcterms:created>
  <dcterms:modified xsi:type="dcterms:W3CDTF">2023-01-06T08:45:20Z</dcterms:modified>
</cp:coreProperties>
</file>