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  <p:sldMasterId id="2147483744" r:id="rId3"/>
  </p:sldMasterIdLst>
  <p:notesMasterIdLst>
    <p:notesMasterId r:id="rId28"/>
  </p:notesMasterIdLst>
  <p:handoutMasterIdLst>
    <p:handoutMasterId r:id="rId29"/>
  </p:handoutMasterIdLst>
  <p:sldIdLst>
    <p:sldId id="256" r:id="rId4"/>
    <p:sldId id="257" r:id="rId5"/>
    <p:sldId id="345" r:id="rId6"/>
    <p:sldId id="348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5" r:id="rId15"/>
    <p:sldId id="376" r:id="rId16"/>
    <p:sldId id="377" r:id="rId17"/>
    <p:sldId id="378" r:id="rId18"/>
    <p:sldId id="379" r:id="rId19"/>
    <p:sldId id="380" r:id="rId20"/>
    <p:sldId id="382" r:id="rId21"/>
    <p:sldId id="383" r:id="rId22"/>
    <p:sldId id="374" r:id="rId23"/>
    <p:sldId id="381" r:id="rId24"/>
    <p:sldId id="384" r:id="rId25"/>
    <p:sldId id="385" r:id="rId26"/>
    <p:sldId id="366" r:id="rId27"/>
  </p:sldIdLst>
  <p:sldSz cx="9144000" cy="5143500" type="screen16x9"/>
  <p:notesSz cx="7559675" cy="10691813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A93F"/>
    <a:srgbClr val="51514F"/>
    <a:srgbClr val="A8C81D"/>
    <a:srgbClr val="376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66" autoAdjust="0"/>
    <p:restoredTop sz="94694"/>
  </p:normalViewPr>
  <p:slideViewPr>
    <p:cSldViewPr snapToGrid="0">
      <p:cViewPr varScale="1">
        <p:scale>
          <a:sx n="110" d="100"/>
          <a:sy n="110" d="100"/>
        </p:scale>
        <p:origin x="250" y="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4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84AC666-012C-467A-BDC8-7E68D5EBC0B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9CB894-91EB-4675-8278-ACF5149C762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5252D0-C4EF-4D98-BAAF-F68ABE5D1867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6F1D01-A80E-4EB0-8A7B-F8102C3A324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9AD7D42-BA51-49AB-9FF5-6A5EE4197FCD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6095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81EB92D-E26A-42A4-98C2-38F3CF68BF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7816040-86D2-4B14-B95D-C21EFEB1505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5EBD9B15-EA4B-437E-9594-C4849DE58F4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393662-A11C-4163-868D-0B902974A11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07342F-B4CA-47AE-9D72-2B4133F33E7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8E1579-0595-4958-B322-924A62E65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5F340EA-EFAD-4DAE-AEE3-FBA9250E7F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26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62000" marR="0" indent="-162000" rtl="0" hangingPunct="0">
      <a:tabLst/>
      <a:defRPr lang="fr-FR" sz="15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6137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737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441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075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8967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1453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2895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3803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9782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628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9331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1567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6338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1487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177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413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103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971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840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78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18218D-9212-4CC9-ADF6-3E0BF3C462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25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FADED2-4DE7-4411-BB87-4441208F8A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24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91707F-2408-462D-AEC1-E9CFB39BE2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414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2890A5-2348-425F-8A8D-E1AE2690F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849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42CB75-2277-4AB5-8AC5-35E806826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602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29EBC7-BADC-4607-9AA9-3EED28DB8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943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B13CC9-7E16-4075-AFC7-08E4E9E4DE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048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FEFCA9-2CFC-4F7B-9824-2EE57DEFC2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1516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F1E0FB-91BD-477B-B6D2-626D4AB18B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738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1AA4D8-B323-425F-B62A-6E275A558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506810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D32C92-8F43-4E56-884D-88726E282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22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DF47E0-133A-4E40-A6E3-16E1C6FC30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1318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53526-B268-4EDA-9ECA-2903F65DE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1753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EDCE5-0B88-4F57-B3EF-C1266315C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564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13ED5D-49A9-4FD3-B4E6-5030C1CE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4612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34AB23-5E43-45F4-B154-ECFBFAFF8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8468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930503-E82E-43AC-816A-AD8C1F5F1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7002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E56437-2B81-4EF4-BD40-56E678BF8E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9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762327-C6E6-49D5-9506-5846BC52C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2968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795D89-E7D0-4515-AFA4-F20D3834D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43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C4564C-98CC-4E3F-9E58-6630AB8DE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3878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B71B3B-3F07-4899-AD38-B4DD3AA7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99835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EF8699-CF61-4801-AFC3-AB8A3A1019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9852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FF4392-0C0D-4DA5-82D7-891521044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2265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4D761-3DC1-4D15-9660-2EB14645F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1720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D1F43E-DAF3-42CF-AEC4-463F01A1CA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932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A56CD-6E89-4244-9E8D-C3E0A97BA9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425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D34672-1FB8-4EF1-942D-B757022FFC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60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A1DBD2-26C6-494A-BF5E-7A4EEA8A8A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132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10B574-C646-4C00-BC41-B9C48598C7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590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BC0131-2BEF-48FE-8411-18C3C229A1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75381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F42B8-85FC-4FED-BE57-67356E52CD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32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850854-1F43-4950-9740-F6938C8291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29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3DDF071A-048C-4A50-811B-C5BA81F935B7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B86EF663-2FE8-4CB3-95F7-BED5C37016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47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64006B42-6BF8-4EB5-A62D-96A7BD1808AD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22339CC-5890-43D2-B9D4-76451F7943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889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58629FD-02AB-485A-86E1-FC697267E639}" type="datetime1">
              <a:rPr lang="fr-FR" smtClean="0"/>
              <a:pPr lvl="0"/>
              <a:t>05/01/2023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FFA13D6-E2F7-40B4-8216-5DDB6EFC6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0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3" y="565609"/>
            <a:ext cx="6935996" cy="247983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2903456" y="3158754"/>
            <a:ext cx="2971391" cy="1177245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algn="ctr"/>
            <a:r>
              <a:rPr lang="fr-FR" sz="7200" b="1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4502719" y="2225502"/>
            <a:ext cx="138564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endParaRPr lang="fr-FR" sz="405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 advTm="60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7.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15 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0BDBB0B-786B-D167-5E36-7ED5F47FCE67}"/>
              </a:ext>
            </a:extLst>
          </p:cNvPr>
          <p:cNvSpPr txBox="1"/>
          <p:nvPr/>
        </p:nvSpPr>
        <p:spPr>
          <a:xfrm>
            <a:off x="2418062" y="900852"/>
            <a:ext cx="46339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800" dirty="0">
                <a:latin typeface="+mj-lt"/>
              </a:rPr>
              <a:t>30 × 200</a:t>
            </a:r>
          </a:p>
        </p:txBody>
      </p:sp>
    </p:spTree>
    <p:extLst>
      <p:ext uri="{BB962C8B-B14F-4D97-AF65-F5344CB8AC3E}">
        <p14:creationId xmlns:p14="http://schemas.microsoft.com/office/powerpoint/2010/main" val="3296888033"/>
      </p:ext>
    </p:extLst>
  </p:cSld>
  <p:clrMapOvr>
    <a:masterClrMapping/>
  </p:clrMapOvr>
  <p:transition spd="slow" advClick="0" advTm="16000"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CE50174-C4F3-7DBB-DC32-4970C6CBE1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902" y="79232"/>
            <a:ext cx="6733154" cy="373769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8.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20 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0BDBB0B-786B-D167-5E36-7ED5F47FCE67}"/>
              </a:ext>
            </a:extLst>
          </p:cNvPr>
          <p:cNvSpPr txBox="1"/>
          <p:nvPr/>
        </p:nvSpPr>
        <p:spPr>
          <a:xfrm>
            <a:off x="956373" y="3470188"/>
            <a:ext cx="81252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+mj-lt"/>
              </a:rPr>
              <a:t>On peut affirmer que les droites (</a:t>
            </a:r>
            <a:r>
              <a:rPr lang="fr-FR" sz="4400" dirty="0">
                <a:latin typeface="Cambria" panose="02040503050406030204" pitchFamily="18" charset="0"/>
                <a:ea typeface="Cambria" panose="02040503050406030204" pitchFamily="18" charset="0"/>
              </a:rPr>
              <a:t>AB</a:t>
            </a:r>
            <a:r>
              <a:rPr lang="fr-FR" sz="4400" dirty="0">
                <a:latin typeface="+mj-lt"/>
              </a:rPr>
              <a:t>) et (</a:t>
            </a:r>
            <a:r>
              <a:rPr lang="fr-FR" sz="4400" dirty="0">
                <a:latin typeface="Cambria" panose="02040503050406030204" pitchFamily="18" charset="0"/>
                <a:ea typeface="Cambria" panose="02040503050406030204" pitchFamily="18" charset="0"/>
              </a:rPr>
              <a:t>CD</a:t>
            </a:r>
            <a:r>
              <a:rPr lang="fr-FR" sz="4400" dirty="0">
                <a:latin typeface="+mj-lt"/>
              </a:rPr>
              <a:t>) sont …</a:t>
            </a:r>
          </a:p>
        </p:txBody>
      </p:sp>
    </p:spTree>
    <p:extLst>
      <p:ext uri="{BB962C8B-B14F-4D97-AF65-F5344CB8AC3E}">
        <p14:creationId xmlns:p14="http://schemas.microsoft.com/office/powerpoint/2010/main" val="1430986705"/>
      </p:ext>
    </p:extLst>
  </p:cSld>
  <p:clrMapOvr>
    <a:masterClrMapping/>
  </p:clrMapOvr>
  <p:transition spd="slow" advClick="0" advTm="21000">
    <p:sndAc>
      <p:stSnd>
        <p:snd r:embed="rId3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9.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15 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0BDBB0B-786B-D167-5E36-7ED5F47FCE67}"/>
              </a:ext>
            </a:extLst>
          </p:cNvPr>
          <p:cNvSpPr txBox="1"/>
          <p:nvPr/>
        </p:nvSpPr>
        <p:spPr>
          <a:xfrm>
            <a:off x="565817" y="977053"/>
            <a:ext cx="78467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latin typeface="+mj-lt"/>
              </a:rPr>
              <a:t>2 + 2×4 + 4×4 </a:t>
            </a:r>
          </a:p>
        </p:txBody>
      </p:sp>
    </p:spTree>
    <p:extLst>
      <p:ext uri="{BB962C8B-B14F-4D97-AF65-F5344CB8AC3E}">
        <p14:creationId xmlns:p14="http://schemas.microsoft.com/office/powerpoint/2010/main" val="2643705"/>
      </p:ext>
    </p:extLst>
  </p:cSld>
  <p:clrMapOvr>
    <a:masterClrMapping/>
  </p:clrMapOvr>
  <p:transition spd="slow" advClick="0" advTm="16000"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10.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30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57DF18F-0AF0-69D2-32CF-A2DED24F5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4408" y="742343"/>
            <a:ext cx="74898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4000" dirty="0">
                <a:latin typeface="+mj-lt"/>
              </a:rPr>
              <a:t>Que dira </a:t>
            </a:r>
            <a:r>
              <a:rPr lang="fr-FR" altLang="fr-FR" sz="4000" i="1" dirty="0" err="1">
                <a:latin typeface="+mj-lt"/>
              </a:rPr>
              <a:t>Scratchy</a:t>
            </a:r>
            <a:r>
              <a:rPr lang="fr-FR" altLang="fr-FR" sz="4000" dirty="0">
                <a:latin typeface="+mj-lt"/>
              </a:rPr>
              <a:t> à la fin du script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4000" dirty="0">
                <a:latin typeface="+mj-lt"/>
              </a:rPr>
              <a:t>Si on choisit de donner la valeur </a:t>
            </a:r>
            <a:r>
              <a:rPr lang="fr-FR" altLang="fr-FR" sz="4000" dirty="0">
                <a:solidFill>
                  <a:srgbClr val="00B050"/>
                </a:solidFill>
                <a:latin typeface="+mj-lt"/>
              </a:rPr>
              <a:t>4</a:t>
            </a:r>
            <a:r>
              <a:rPr lang="fr-FR" altLang="fr-FR" sz="4000" dirty="0">
                <a:solidFill>
                  <a:srgbClr val="00FF00"/>
                </a:solidFill>
                <a:latin typeface="+mj-lt"/>
              </a:rPr>
              <a:t> </a:t>
            </a:r>
            <a:r>
              <a:rPr lang="fr-FR" altLang="fr-FR" sz="4000" dirty="0">
                <a:latin typeface="+mj-lt"/>
              </a:rPr>
              <a:t>?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E1BB336-052A-2AED-7337-A0C1AE1FFD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887" y="1944210"/>
            <a:ext cx="1662467" cy="168673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B7275D3-8FB9-007B-6C41-FEC0B4A6D3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5672" y="1960677"/>
            <a:ext cx="4747492" cy="3164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43188"/>
      </p:ext>
    </p:extLst>
  </p:cSld>
  <p:clrMapOvr>
    <a:masterClrMapping/>
  </p:clrMapOvr>
  <p:transition spd="slow" advClick="0" advTm="31000"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11.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20 s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D27675EA-427E-410F-1360-443E79746549}"/>
              </a:ext>
            </a:extLst>
          </p:cNvPr>
          <p:cNvGrpSpPr/>
          <p:nvPr/>
        </p:nvGrpSpPr>
        <p:grpSpPr>
          <a:xfrm>
            <a:off x="432425" y="1021517"/>
            <a:ext cx="8711575" cy="707886"/>
            <a:chOff x="432425" y="1021517"/>
            <a:chExt cx="8711575" cy="707886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E0BDBB0B-786B-D167-5E36-7ED5F47FCE67}"/>
                </a:ext>
              </a:extLst>
            </p:cNvPr>
            <p:cNvSpPr txBox="1"/>
            <p:nvPr/>
          </p:nvSpPr>
          <p:spPr>
            <a:xfrm>
              <a:off x="432425" y="1021517"/>
              <a:ext cx="8711575" cy="707886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>
                  <a:latin typeface="+mj-lt"/>
                </a:rPr>
                <a:t>Quelle est la mesure de l’angle </a:t>
              </a:r>
              <a:r>
                <a:rPr lang="fr-FR" sz="4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fr-FR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fr-FR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4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fr-FR" sz="4000" dirty="0">
                  <a:latin typeface="+mj-lt"/>
                </a:rPr>
                <a:t> ?</a:t>
              </a:r>
            </a:p>
          </p:txBody>
        </p:sp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08EF9135-1107-24E8-526D-B1AA116557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25086" y="1087582"/>
              <a:ext cx="433459" cy="1778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5F6B3041-22D6-A110-FCD4-C6FCFD49E75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765473" y="1087582"/>
              <a:ext cx="461865" cy="1778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2C9F5121-4B7E-381C-B190-3C35324B0A14}"/>
              </a:ext>
            </a:extLst>
          </p:cNvPr>
          <p:cNvGrpSpPr/>
          <p:nvPr/>
        </p:nvGrpSpPr>
        <p:grpSpPr>
          <a:xfrm>
            <a:off x="1918856" y="1704109"/>
            <a:ext cx="5109290" cy="2865451"/>
            <a:chOff x="2118208" y="2215265"/>
            <a:chExt cx="4909982" cy="2411024"/>
          </a:xfrm>
        </p:grpSpPr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8A48ED30-EEEB-B405-BE38-4E34B698FA4B}"/>
                </a:ext>
              </a:extLst>
            </p:cNvPr>
            <p:cNvCxnSpPr/>
            <p:nvPr/>
          </p:nvCxnSpPr>
          <p:spPr>
            <a:xfrm flipH="1">
              <a:off x="2526986" y="2666625"/>
              <a:ext cx="4072008" cy="90989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958E9714-E568-CDFC-8537-58B60E1BE9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26986" y="3526971"/>
              <a:ext cx="4477408" cy="495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81D79700-471C-0A5B-80A1-B9336458FB8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526986" y="3576520"/>
              <a:ext cx="4434615" cy="104052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FF6F1282-F3C2-1063-42E5-B7DB6CF60F4B}"/>
                </a:ext>
              </a:extLst>
            </p:cNvPr>
            <p:cNvSpPr txBox="1"/>
            <p:nvPr/>
          </p:nvSpPr>
          <p:spPr>
            <a:xfrm>
              <a:off x="6145497" y="2215265"/>
              <a:ext cx="433227" cy="56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E49E69FA-9222-C617-877C-2FF920274FE4}"/>
                </a:ext>
              </a:extLst>
            </p:cNvPr>
            <p:cNvSpPr txBox="1"/>
            <p:nvPr/>
          </p:nvSpPr>
          <p:spPr>
            <a:xfrm>
              <a:off x="6681349" y="3005038"/>
              <a:ext cx="346841" cy="56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F8390D05-7ECE-9924-10A3-96E4337F1E24}"/>
                </a:ext>
              </a:extLst>
            </p:cNvPr>
            <p:cNvSpPr txBox="1"/>
            <p:nvPr/>
          </p:nvSpPr>
          <p:spPr>
            <a:xfrm>
              <a:off x="6649358" y="4063408"/>
              <a:ext cx="346841" cy="56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7B364BB-CC0B-4553-FEF4-A3904106F867}"/>
                </a:ext>
              </a:extLst>
            </p:cNvPr>
            <p:cNvSpPr txBox="1"/>
            <p:nvPr/>
          </p:nvSpPr>
          <p:spPr>
            <a:xfrm>
              <a:off x="2118208" y="3325689"/>
              <a:ext cx="3468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28" name="Arc 27">
              <a:extLst>
                <a:ext uri="{FF2B5EF4-FFF2-40B4-BE49-F238E27FC236}">
                  <a16:creationId xmlns:a16="http://schemas.microsoft.com/office/drawing/2014/main" id="{CA76FFE3-86EE-C21B-8F0E-5717462F5ECB}"/>
                </a:ext>
              </a:extLst>
            </p:cNvPr>
            <p:cNvSpPr/>
            <p:nvPr/>
          </p:nvSpPr>
          <p:spPr>
            <a:xfrm>
              <a:off x="4572000" y="3121571"/>
              <a:ext cx="166664" cy="523219"/>
            </a:xfrm>
            <a:prstGeom prst="arc">
              <a:avLst>
                <a:gd name="adj1" fmla="val 16200000"/>
                <a:gd name="adj2" fmla="val 4269867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2AF02FCA-8FD2-BBFC-1495-1B0E6EE49086}"/>
                </a:ext>
              </a:extLst>
            </p:cNvPr>
            <p:cNvSpPr txBox="1"/>
            <p:nvPr/>
          </p:nvSpPr>
          <p:spPr>
            <a:xfrm>
              <a:off x="4730113" y="3037112"/>
              <a:ext cx="861805" cy="509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>
                  <a:solidFill>
                    <a:schemeClr val="accent1">
                      <a:lumMod val="75000"/>
                    </a:schemeClr>
                  </a:solidFill>
                </a:rPr>
                <a:t>25°</a:t>
              </a:r>
            </a:p>
          </p:txBody>
        </p:sp>
        <p:sp>
          <p:nvSpPr>
            <p:cNvPr id="30" name="Arc 29">
              <a:extLst>
                <a:ext uri="{FF2B5EF4-FFF2-40B4-BE49-F238E27FC236}">
                  <a16:creationId xmlns:a16="http://schemas.microsoft.com/office/drawing/2014/main" id="{29F8CA15-6F78-DC00-C5FF-B88B3C103134}"/>
                </a:ext>
              </a:extLst>
            </p:cNvPr>
            <p:cNvSpPr/>
            <p:nvPr/>
          </p:nvSpPr>
          <p:spPr>
            <a:xfrm>
              <a:off x="4261194" y="3079838"/>
              <a:ext cx="243240" cy="1040524"/>
            </a:xfrm>
            <a:prstGeom prst="arc">
              <a:avLst>
                <a:gd name="adj1" fmla="val 16673502"/>
                <a:gd name="adj2" fmla="val 4840145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94A75342-6D50-1C2C-DC40-81DEECB09DEE}"/>
                </a:ext>
              </a:extLst>
            </p:cNvPr>
            <p:cNvSpPr txBox="1"/>
            <p:nvPr/>
          </p:nvSpPr>
          <p:spPr>
            <a:xfrm>
              <a:off x="4576830" y="3596527"/>
              <a:ext cx="1112113" cy="509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>
                  <a:solidFill>
                    <a:srgbClr val="FF0000"/>
                  </a:solidFill>
                </a:rPr>
                <a:t>60°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7654827"/>
      </p:ext>
    </p:extLst>
  </p:cSld>
  <p:clrMapOvr>
    <a:masterClrMapping/>
  </p:clrMapOvr>
  <p:transition spd="slow" advClick="0" advTm="21000">
    <p:sndAc>
      <p:stSnd>
        <p:snd r:embed="rId3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12.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20 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0BDBB0B-786B-D167-5E36-7ED5F47FCE67}"/>
              </a:ext>
            </a:extLst>
          </p:cNvPr>
          <p:cNvSpPr txBox="1"/>
          <p:nvPr/>
        </p:nvSpPr>
        <p:spPr>
          <a:xfrm>
            <a:off x="162158" y="923409"/>
            <a:ext cx="87115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latin typeface="+mj-lt"/>
              </a:rPr>
              <a:t>Calculer :</a:t>
            </a:r>
          </a:p>
          <a:p>
            <a:pPr algn="ctr"/>
            <a:endParaRPr lang="fr-FR" sz="2000" dirty="0">
              <a:latin typeface="+mj-lt"/>
            </a:endParaRPr>
          </a:p>
          <a:p>
            <a:pPr algn="ctr"/>
            <a:r>
              <a:rPr lang="fr-FR" sz="5400" dirty="0">
                <a:latin typeface="+mj-lt"/>
              </a:rPr>
              <a:t>2×13 + 4×13 - 5×13 + 9×13</a:t>
            </a:r>
            <a:endParaRPr lang="fr-FR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3742720"/>
      </p:ext>
    </p:extLst>
  </p:cSld>
  <p:clrMapOvr>
    <a:masterClrMapping/>
  </p:clrMapOvr>
  <p:transition spd="slow" advClick="0" advTm="21000">
    <p:sndAc>
      <p:stSnd>
        <p:snd r:embed="rId3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57579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13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15 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0BDBB0B-786B-D167-5E36-7ED5F47FCE67}"/>
              </a:ext>
            </a:extLst>
          </p:cNvPr>
          <p:cNvSpPr txBox="1"/>
          <p:nvPr/>
        </p:nvSpPr>
        <p:spPr>
          <a:xfrm>
            <a:off x="579671" y="1080962"/>
            <a:ext cx="82025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+mj-lt"/>
              </a:rPr>
              <a:t>Donner l’écriture décimale de</a:t>
            </a:r>
          </a:p>
          <a:p>
            <a:pPr algn="ctr"/>
            <a:r>
              <a:rPr lang="fr-FR" sz="4800" dirty="0">
                <a:latin typeface="+mj-lt"/>
              </a:rPr>
              <a:t>2023/100</a:t>
            </a:r>
          </a:p>
        </p:txBody>
      </p:sp>
    </p:spTree>
    <p:extLst>
      <p:ext uri="{BB962C8B-B14F-4D97-AF65-F5344CB8AC3E}">
        <p14:creationId xmlns:p14="http://schemas.microsoft.com/office/powerpoint/2010/main" val="3180898720"/>
      </p:ext>
    </p:extLst>
  </p:cSld>
  <p:clrMapOvr>
    <a:masterClrMapping/>
  </p:clrMapOvr>
  <p:transition spd="slow" advClick="0" advTm="16000"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57579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14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14 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1795933-08FB-CBE9-F74F-B0D4F909E7D9}"/>
              </a:ext>
            </a:extLst>
          </p:cNvPr>
          <p:cNvSpPr txBox="1"/>
          <p:nvPr/>
        </p:nvSpPr>
        <p:spPr>
          <a:xfrm>
            <a:off x="782783" y="1205925"/>
            <a:ext cx="7834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7 + 7 – 7 + 7 – 7 + 7 – 7 + 7 – 7 + 7</a:t>
            </a:r>
          </a:p>
        </p:txBody>
      </p:sp>
    </p:spTree>
    <p:extLst>
      <p:ext uri="{BB962C8B-B14F-4D97-AF65-F5344CB8AC3E}">
        <p14:creationId xmlns:p14="http://schemas.microsoft.com/office/powerpoint/2010/main" val="915076582"/>
      </p:ext>
    </p:extLst>
  </p:cSld>
  <p:clrMapOvr>
    <a:masterClrMapping/>
  </p:clrMapOvr>
  <p:transition spd="slow" advClick="0" advTm="15000"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57579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15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30 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232E11E-7276-DB1B-9398-B4BFEF274B62}"/>
              </a:ext>
            </a:extLst>
          </p:cNvPr>
          <p:cNvSpPr txBox="1"/>
          <p:nvPr/>
        </p:nvSpPr>
        <p:spPr>
          <a:xfrm>
            <a:off x="1175744" y="786825"/>
            <a:ext cx="6910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latin typeface="+mj-lt"/>
              </a:rPr>
              <a:t>Donner l’aire de cette figure.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C6A5625-6C62-855D-F563-C01436DD1446}"/>
              </a:ext>
            </a:extLst>
          </p:cNvPr>
          <p:cNvSpPr txBox="1"/>
          <p:nvPr/>
        </p:nvSpPr>
        <p:spPr>
          <a:xfrm>
            <a:off x="1932709" y="2734885"/>
            <a:ext cx="1129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+mj-lt"/>
              </a:rPr>
              <a:t>4 cm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773606A0-3CA6-B985-0C32-1FCA0DB6332E}"/>
              </a:ext>
            </a:extLst>
          </p:cNvPr>
          <p:cNvGrpSpPr/>
          <p:nvPr/>
        </p:nvGrpSpPr>
        <p:grpSpPr>
          <a:xfrm>
            <a:off x="3054962" y="1884218"/>
            <a:ext cx="3027183" cy="2895599"/>
            <a:chOff x="3061890" y="2063517"/>
            <a:chExt cx="2120870" cy="2080966"/>
          </a:xfrm>
        </p:grpSpPr>
        <p:sp>
          <p:nvSpPr>
            <p:cNvPr id="7" name="Forme en L 6">
              <a:extLst>
                <a:ext uri="{FF2B5EF4-FFF2-40B4-BE49-F238E27FC236}">
                  <a16:creationId xmlns:a16="http://schemas.microsoft.com/office/drawing/2014/main" id="{5F9F04B3-60F0-E573-866D-1D1EE3CCF6D6}"/>
                </a:ext>
              </a:extLst>
            </p:cNvPr>
            <p:cNvSpPr/>
            <p:nvPr/>
          </p:nvSpPr>
          <p:spPr>
            <a:xfrm>
              <a:off x="3184634" y="2166633"/>
              <a:ext cx="1833305" cy="1843678"/>
            </a:xfrm>
            <a:prstGeom prst="corner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9D97176-DF38-8F7E-BE67-1A6C1EF05CDC}"/>
                </a:ext>
              </a:extLst>
            </p:cNvPr>
            <p:cNvCxnSpPr/>
            <p:nvPr/>
          </p:nvCxnSpPr>
          <p:spPr>
            <a:xfrm>
              <a:off x="3507521" y="2063617"/>
              <a:ext cx="166664" cy="263435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71ED5118-4EB9-2D31-77E0-9503EA5605F8}"/>
                </a:ext>
              </a:extLst>
            </p:cNvPr>
            <p:cNvCxnSpPr/>
            <p:nvPr/>
          </p:nvCxnSpPr>
          <p:spPr>
            <a:xfrm>
              <a:off x="3618561" y="2063517"/>
              <a:ext cx="166664" cy="263435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D18A5DD5-13DD-9B6F-E869-8DCE73CFE09D}"/>
                </a:ext>
              </a:extLst>
            </p:cNvPr>
            <p:cNvCxnSpPr/>
            <p:nvPr/>
          </p:nvCxnSpPr>
          <p:spPr>
            <a:xfrm>
              <a:off x="4435024" y="2975526"/>
              <a:ext cx="166664" cy="263435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E2B90EB7-C102-933A-D2F4-EFA464FAD1BE}"/>
                </a:ext>
              </a:extLst>
            </p:cNvPr>
            <p:cNvCxnSpPr/>
            <p:nvPr/>
          </p:nvCxnSpPr>
          <p:spPr>
            <a:xfrm>
              <a:off x="4532210" y="2954644"/>
              <a:ext cx="166664" cy="263435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8898F827-CDF6-261B-719D-9B6DE8B188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0246" y="2595870"/>
              <a:ext cx="278523" cy="153338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6E72D21C-B150-24BF-5E9A-7E997F1B33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62024" y="2498123"/>
              <a:ext cx="278523" cy="147254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3F20C5B0-D5DB-A37C-D94D-157B8C19A9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04237" y="3454801"/>
              <a:ext cx="278523" cy="153338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F4681493-1067-53AD-2F7C-3CF5BE6A7C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2160" y="3363981"/>
              <a:ext cx="278523" cy="147254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454FB4E3-4178-94B6-3346-39DCEDBE15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17955" y="3888691"/>
              <a:ext cx="55931" cy="255792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9E78ABDF-96EC-5E69-8187-FEC3DE801400}"/>
                </a:ext>
              </a:extLst>
            </p:cNvPr>
            <p:cNvCxnSpPr>
              <a:cxnSpLocks/>
            </p:cNvCxnSpPr>
            <p:nvPr/>
          </p:nvCxnSpPr>
          <p:spPr>
            <a:xfrm>
              <a:off x="3061890" y="3065679"/>
              <a:ext cx="226346" cy="131718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38B4D81E-9163-EBCD-EBFA-2C24A16DC3D1}"/>
                </a:ext>
              </a:extLst>
            </p:cNvPr>
            <p:cNvCxnSpPr/>
            <p:nvPr/>
          </p:nvCxnSpPr>
          <p:spPr>
            <a:xfrm>
              <a:off x="3184634" y="3806246"/>
              <a:ext cx="19819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3C225A17-E486-8A38-D870-FEC413AD7CA6}"/>
                </a:ext>
              </a:extLst>
            </p:cNvPr>
            <p:cNvCxnSpPr>
              <a:cxnSpLocks/>
            </p:cNvCxnSpPr>
            <p:nvPr/>
          </p:nvCxnSpPr>
          <p:spPr>
            <a:xfrm>
              <a:off x="3382829" y="3806246"/>
              <a:ext cx="0" cy="2040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B342C677-B20A-6201-0103-00A940D4A975}"/>
                </a:ext>
              </a:extLst>
            </p:cNvPr>
            <p:cNvCxnSpPr/>
            <p:nvPr/>
          </p:nvCxnSpPr>
          <p:spPr>
            <a:xfrm>
              <a:off x="4093429" y="2880818"/>
              <a:ext cx="19819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489F3E0A-848F-9810-F514-38ADB9C0F9E8}"/>
                </a:ext>
              </a:extLst>
            </p:cNvPr>
            <p:cNvCxnSpPr>
              <a:cxnSpLocks/>
            </p:cNvCxnSpPr>
            <p:nvPr/>
          </p:nvCxnSpPr>
          <p:spPr>
            <a:xfrm>
              <a:off x="4306184" y="2870862"/>
              <a:ext cx="0" cy="2040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0387B9FB-17A2-AF3A-E0AA-CFC23366BA97}"/>
                </a:ext>
              </a:extLst>
            </p:cNvPr>
            <p:cNvCxnSpPr>
              <a:cxnSpLocks/>
            </p:cNvCxnSpPr>
            <p:nvPr/>
          </p:nvCxnSpPr>
          <p:spPr>
            <a:xfrm>
              <a:off x="3184634" y="2373140"/>
              <a:ext cx="19819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613904BE-9AF0-10C3-4068-1B1317FDA0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82829" y="2174552"/>
              <a:ext cx="0" cy="198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872607F0-A85C-1E8D-1718-10CC2ECBCF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13737" y="3806246"/>
              <a:ext cx="18768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12836DED-3A0E-D2CB-B63E-94570F4161DD}"/>
                </a:ext>
              </a:extLst>
            </p:cNvPr>
            <p:cNvCxnSpPr>
              <a:cxnSpLocks/>
            </p:cNvCxnSpPr>
            <p:nvPr/>
          </p:nvCxnSpPr>
          <p:spPr>
            <a:xfrm>
              <a:off x="4813737" y="3806246"/>
              <a:ext cx="0" cy="2040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id="{C4FF64EA-870E-D3EB-D594-E56C52AFC953}"/>
                </a:ext>
              </a:extLst>
            </p:cNvPr>
            <p:cNvCxnSpPr>
              <a:cxnSpLocks/>
            </p:cNvCxnSpPr>
            <p:nvPr/>
          </p:nvCxnSpPr>
          <p:spPr>
            <a:xfrm>
              <a:off x="3918857" y="2356962"/>
              <a:ext cx="19819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D6B4369D-71E9-4ED0-0DA6-C895608834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12849" y="2158767"/>
              <a:ext cx="0" cy="19819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>
              <a:extLst>
                <a:ext uri="{FF2B5EF4-FFF2-40B4-BE49-F238E27FC236}">
                  <a16:creationId xmlns:a16="http://schemas.microsoft.com/office/drawing/2014/main" id="{D493F281-A100-063C-6254-D1DD777E00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13737" y="3274723"/>
              <a:ext cx="18768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36AEB397-6E69-FEEE-2781-AA5472290C93}"/>
                </a:ext>
              </a:extLst>
            </p:cNvPr>
            <p:cNvCxnSpPr>
              <a:cxnSpLocks/>
            </p:cNvCxnSpPr>
            <p:nvPr/>
          </p:nvCxnSpPr>
          <p:spPr>
            <a:xfrm>
              <a:off x="4813737" y="3095490"/>
              <a:ext cx="0" cy="17923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94122173"/>
      </p:ext>
    </p:extLst>
  </p:cSld>
  <p:clrMapOvr>
    <a:masterClrMapping/>
  </p:clrMapOvr>
  <p:transition spd="slow" advClick="0" advTm="31000"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57579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16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30 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86F805A-8B67-6A70-A678-C387FB07B0FC}"/>
              </a:ext>
            </a:extLst>
          </p:cNvPr>
          <p:cNvSpPr txBox="1"/>
          <p:nvPr/>
        </p:nvSpPr>
        <p:spPr>
          <a:xfrm>
            <a:off x="1163205" y="804008"/>
            <a:ext cx="70802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+mj-lt"/>
              </a:rPr>
              <a:t>Il faut 150 g de beurre pour faire 5 cookies.</a:t>
            </a:r>
          </a:p>
          <a:p>
            <a:r>
              <a:rPr lang="fr-FR" sz="5400" dirty="0">
                <a:latin typeface="+mj-lt"/>
              </a:rPr>
              <a:t>Quelle quantité en faut-il pour en faire 4 ? </a:t>
            </a:r>
          </a:p>
        </p:txBody>
      </p:sp>
    </p:spTree>
    <p:extLst>
      <p:ext uri="{BB962C8B-B14F-4D97-AF65-F5344CB8AC3E}">
        <p14:creationId xmlns:p14="http://schemas.microsoft.com/office/powerpoint/2010/main" val="2825270209"/>
      </p:ext>
    </p:extLst>
  </p:cSld>
  <p:clrMapOvr>
    <a:masterClrMapping/>
  </p:clrMapOvr>
  <p:transition spd="slow" advClick="0" advTm="31000"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70601" y="2390996"/>
            <a:ext cx="5784850" cy="2009775"/>
          </a:xfrm>
        </p:spPr>
        <p:txBody>
          <a:bodyPr>
            <a:normAutofit/>
          </a:bodyPr>
          <a:lstStyle/>
          <a:p>
            <a:pPr algn="ctr">
              <a:spcBef>
                <a:spcPts val="479"/>
              </a:spcBef>
              <a:buNone/>
            </a:pPr>
            <a:r>
              <a:rPr lang="fr-FR" sz="4000" b="1" dirty="0">
                <a:latin typeface="+mj-lt"/>
              </a:rPr>
              <a:t>Sujet de qualification des classes de 5</a:t>
            </a:r>
            <a:r>
              <a:rPr lang="fr-FR" sz="4000" b="1" baseline="30000" dirty="0">
                <a:latin typeface="+mj-lt"/>
              </a:rPr>
              <a:t>e</a:t>
            </a:r>
            <a:endParaRPr lang="fr-FR" sz="4000" baseline="30000" dirty="0">
              <a:latin typeface="+mj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006" y="400411"/>
            <a:ext cx="4953020" cy="1770862"/>
          </a:xfrm>
          <a:prstGeom prst="rect">
            <a:avLst/>
          </a:prstGeom>
        </p:spPr>
      </p:pic>
    </p:spTree>
  </p:cSld>
  <p:clrMapOvr>
    <a:masterClrMapping/>
  </p:clrMapOvr>
  <p:transition spd="slow" advTm="60000">
    <p:fade/>
    <p:sndAc>
      <p:stSnd>
        <p:snd r:embed="rId3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17.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25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679ED22-DAC8-3EFA-28B7-375C96CE1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841" y="644965"/>
            <a:ext cx="74898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4000" dirty="0">
                <a:latin typeface="+mj-lt"/>
              </a:rPr>
              <a:t>Quelle valeur prend la cellule B1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4000" dirty="0">
                <a:latin typeface="+mj-lt"/>
              </a:rPr>
              <a:t>quand on tape entrée?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438D0DB-BC5C-F7AB-6342-CDCBE18E27C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9735"/>
          <a:stretch/>
        </p:blipFill>
        <p:spPr>
          <a:xfrm>
            <a:off x="564234" y="1967819"/>
            <a:ext cx="8520500" cy="317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791366"/>
      </p:ext>
    </p:extLst>
  </p:cSld>
  <p:clrMapOvr>
    <a:masterClrMapping/>
  </p:clrMapOvr>
  <p:transition spd="slow" advClick="0" advTm="26000">
    <p:sndAc>
      <p:stSnd>
        <p:snd r:embed="rId3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18.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25 s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C61AC025-8899-B9F2-1E32-028DD5A15161}"/>
              </a:ext>
            </a:extLst>
          </p:cNvPr>
          <p:cNvGrpSpPr/>
          <p:nvPr/>
        </p:nvGrpSpPr>
        <p:grpSpPr>
          <a:xfrm>
            <a:off x="293880" y="862190"/>
            <a:ext cx="8711575" cy="707886"/>
            <a:chOff x="504281" y="1111571"/>
            <a:chExt cx="8711575" cy="707886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2367584A-6E8A-9E29-35EC-EC7DEF2C77A9}"/>
                </a:ext>
              </a:extLst>
            </p:cNvPr>
            <p:cNvSpPr txBox="1"/>
            <p:nvPr/>
          </p:nvSpPr>
          <p:spPr>
            <a:xfrm>
              <a:off x="504281" y="1111571"/>
              <a:ext cx="8711575" cy="707886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>
                  <a:latin typeface="+mj-lt"/>
                </a:rPr>
                <a:t>Quelle est la mesure de l’angle </a:t>
              </a:r>
              <a:r>
                <a:rPr lang="fr-FR" sz="4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fr-FR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fr-FR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4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fr-FR" sz="4000" dirty="0"/>
                <a:t> </a:t>
              </a:r>
              <a:r>
                <a:rPr lang="fr-FR" sz="4000" dirty="0">
                  <a:latin typeface="+mj-lt"/>
                </a:rPr>
                <a:t>?</a:t>
              </a:r>
            </a:p>
          </p:txBody>
        </p:sp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E371FD49-81C2-DC56-FA4D-8DD47CEA8B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42849" y="1117100"/>
              <a:ext cx="423417" cy="16215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80DD7AB8-471F-FBD1-3F51-DE41A07917A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866266" y="1117100"/>
              <a:ext cx="423417" cy="16215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Arc 21">
            <a:extLst>
              <a:ext uri="{FF2B5EF4-FFF2-40B4-BE49-F238E27FC236}">
                <a16:creationId xmlns:a16="http://schemas.microsoft.com/office/drawing/2014/main" id="{A88285D0-63AB-1035-F311-AA9E15FBE2E6}"/>
              </a:ext>
            </a:extLst>
          </p:cNvPr>
          <p:cNvSpPr/>
          <p:nvPr/>
        </p:nvSpPr>
        <p:spPr>
          <a:xfrm>
            <a:off x="3147302" y="3189492"/>
            <a:ext cx="1757206" cy="1652671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DC3E7AA2-A30A-DE69-2EFA-E365B3078DB2}"/>
              </a:ext>
            </a:extLst>
          </p:cNvPr>
          <p:cNvGrpSpPr/>
          <p:nvPr/>
        </p:nvGrpSpPr>
        <p:grpSpPr>
          <a:xfrm>
            <a:off x="1364673" y="1593274"/>
            <a:ext cx="5084618" cy="3442854"/>
            <a:chOff x="1617091" y="2041364"/>
            <a:chExt cx="3581025" cy="2435296"/>
          </a:xfrm>
        </p:grpSpPr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F8DB4628-253E-2C7A-0BDA-DABC69DCB3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89163" y="3747689"/>
              <a:ext cx="350895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01F844AE-8B4C-3BFF-8577-31AE0BB02195}"/>
                </a:ext>
              </a:extLst>
            </p:cNvPr>
            <p:cNvCxnSpPr>
              <a:cxnSpLocks/>
            </p:cNvCxnSpPr>
            <p:nvPr/>
          </p:nvCxnSpPr>
          <p:spPr>
            <a:xfrm>
              <a:off x="1972942" y="2495456"/>
              <a:ext cx="1495472" cy="125223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9DADBED2-5B0C-17E7-8839-227A61B834E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68414" y="2261226"/>
              <a:ext cx="31531" cy="148646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C0DFA22D-0D0D-61AA-70C9-E68AAB243A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68414" y="2689147"/>
              <a:ext cx="1454932" cy="105854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Arc 23">
              <a:extLst>
                <a:ext uri="{FF2B5EF4-FFF2-40B4-BE49-F238E27FC236}">
                  <a16:creationId xmlns:a16="http://schemas.microsoft.com/office/drawing/2014/main" id="{8569DA32-8BC2-4A4B-E93B-CE09EF9101B3}"/>
                </a:ext>
              </a:extLst>
            </p:cNvPr>
            <p:cNvSpPr/>
            <p:nvPr/>
          </p:nvSpPr>
          <p:spPr>
            <a:xfrm flipH="1">
              <a:off x="2789370" y="3175638"/>
              <a:ext cx="1358087" cy="1301022"/>
            </a:xfrm>
            <a:prstGeom prst="arc">
              <a:avLst>
                <a:gd name="adj1" fmla="val 16200000"/>
                <a:gd name="adj2" fmla="val 21259055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B774ECFF-B99B-57F8-6DD2-F9657DB0C88D}"/>
                </a:ext>
              </a:extLst>
            </p:cNvPr>
            <p:cNvCxnSpPr/>
            <p:nvPr/>
          </p:nvCxnSpPr>
          <p:spPr>
            <a:xfrm>
              <a:off x="2720678" y="3454900"/>
              <a:ext cx="265761" cy="14414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71B60C18-45C4-127B-29D8-84474BD18F59}"/>
                </a:ext>
              </a:extLst>
            </p:cNvPr>
            <p:cNvCxnSpPr/>
            <p:nvPr/>
          </p:nvCxnSpPr>
          <p:spPr>
            <a:xfrm>
              <a:off x="2758404" y="3378326"/>
              <a:ext cx="265761" cy="14414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A1E770A4-2A63-7E94-4DB4-A4612CF2C33C}"/>
                </a:ext>
              </a:extLst>
            </p:cNvPr>
            <p:cNvCxnSpPr>
              <a:cxnSpLocks/>
            </p:cNvCxnSpPr>
            <p:nvPr/>
          </p:nvCxnSpPr>
          <p:spPr>
            <a:xfrm>
              <a:off x="3061855" y="3144982"/>
              <a:ext cx="145472" cy="22167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8670DE57-9CF3-E4BB-B28A-DDDE7CE9FD53}"/>
                </a:ext>
              </a:extLst>
            </p:cNvPr>
            <p:cNvCxnSpPr>
              <a:cxnSpLocks/>
            </p:cNvCxnSpPr>
            <p:nvPr/>
          </p:nvCxnSpPr>
          <p:spPr>
            <a:xfrm>
              <a:off x="3162112" y="3113254"/>
              <a:ext cx="120213" cy="19091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7462E331-8BD2-6D68-7829-6750086665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1389" y="3578774"/>
              <a:ext cx="294760" cy="2927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0C4F1E63-3F2C-09DD-1D99-C9E62C073F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12663" y="3480891"/>
              <a:ext cx="265760" cy="4157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1067FB71-4ED5-D328-6E70-EAD4B0DCE7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54503" y="3090407"/>
              <a:ext cx="50393" cy="21376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E7C92964-D15C-113A-5D03-13E3B90E2F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52193" y="3113254"/>
              <a:ext cx="53560" cy="21275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E4DE2B87-588B-8491-DD2F-EC69AEF72ED9}"/>
                </a:ext>
              </a:extLst>
            </p:cNvPr>
            <p:cNvSpPr txBox="1"/>
            <p:nvPr/>
          </p:nvSpPr>
          <p:spPr>
            <a:xfrm>
              <a:off x="1617091" y="3608052"/>
              <a:ext cx="3558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E797016A-AADB-C8A1-3285-806232E9B09D}"/>
                </a:ext>
              </a:extLst>
            </p:cNvPr>
            <p:cNvSpPr txBox="1"/>
            <p:nvPr/>
          </p:nvSpPr>
          <p:spPr>
            <a:xfrm>
              <a:off x="1763485" y="2396759"/>
              <a:ext cx="3558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D266E9B6-AE2D-F8DC-576C-68D6DAED40C5}"/>
                </a:ext>
              </a:extLst>
            </p:cNvPr>
            <p:cNvSpPr txBox="1"/>
            <p:nvPr/>
          </p:nvSpPr>
          <p:spPr>
            <a:xfrm>
              <a:off x="3128328" y="2041364"/>
              <a:ext cx="3558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BC305BA1-CD58-9284-F082-31FE7D251CEC}"/>
                </a:ext>
              </a:extLst>
            </p:cNvPr>
            <p:cNvSpPr txBox="1"/>
            <p:nvPr/>
          </p:nvSpPr>
          <p:spPr>
            <a:xfrm>
              <a:off x="4526955" y="2304542"/>
              <a:ext cx="3558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8ACDC00C-3E20-1923-5C54-76791DACFA41}"/>
                </a:ext>
              </a:extLst>
            </p:cNvPr>
            <p:cNvSpPr txBox="1"/>
            <p:nvPr/>
          </p:nvSpPr>
          <p:spPr>
            <a:xfrm>
              <a:off x="4925291" y="3593414"/>
              <a:ext cx="2503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E88D5B31-9CBD-9DF3-ED1A-0C958E914A86}"/>
                </a:ext>
              </a:extLst>
            </p:cNvPr>
            <p:cNvSpPr txBox="1"/>
            <p:nvPr/>
          </p:nvSpPr>
          <p:spPr>
            <a:xfrm>
              <a:off x="3228109" y="3650673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1470940"/>
      </p:ext>
    </p:extLst>
  </p:cSld>
  <p:clrMapOvr>
    <a:masterClrMapping/>
  </p:clrMapOvr>
  <p:transition spd="slow" advClick="0" advTm="26000">
    <p:sndAc>
      <p:stSnd>
        <p:snd r:embed="rId3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4575BF-20D1-0B90-353D-A9EDB9F43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94564" y="637309"/>
            <a:ext cx="382021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19.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30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0B6CE7B-5E0E-7F88-1687-816145863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765" y="963034"/>
            <a:ext cx="493858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400" dirty="0">
                <a:latin typeface="+mj-lt"/>
              </a:rPr>
              <a:t>Combien y-a-t-il de petits cubes dans cette construction ?</a:t>
            </a:r>
          </a:p>
        </p:txBody>
      </p:sp>
    </p:spTree>
    <p:extLst>
      <p:ext uri="{BB962C8B-B14F-4D97-AF65-F5344CB8AC3E}">
        <p14:creationId xmlns:p14="http://schemas.microsoft.com/office/powerpoint/2010/main" val="2081466238"/>
      </p:ext>
    </p:extLst>
  </p:cSld>
  <p:clrMapOvr>
    <a:masterClrMapping/>
  </p:clrMapOvr>
  <p:transition spd="slow" advClick="0" advTm="31000">
    <p:sndAc>
      <p:stSnd>
        <p:snd r:embed="rId3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20.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40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384321D-702C-DA41-3427-CB362685F34B}"/>
              </a:ext>
            </a:extLst>
          </p:cNvPr>
          <p:cNvSpPr txBox="1"/>
          <p:nvPr/>
        </p:nvSpPr>
        <p:spPr>
          <a:xfrm>
            <a:off x="1330037" y="329731"/>
            <a:ext cx="7391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+mj-lt"/>
              </a:rPr>
              <a:t>10 cônes de signalisation sont placés en ligne droite,</a:t>
            </a:r>
          </a:p>
          <a:p>
            <a:r>
              <a:rPr lang="fr-FR" sz="4000" dirty="0">
                <a:latin typeface="+mj-lt"/>
              </a:rPr>
              <a:t>espacés de 2m chacun.</a:t>
            </a:r>
            <a:br>
              <a:rPr lang="fr-FR" sz="4000" dirty="0">
                <a:latin typeface="+mj-lt"/>
              </a:rPr>
            </a:br>
            <a:r>
              <a:rPr lang="fr-FR" sz="4000" dirty="0">
                <a:latin typeface="+mj-lt"/>
              </a:rPr>
              <a:t>Quelle distance y a-t-il entre le premier et le dernier ?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220751C2-BABC-DCA6-8713-61166670A851}"/>
              </a:ext>
            </a:extLst>
          </p:cNvPr>
          <p:cNvGrpSpPr/>
          <p:nvPr/>
        </p:nvGrpSpPr>
        <p:grpSpPr>
          <a:xfrm>
            <a:off x="74885" y="3595254"/>
            <a:ext cx="7813598" cy="983149"/>
            <a:chOff x="379685" y="3223226"/>
            <a:chExt cx="7813598" cy="1278978"/>
          </a:xfrm>
        </p:grpSpPr>
        <p:pic>
          <p:nvPicPr>
            <p:cNvPr id="1026" name="Picture 2" descr="Afficher l’image source">
              <a:extLst>
                <a:ext uri="{FF2B5EF4-FFF2-40B4-BE49-F238E27FC236}">
                  <a16:creationId xmlns:a16="http://schemas.microsoft.com/office/drawing/2014/main" id="{EADE8BB9-10D6-D32B-27C8-73B3381945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8663" y="3223226"/>
              <a:ext cx="1278978" cy="1278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Afficher l’image source">
              <a:extLst>
                <a:ext uri="{FF2B5EF4-FFF2-40B4-BE49-F238E27FC236}">
                  <a16:creationId xmlns:a16="http://schemas.microsoft.com/office/drawing/2014/main" id="{B5B9E450-33C7-14AF-B01E-3A97849986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2215" y="3223226"/>
              <a:ext cx="1278978" cy="1278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Afficher l’image source">
              <a:extLst>
                <a:ext uri="{FF2B5EF4-FFF2-40B4-BE49-F238E27FC236}">
                  <a16:creationId xmlns:a16="http://schemas.microsoft.com/office/drawing/2014/main" id="{3140D77C-8554-9F98-A523-8A6D14ACFA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1193" y="3223226"/>
              <a:ext cx="1278978" cy="1278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Afficher l’image source">
              <a:extLst>
                <a:ext uri="{FF2B5EF4-FFF2-40B4-BE49-F238E27FC236}">
                  <a16:creationId xmlns:a16="http://schemas.microsoft.com/office/drawing/2014/main" id="{65EB2A1B-91C6-C1C2-AD13-6A8EC3FCF7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5327" y="3223226"/>
              <a:ext cx="1278978" cy="1278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Afficher l’image source">
              <a:extLst>
                <a:ext uri="{FF2B5EF4-FFF2-40B4-BE49-F238E27FC236}">
                  <a16:creationId xmlns:a16="http://schemas.microsoft.com/office/drawing/2014/main" id="{5A0B27AE-FDAA-EC3E-98F7-337E29928D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685" y="3223226"/>
              <a:ext cx="1278978" cy="1278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Afficher l’image source">
              <a:extLst>
                <a:ext uri="{FF2B5EF4-FFF2-40B4-BE49-F238E27FC236}">
                  <a16:creationId xmlns:a16="http://schemas.microsoft.com/office/drawing/2014/main" id="{A1D0ECCC-9FA5-83E2-865E-16167EE50B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305" y="3223226"/>
              <a:ext cx="1278978" cy="12789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36508943"/>
      </p:ext>
    </p:extLst>
  </p:cSld>
  <p:clrMapOvr>
    <a:masterClrMapping/>
  </p:clrMapOvr>
  <p:transition spd="slow" advClick="0" advTm="41000">
    <p:sndAc>
      <p:stSnd>
        <p:snd r:embed="rId3" name="chimes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D4841888-8908-4758-AD85-092AC6E139C1}"/>
              </a:ext>
            </a:extLst>
          </p:cNvPr>
          <p:cNvSpPr txBox="1">
            <a:spLocks/>
          </p:cNvSpPr>
          <p:nvPr/>
        </p:nvSpPr>
        <p:spPr>
          <a:xfrm>
            <a:off x="1217475" y="3698439"/>
            <a:ext cx="7715250" cy="2679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638"/>
              </a:spcBef>
              <a:buFont typeface="Arial" panose="020B0604020202020204" pitchFamily="34" charset="0"/>
              <a:buNone/>
            </a:pPr>
            <a:r>
              <a:rPr lang="fr-FR" sz="4400" b="1" dirty="0">
                <a:latin typeface="+mj-lt"/>
              </a:rPr>
              <a:t>vous remercie et vous souhaite une bonne fin de  journée.</a:t>
            </a:r>
            <a:endParaRPr lang="fr-FR" sz="4400" dirty="0">
              <a:latin typeface="+mj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595E690-0750-4573-9037-1720733C42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089" y="1249321"/>
            <a:ext cx="6102834" cy="218195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8D615FF-0237-4804-AC2F-694B7BE2A5AB}"/>
              </a:ext>
            </a:extLst>
          </p:cNvPr>
          <p:cNvSpPr txBox="1"/>
          <p:nvPr/>
        </p:nvSpPr>
        <p:spPr>
          <a:xfrm>
            <a:off x="6252437" y="418324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>
                <a:latin typeface="+mj-lt"/>
              </a:rPr>
              <a:t>L’équipe</a:t>
            </a:r>
            <a:r>
              <a:rPr lang="fr-FR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704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ctrTitle"/>
          </p:nvPr>
        </p:nvSpPr>
        <p:spPr>
          <a:xfrm>
            <a:off x="1882417" y="361260"/>
            <a:ext cx="5994945" cy="1102519"/>
          </a:xfrm>
        </p:spPr>
        <p:txBody>
          <a:bodyPr/>
          <a:lstStyle/>
          <a:p>
            <a:pPr eaLnBrk="1" hangingPunct="1"/>
            <a:r>
              <a:rPr lang="fr-FR" altLang="fr-FR" sz="4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Bonne chance à tous !</a:t>
            </a:r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2570930" y="2571750"/>
            <a:ext cx="3725968" cy="1349777"/>
          </a:xfrm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vos stylos,</a:t>
            </a:r>
          </a:p>
          <a:p>
            <a:pPr>
              <a:defRPr/>
            </a:pP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Prêts,</a:t>
            </a:r>
          </a:p>
          <a:p>
            <a:pPr>
              <a:defRPr/>
            </a:pP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Partez!</a:t>
            </a:r>
          </a:p>
          <a:p>
            <a:pPr>
              <a:defRPr/>
            </a:pP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1191491" y="4403395"/>
            <a:ext cx="622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8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Appuyer sur Entrée pour démarrer le questionnaire minuté</a:t>
            </a:r>
          </a:p>
        </p:txBody>
      </p:sp>
    </p:spTree>
    <p:extLst>
      <p:ext uri="{BB962C8B-B14F-4D97-AF65-F5344CB8AC3E}">
        <p14:creationId xmlns:p14="http://schemas.microsoft.com/office/powerpoint/2010/main" val="133129544"/>
      </p:ext>
    </p:extLst>
  </p:cSld>
  <p:clrMapOvr>
    <a:masterClrMapping/>
  </p:clrMapOvr>
  <p:transition spd="slow"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15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52AF640-825B-4354-B453-80FBB03B6CBD}"/>
              </a:ext>
            </a:extLst>
          </p:cNvPr>
          <p:cNvSpPr txBox="1"/>
          <p:nvPr/>
        </p:nvSpPr>
        <p:spPr>
          <a:xfrm>
            <a:off x="1965523" y="1015425"/>
            <a:ext cx="5088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latin typeface="+mj-lt"/>
              </a:rPr>
              <a:t>2023 + 68</a:t>
            </a:r>
          </a:p>
        </p:txBody>
      </p:sp>
    </p:spTree>
    <p:extLst>
      <p:ext uri="{BB962C8B-B14F-4D97-AF65-F5344CB8AC3E}">
        <p14:creationId xmlns:p14="http://schemas.microsoft.com/office/powerpoint/2010/main" val="3811974270"/>
      </p:ext>
    </p:extLst>
  </p:cSld>
  <p:clrMapOvr>
    <a:masterClrMapping/>
  </p:clrMapOvr>
  <p:transition spd="slow" advClick="0" advTm="16000">
    <p:sndAc>
      <p:stSnd>
        <p:snd r:embed="rId3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2.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15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52AF640-825B-4354-B453-80FBB03B6CBD}"/>
              </a:ext>
            </a:extLst>
          </p:cNvPr>
          <p:cNvSpPr txBox="1"/>
          <p:nvPr/>
        </p:nvSpPr>
        <p:spPr>
          <a:xfrm>
            <a:off x="1570666" y="946153"/>
            <a:ext cx="59800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latin typeface="+mj-lt"/>
              </a:rPr>
              <a:t>84 + 38 + 16</a:t>
            </a:r>
          </a:p>
        </p:txBody>
      </p:sp>
    </p:spTree>
    <p:extLst>
      <p:ext uri="{BB962C8B-B14F-4D97-AF65-F5344CB8AC3E}">
        <p14:creationId xmlns:p14="http://schemas.microsoft.com/office/powerpoint/2010/main" val="3798526760"/>
      </p:ext>
    </p:extLst>
  </p:cSld>
  <p:clrMapOvr>
    <a:masterClrMapping/>
  </p:clrMapOvr>
  <p:transition spd="slow" advClick="0" advTm="16000"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3.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15 s</a:t>
            </a:r>
          </a:p>
        </p:txBody>
      </p:sp>
      <p:sp>
        <p:nvSpPr>
          <p:cNvPr id="10" name="Étoile : 5 branches 9">
            <a:extLst>
              <a:ext uri="{FF2B5EF4-FFF2-40B4-BE49-F238E27FC236}">
                <a16:creationId xmlns:a16="http://schemas.microsoft.com/office/drawing/2014/main" id="{ED6BC2D2-6932-2624-22EB-F41357EA6106}"/>
              </a:ext>
            </a:extLst>
          </p:cNvPr>
          <p:cNvSpPr/>
          <p:nvPr/>
        </p:nvSpPr>
        <p:spPr>
          <a:xfrm>
            <a:off x="1510488" y="1775085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3F2D2C9-500A-C166-97D0-E4A271B140EA}"/>
              </a:ext>
            </a:extLst>
          </p:cNvPr>
          <p:cNvSpPr txBox="1"/>
          <p:nvPr/>
        </p:nvSpPr>
        <p:spPr>
          <a:xfrm>
            <a:off x="1998093" y="471958"/>
            <a:ext cx="5933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+mj-lt"/>
              </a:rPr>
              <a:t>Combien y a-t-il d’étoiles ?</a:t>
            </a:r>
          </a:p>
        </p:txBody>
      </p:sp>
      <p:sp>
        <p:nvSpPr>
          <p:cNvPr id="2" name="Étoile : 5 branches 1">
            <a:extLst>
              <a:ext uri="{FF2B5EF4-FFF2-40B4-BE49-F238E27FC236}">
                <a16:creationId xmlns:a16="http://schemas.microsoft.com/office/drawing/2014/main" id="{E40F905F-388A-A5EC-F982-DE31A5373FAC}"/>
              </a:ext>
            </a:extLst>
          </p:cNvPr>
          <p:cNvSpPr/>
          <p:nvPr/>
        </p:nvSpPr>
        <p:spPr>
          <a:xfrm>
            <a:off x="2005225" y="2157211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Étoile : 5 branches 14">
            <a:extLst>
              <a:ext uri="{FF2B5EF4-FFF2-40B4-BE49-F238E27FC236}">
                <a16:creationId xmlns:a16="http://schemas.microsoft.com/office/drawing/2014/main" id="{3DD7DF2E-48D1-756A-02F6-639B83BF578D}"/>
              </a:ext>
            </a:extLst>
          </p:cNvPr>
          <p:cNvSpPr/>
          <p:nvPr/>
        </p:nvSpPr>
        <p:spPr>
          <a:xfrm>
            <a:off x="2553263" y="2530647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toile : 5 branches 16">
            <a:extLst>
              <a:ext uri="{FF2B5EF4-FFF2-40B4-BE49-F238E27FC236}">
                <a16:creationId xmlns:a16="http://schemas.microsoft.com/office/drawing/2014/main" id="{08275583-8FE6-DA3D-CDCA-6DC7F4A4E16A}"/>
              </a:ext>
            </a:extLst>
          </p:cNvPr>
          <p:cNvSpPr/>
          <p:nvPr/>
        </p:nvSpPr>
        <p:spPr>
          <a:xfrm>
            <a:off x="3048000" y="2912773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toile : 5 branches 17">
            <a:extLst>
              <a:ext uri="{FF2B5EF4-FFF2-40B4-BE49-F238E27FC236}">
                <a16:creationId xmlns:a16="http://schemas.microsoft.com/office/drawing/2014/main" id="{D1EDDB90-64A9-4D97-FC52-6E154BA581F1}"/>
              </a:ext>
            </a:extLst>
          </p:cNvPr>
          <p:cNvSpPr/>
          <p:nvPr/>
        </p:nvSpPr>
        <p:spPr>
          <a:xfrm>
            <a:off x="962450" y="2163559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toile : 5 branches 18">
            <a:extLst>
              <a:ext uri="{FF2B5EF4-FFF2-40B4-BE49-F238E27FC236}">
                <a16:creationId xmlns:a16="http://schemas.microsoft.com/office/drawing/2014/main" id="{6CED3679-03A5-826E-E5AE-E9B9DEC054E1}"/>
              </a:ext>
            </a:extLst>
          </p:cNvPr>
          <p:cNvSpPr/>
          <p:nvPr/>
        </p:nvSpPr>
        <p:spPr>
          <a:xfrm>
            <a:off x="1457187" y="2545685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toile : 5 branches 19">
            <a:extLst>
              <a:ext uri="{FF2B5EF4-FFF2-40B4-BE49-F238E27FC236}">
                <a16:creationId xmlns:a16="http://schemas.microsoft.com/office/drawing/2014/main" id="{A0987F20-6CC9-ED7A-FC03-8A4CE501A66A}"/>
              </a:ext>
            </a:extLst>
          </p:cNvPr>
          <p:cNvSpPr/>
          <p:nvPr/>
        </p:nvSpPr>
        <p:spPr>
          <a:xfrm>
            <a:off x="2005225" y="2919121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toile : 5 branches 20">
            <a:extLst>
              <a:ext uri="{FF2B5EF4-FFF2-40B4-BE49-F238E27FC236}">
                <a16:creationId xmlns:a16="http://schemas.microsoft.com/office/drawing/2014/main" id="{EE99772B-2FDE-E50D-5477-D0B032129FE8}"/>
              </a:ext>
            </a:extLst>
          </p:cNvPr>
          <p:cNvSpPr/>
          <p:nvPr/>
        </p:nvSpPr>
        <p:spPr>
          <a:xfrm>
            <a:off x="2499962" y="3301247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Étoile : 5 branches 25">
            <a:extLst>
              <a:ext uri="{FF2B5EF4-FFF2-40B4-BE49-F238E27FC236}">
                <a16:creationId xmlns:a16="http://schemas.microsoft.com/office/drawing/2014/main" id="{54FD61A5-4B1A-784C-6E8E-C23BAF73E3D7}"/>
              </a:ext>
            </a:extLst>
          </p:cNvPr>
          <p:cNvSpPr/>
          <p:nvPr/>
        </p:nvSpPr>
        <p:spPr>
          <a:xfrm>
            <a:off x="454575" y="2661260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Étoile : 5 branches 26">
            <a:extLst>
              <a:ext uri="{FF2B5EF4-FFF2-40B4-BE49-F238E27FC236}">
                <a16:creationId xmlns:a16="http://schemas.microsoft.com/office/drawing/2014/main" id="{9989FB22-4526-8833-8D04-CC28D25F4FA2}"/>
              </a:ext>
            </a:extLst>
          </p:cNvPr>
          <p:cNvSpPr/>
          <p:nvPr/>
        </p:nvSpPr>
        <p:spPr>
          <a:xfrm>
            <a:off x="949312" y="3043386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Étoile : 5 branches 27">
            <a:extLst>
              <a:ext uri="{FF2B5EF4-FFF2-40B4-BE49-F238E27FC236}">
                <a16:creationId xmlns:a16="http://schemas.microsoft.com/office/drawing/2014/main" id="{BBD72656-9AE8-A7F8-7BCD-731CE2AF0342}"/>
              </a:ext>
            </a:extLst>
          </p:cNvPr>
          <p:cNvSpPr/>
          <p:nvPr/>
        </p:nvSpPr>
        <p:spPr>
          <a:xfrm>
            <a:off x="1497350" y="3416822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Étoile : 5 branches 28">
            <a:extLst>
              <a:ext uri="{FF2B5EF4-FFF2-40B4-BE49-F238E27FC236}">
                <a16:creationId xmlns:a16="http://schemas.microsoft.com/office/drawing/2014/main" id="{24E10640-6015-545A-56CF-31E51EDDD7EC}"/>
              </a:ext>
            </a:extLst>
          </p:cNvPr>
          <p:cNvSpPr/>
          <p:nvPr/>
        </p:nvSpPr>
        <p:spPr>
          <a:xfrm>
            <a:off x="1992087" y="3798948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Étoile : 5 branches 29">
            <a:extLst>
              <a:ext uri="{FF2B5EF4-FFF2-40B4-BE49-F238E27FC236}">
                <a16:creationId xmlns:a16="http://schemas.microsoft.com/office/drawing/2014/main" id="{73EDC38C-E784-6E8C-3816-B9D5371E8B28}"/>
              </a:ext>
            </a:extLst>
          </p:cNvPr>
          <p:cNvSpPr/>
          <p:nvPr/>
        </p:nvSpPr>
        <p:spPr>
          <a:xfrm>
            <a:off x="5291210" y="1431240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Étoile : 5 branches 30">
            <a:extLst>
              <a:ext uri="{FF2B5EF4-FFF2-40B4-BE49-F238E27FC236}">
                <a16:creationId xmlns:a16="http://schemas.microsoft.com/office/drawing/2014/main" id="{79FED686-59A1-F3F7-A72F-7F9843842F5C}"/>
              </a:ext>
            </a:extLst>
          </p:cNvPr>
          <p:cNvSpPr/>
          <p:nvPr/>
        </p:nvSpPr>
        <p:spPr>
          <a:xfrm>
            <a:off x="5785947" y="1813366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Étoile : 5 branches 31">
            <a:extLst>
              <a:ext uri="{FF2B5EF4-FFF2-40B4-BE49-F238E27FC236}">
                <a16:creationId xmlns:a16="http://schemas.microsoft.com/office/drawing/2014/main" id="{C48810BD-BB90-2452-8834-A07EC55493F7}"/>
              </a:ext>
            </a:extLst>
          </p:cNvPr>
          <p:cNvSpPr/>
          <p:nvPr/>
        </p:nvSpPr>
        <p:spPr>
          <a:xfrm>
            <a:off x="6333985" y="2186802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Étoile : 5 branches 32">
            <a:extLst>
              <a:ext uri="{FF2B5EF4-FFF2-40B4-BE49-F238E27FC236}">
                <a16:creationId xmlns:a16="http://schemas.microsoft.com/office/drawing/2014/main" id="{38C47583-6923-F054-C9E3-F184D8ACFE4D}"/>
              </a:ext>
            </a:extLst>
          </p:cNvPr>
          <p:cNvSpPr/>
          <p:nvPr/>
        </p:nvSpPr>
        <p:spPr>
          <a:xfrm>
            <a:off x="6828722" y="2568928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toile : 5 branches 33">
            <a:extLst>
              <a:ext uri="{FF2B5EF4-FFF2-40B4-BE49-F238E27FC236}">
                <a16:creationId xmlns:a16="http://schemas.microsoft.com/office/drawing/2014/main" id="{A8DE9B60-7885-F9D1-3E4B-29B7218014AB}"/>
              </a:ext>
            </a:extLst>
          </p:cNvPr>
          <p:cNvSpPr/>
          <p:nvPr/>
        </p:nvSpPr>
        <p:spPr>
          <a:xfrm>
            <a:off x="4743172" y="1819714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Étoile : 5 branches 34">
            <a:extLst>
              <a:ext uri="{FF2B5EF4-FFF2-40B4-BE49-F238E27FC236}">
                <a16:creationId xmlns:a16="http://schemas.microsoft.com/office/drawing/2014/main" id="{B2BA7E68-5AE6-03A4-DEEF-104FEFC5F03D}"/>
              </a:ext>
            </a:extLst>
          </p:cNvPr>
          <p:cNvSpPr/>
          <p:nvPr/>
        </p:nvSpPr>
        <p:spPr>
          <a:xfrm>
            <a:off x="5237909" y="2201840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Étoile : 5 branches 35">
            <a:extLst>
              <a:ext uri="{FF2B5EF4-FFF2-40B4-BE49-F238E27FC236}">
                <a16:creationId xmlns:a16="http://schemas.microsoft.com/office/drawing/2014/main" id="{1D353D79-484A-4932-C4FD-1707D6883BD7}"/>
              </a:ext>
            </a:extLst>
          </p:cNvPr>
          <p:cNvSpPr/>
          <p:nvPr/>
        </p:nvSpPr>
        <p:spPr>
          <a:xfrm>
            <a:off x="5785947" y="2575276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Étoile : 5 branches 36">
            <a:extLst>
              <a:ext uri="{FF2B5EF4-FFF2-40B4-BE49-F238E27FC236}">
                <a16:creationId xmlns:a16="http://schemas.microsoft.com/office/drawing/2014/main" id="{C8A468C0-1F97-DFCC-9A05-0DEAAC273068}"/>
              </a:ext>
            </a:extLst>
          </p:cNvPr>
          <p:cNvSpPr/>
          <p:nvPr/>
        </p:nvSpPr>
        <p:spPr>
          <a:xfrm>
            <a:off x="6280684" y="2957402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Étoile : 5 branches 39">
            <a:extLst>
              <a:ext uri="{FF2B5EF4-FFF2-40B4-BE49-F238E27FC236}">
                <a16:creationId xmlns:a16="http://schemas.microsoft.com/office/drawing/2014/main" id="{C4DAEEAA-24B4-5185-7793-2183946712AA}"/>
              </a:ext>
            </a:extLst>
          </p:cNvPr>
          <p:cNvSpPr/>
          <p:nvPr/>
        </p:nvSpPr>
        <p:spPr>
          <a:xfrm>
            <a:off x="4195134" y="3592589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Étoile : 5 branches 40">
            <a:extLst>
              <a:ext uri="{FF2B5EF4-FFF2-40B4-BE49-F238E27FC236}">
                <a16:creationId xmlns:a16="http://schemas.microsoft.com/office/drawing/2014/main" id="{72C53402-3A9B-D1C9-EFA6-ACDA82EE4C9B}"/>
              </a:ext>
            </a:extLst>
          </p:cNvPr>
          <p:cNvSpPr/>
          <p:nvPr/>
        </p:nvSpPr>
        <p:spPr>
          <a:xfrm>
            <a:off x="4689871" y="3974715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Étoile : 5 branches 41">
            <a:extLst>
              <a:ext uri="{FF2B5EF4-FFF2-40B4-BE49-F238E27FC236}">
                <a16:creationId xmlns:a16="http://schemas.microsoft.com/office/drawing/2014/main" id="{9E0B9C27-FD24-00CD-9E5F-1C4319A8BA82}"/>
              </a:ext>
            </a:extLst>
          </p:cNvPr>
          <p:cNvSpPr/>
          <p:nvPr/>
        </p:nvSpPr>
        <p:spPr>
          <a:xfrm>
            <a:off x="1965063" y="1279086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Étoile : 5 branches 42">
            <a:extLst>
              <a:ext uri="{FF2B5EF4-FFF2-40B4-BE49-F238E27FC236}">
                <a16:creationId xmlns:a16="http://schemas.microsoft.com/office/drawing/2014/main" id="{84F880E6-A910-C87A-0AB1-52D3930C7C6C}"/>
              </a:ext>
            </a:extLst>
          </p:cNvPr>
          <p:cNvSpPr/>
          <p:nvPr/>
        </p:nvSpPr>
        <p:spPr>
          <a:xfrm>
            <a:off x="2459800" y="1661212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 : 5 branches 43">
            <a:extLst>
              <a:ext uri="{FF2B5EF4-FFF2-40B4-BE49-F238E27FC236}">
                <a16:creationId xmlns:a16="http://schemas.microsoft.com/office/drawing/2014/main" id="{055E4590-47F7-6EA3-4F38-7AA0BD266471}"/>
              </a:ext>
            </a:extLst>
          </p:cNvPr>
          <p:cNvSpPr/>
          <p:nvPr/>
        </p:nvSpPr>
        <p:spPr>
          <a:xfrm>
            <a:off x="3007838" y="2034648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Étoile : 5 branches 44">
            <a:extLst>
              <a:ext uri="{FF2B5EF4-FFF2-40B4-BE49-F238E27FC236}">
                <a16:creationId xmlns:a16="http://schemas.microsoft.com/office/drawing/2014/main" id="{FEC38D14-F4FC-084C-810B-346ED5FE38E6}"/>
              </a:ext>
            </a:extLst>
          </p:cNvPr>
          <p:cNvSpPr/>
          <p:nvPr/>
        </p:nvSpPr>
        <p:spPr>
          <a:xfrm>
            <a:off x="3502575" y="2416774"/>
            <a:ext cx="548038" cy="5492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482717"/>
      </p:ext>
    </p:extLst>
  </p:cSld>
  <p:clrMapOvr>
    <a:masterClrMapping/>
  </p:clrMapOvr>
  <p:transition spd="slow" advClick="0" advTm="16000"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4.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20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52AF640-825B-4354-B453-80FBB03B6CBD}"/>
              </a:ext>
            </a:extLst>
          </p:cNvPr>
          <p:cNvSpPr txBox="1"/>
          <p:nvPr/>
        </p:nvSpPr>
        <p:spPr>
          <a:xfrm>
            <a:off x="900545" y="842244"/>
            <a:ext cx="7710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+mj-lt"/>
              </a:rPr>
              <a:t>Donner le périmètre de cette figure</a:t>
            </a:r>
            <a:r>
              <a:rPr lang="fr-FR" sz="3600" dirty="0"/>
              <a:t>.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0389823F-0E8F-B156-B6D7-3AD915789810}"/>
              </a:ext>
            </a:extLst>
          </p:cNvPr>
          <p:cNvGrpSpPr/>
          <p:nvPr/>
        </p:nvGrpSpPr>
        <p:grpSpPr>
          <a:xfrm>
            <a:off x="3075745" y="1848772"/>
            <a:ext cx="2833219" cy="2910264"/>
            <a:chOff x="3075745" y="1848772"/>
            <a:chExt cx="2481087" cy="2316493"/>
          </a:xfrm>
        </p:grpSpPr>
        <p:sp>
          <p:nvSpPr>
            <p:cNvPr id="3" name="Forme en L 2">
              <a:extLst>
                <a:ext uri="{FF2B5EF4-FFF2-40B4-BE49-F238E27FC236}">
                  <a16:creationId xmlns:a16="http://schemas.microsoft.com/office/drawing/2014/main" id="{0059F861-2653-C6A7-48EF-5E0FB7443FEB}"/>
                </a:ext>
              </a:extLst>
            </p:cNvPr>
            <p:cNvSpPr/>
            <p:nvPr/>
          </p:nvSpPr>
          <p:spPr>
            <a:xfrm>
              <a:off x="3184634" y="1974273"/>
              <a:ext cx="2211711" cy="2036038"/>
            </a:xfrm>
            <a:prstGeom prst="corner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4258E36D-98D3-8DA0-B68A-591663D2B254}"/>
                </a:ext>
              </a:extLst>
            </p:cNvPr>
            <p:cNvCxnSpPr/>
            <p:nvPr/>
          </p:nvCxnSpPr>
          <p:spPr>
            <a:xfrm>
              <a:off x="3445174" y="1862726"/>
              <a:ext cx="166664" cy="263435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BBAA89D9-D8C5-9781-F3FA-378625215FF0}"/>
                </a:ext>
              </a:extLst>
            </p:cNvPr>
            <p:cNvCxnSpPr/>
            <p:nvPr/>
          </p:nvCxnSpPr>
          <p:spPr>
            <a:xfrm>
              <a:off x="3563143" y="1848772"/>
              <a:ext cx="166664" cy="263435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1174FBF8-E266-B3E9-D375-9C496B085255}"/>
                </a:ext>
              </a:extLst>
            </p:cNvPr>
            <p:cNvCxnSpPr/>
            <p:nvPr/>
          </p:nvCxnSpPr>
          <p:spPr>
            <a:xfrm>
              <a:off x="4635915" y="2913180"/>
              <a:ext cx="166664" cy="263435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80F52323-27FF-5438-57A3-072B084072DF}"/>
                </a:ext>
              </a:extLst>
            </p:cNvPr>
            <p:cNvCxnSpPr/>
            <p:nvPr/>
          </p:nvCxnSpPr>
          <p:spPr>
            <a:xfrm>
              <a:off x="4774665" y="2899226"/>
              <a:ext cx="166664" cy="263435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26EBCA11-DE3F-A79C-0A91-D867EBDB45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08010" y="2401907"/>
              <a:ext cx="278523" cy="153338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4B34AFF0-13C7-7C62-4BDA-0EB5769405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9788" y="2297232"/>
              <a:ext cx="278523" cy="147254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22AFD281-9F88-5F2B-F2DD-CCD6E23F03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78309" y="3350892"/>
              <a:ext cx="278523" cy="153338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82CC2785-7B63-84B2-5E33-3EFA35D0ED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15451" y="3253145"/>
              <a:ext cx="278523" cy="147254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60CB80B0-E03F-3FAA-DBC8-641ECEAF3E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95046" y="3909473"/>
              <a:ext cx="55931" cy="255792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40E16C5E-C37F-E396-C4D9-8D8F67CA638E}"/>
                </a:ext>
              </a:extLst>
            </p:cNvPr>
            <p:cNvCxnSpPr>
              <a:cxnSpLocks/>
            </p:cNvCxnSpPr>
            <p:nvPr/>
          </p:nvCxnSpPr>
          <p:spPr>
            <a:xfrm>
              <a:off x="3075745" y="2954843"/>
              <a:ext cx="226346" cy="131718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2" name="ZoneTexte 31">
            <a:extLst>
              <a:ext uri="{FF2B5EF4-FFF2-40B4-BE49-F238E27FC236}">
                <a16:creationId xmlns:a16="http://schemas.microsoft.com/office/drawing/2014/main" id="{7BC72C41-FB37-52B6-B3C1-DC37B10E801A}"/>
              </a:ext>
            </a:extLst>
          </p:cNvPr>
          <p:cNvSpPr txBox="1"/>
          <p:nvPr/>
        </p:nvSpPr>
        <p:spPr>
          <a:xfrm>
            <a:off x="1877291" y="2914994"/>
            <a:ext cx="1246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+mj-lt"/>
              </a:rPr>
              <a:t>4 cm</a:t>
            </a:r>
          </a:p>
        </p:txBody>
      </p:sp>
    </p:spTree>
    <p:extLst>
      <p:ext uri="{BB962C8B-B14F-4D97-AF65-F5344CB8AC3E}">
        <p14:creationId xmlns:p14="http://schemas.microsoft.com/office/powerpoint/2010/main" val="3249827689"/>
      </p:ext>
    </p:extLst>
  </p:cSld>
  <p:clrMapOvr>
    <a:masterClrMapping/>
  </p:clrMapOvr>
  <p:transition spd="slow" advClick="0" advTm="21000"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5.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20 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373A698-0D1B-DACB-AB87-A8FAB827E9E6}"/>
              </a:ext>
            </a:extLst>
          </p:cNvPr>
          <p:cNvSpPr txBox="1"/>
          <p:nvPr/>
        </p:nvSpPr>
        <p:spPr>
          <a:xfrm>
            <a:off x="883194" y="966576"/>
            <a:ext cx="74641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latin typeface="+mj-lt"/>
              </a:rPr>
              <a:t>Dans 45 minutes, il sera 10h35.</a:t>
            </a:r>
          </a:p>
          <a:p>
            <a:pPr algn="ctr"/>
            <a:r>
              <a:rPr lang="fr-FR" sz="4400" dirty="0">
                <a:latin typeface="+mj-lt"/>
              </a:rPr>
              <a:t>Quelle heure est-il?</a:t>
            </a:r>
          </a:p>
        </p:txBody>
      </p:sp>
    </p:spTree>
    <p:extLst>
      <p:ext uri="{BB962C8B-B14F-4D97-AF65-F5344CB8AC3E}">
        <p14:creationId xmlns:p14="http://schemas.microsoft.com/office/powerpoint/2010/main" val="4235858325"/>
      </p:ext>
    </p:extLst>
  </p:cSld>
  <p:clrMapOvr>
    <a:masterClrMapping/>
  </p:clrMapOvr>
  <p:transition spd="slow" advClick="0" advTm="21000">
    <p:sndAc>
      <p:stSnd>
        <p:snd r:embed="rId3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6.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10 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373A698-0D1B-DACB-AB87-A8FAB827E9E6}"/>
              </a:ext>
            </a:extLst>
          </p:cNvPr>
          <p:cNvSpPr txBox="1"/>
          <p:nvPr/>
        </p:nvSpPr>
        <p:spPr>
          <a:xfrm>
            <a:off x="3112289" y="1046324"/>
            <a:ext cx="36418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>
                <a:latin typeface="+mj-lt"/>
              </a:rPr>
              <a:t>7 × 6</a:t>
            </a:r>
          </a:p>
        </p:txBody>
      </p:sp>
    </p:spTree>
    <p:extLst>
      <p:ext uri="{BB962C8B-B14F-4D97-AF65-F5344CB8AC3E}">
        <p14:creationId xmlns:p14="http://schemas.microsoft.com/office/powerpoint/2010/main" val="141987501"/>
      </p:ext>
    </p:extLst>
  </p:cSld>
  <p:clrMapOvr>
    <a:masterClrMapping/>
  </p:clrMapOvr>
  <p:transition spd="slow" advClick="0" advTm="11000">
    <p:sndAc>
      <p:stSnd>
        <p:snd r:embed="rId3" name="chimes.wav"/>
      </p:stSnd>
    </p:sndAc>
  </p:transition>
</p:sld>
</file>

<file path=ppt/theme/theme1.xml><?xml version="1.0" encoding="utf-8"?>
<a:theme xmlns:a="http://schemas.openxmlformats.org/drawingml/2006/main" name="Standar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1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 2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6586</TotalTime>
  <Words>378</Words>
  <Application>Microsoft Office PowerPoint</Application>
  <PresentationFormat>Affichage à l'écran (16:9)</PresentationFormat>
  <Paragraphs>113</Paragraphs>
  <Slides>24</Slides>
  <Notes>22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</vt:lpstr>
      <vt:lpstr>Times New Roman</vt:lpstr>
      <vt:lpstr>Standard</vt:lpstr>
      <vt:lpstr>Standard 1</vt:lpstr>
      <vt:lpstr>Standard 2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FILLOUX</dc:creator>
  <cp:lastModifiedBy>Bertrand FILLOUX</cp:lastModifiedBy>
  <cp:revision>347</cp:revision>
  <dcterms:modified xsi:type="dcterms:W3CDTF">2023-01-06T08:47:40Z</dcterms:modified>
</cp:coreProperties>
</file>