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13" r:id="rId4"/>
    <p:sldMasterId id="2147483726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7" r:id="rId7"/>
    <p:sldId id="25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4" r:id="rId26"/>
    <p:sldId id="301" r:id="rId27"/>
    <p:sldId id="302" r:id="rId28"/>
    <p:sldId id="303" r:id="rId2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323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8A303D-C439-028E-6B3E-035DB3F834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173D5C-5015-9A45-ED18-333742E3C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0BB6-B36F-4812-ACE6-B5F04142BC26}" type="datetimeFigureOut">
              <a:rPr lang="fr-FR" smtClean="0"/>
              <a:t>10/01/2024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B2D057-FF62-D77D-9537-B7FFB5825F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0E9B5C-A762-4316-1197-CF9778A225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7C81-719B-4BF4-AC1D-1C70BBBFB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62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2A1BEAD-08AE-447A-BBC7-C5417775FD3E}" type="slidenum">
              <a:rPr lang="fr-FR" sz="1400" b="0" strike="noStrike" spc="-1">
                <a:latin typeface="Times New Roman"/>
              </a:rPr>
              <a:pPr algn="r"/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4574863-73AF-41C7-ADEA-7557313CA2DE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3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1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A39BEF9-6AF2-49C3-97FB-EFA0BF8DFC1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C92223E-D305-4B2B-BF03-88DE5FA6213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9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CD65197-C5C4-4868-AAAE-CC7D5A94CEB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73C52F1-C611-416B-BECB-C5D952EC2CA7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90B5318-CCFE-4172-98F2-3A590EABB974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559CBFE-E45E-4B3F-845E-8BDEE11476C0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64B9873-DC1F-4C00-8535-A08C82F2414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FB50E71-9348-4936-AA35-5F6E541E6140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C7F96DC-E6B8-4ECC-B1D3-94612A66A17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698B79F-ABC1-46CD-8E79-EEE0E12E45A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216BFCF-E198-44CE-AE41-7F675EBEA2C9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1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698B79F-ABC1-46CD-8E79-EEE0E12E45A8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21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624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DC6E380-81B2-450F-969A-B24FF2849E5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22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latin typeface="Arial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225D9E2-7381-487A-9672-341FE7E6F831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23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85E5422-28BB-4EB4-B34E-A3674DC846F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24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6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B75C18FB-ED2E-4563-8128-46C036D43C2C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4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3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286EAA2-B7E9-4365-AE76-D6ECEBC33EAB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6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23D837D-8C0E-45CE-9807-2E6055222BD5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6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F80B5EE-FF99-4248-B78B-4A852EFC5CB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7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AF793B9-37B8-4A6B-804A-5F9508A1DBB2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8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5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81EDC7B-7632-4DA3-9CC9-FB89D359FCEC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9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88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A1D1CA1-A015-4FF8-9EBD-0D3A517647B5}" type="slidenum">
              <a:rPr lang="fr-FR" sz="1400" b="0" strike="noStrike" spc="-1">
                <a:latin typeface="Times New Roman"/>
                <a:ea typeface="Arial Unicode MS"/>
              </a:rPr>
              <a:pPr algn="r">
                <a:lnSpc>
                  <a:spcPct val="100000"/>
                </a:lnSpc>
              </a:pPr>
              <a:t>10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7066837-1BC5-46E9-8AEA-AB2D3D819576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BC3206-6FCD-45D8-987A-48B01CD257CB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51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D7493D-BBF4-43EE-814A-076B015A47F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C551BD-E7D7-483B-812B-B53C42406502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Click="0" advTm="51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5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A3770D-10B5-4CAC-B558-99FB7F45E2BA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EF10C0D-F6FD-4D94-84CD-B13FBEE80158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 advClick="0" advTm="51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33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F8BFDCB-AD8B-4019-95B0-6CE5EE23EF80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34F982-B8A2-4C3A-955A-97ACC904DCB9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 advClick="0" advTm="51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A6E1913-F0E6-4AB4-8154-1AA088A77735}" type="datetime1">
              <a:rPr lang="fr-FR" sz="9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10/01/2024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37DFA11-9B75-41E6-9B28-83DC321D3C7C}" type="slidenum">
              <a:rPr lang="fr-FR" sz="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1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 advClick="0" advTm="51000">
    <p:sndAc>
      <p:stSnd>
        <p:snd r:embed="rId14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 3"/>
          <p:cNvPicPr/>
          <p:nvPr/>
        </p:nvPicPr>
        <p:blipFill>
          <a:blip r:embed="rId4"/>
          <a:stretch/>
        </p:blipFill>
        <p:spPr>
          <a:xfrm>
            <a:off x="766080" y="565560"/>
            <a:ext cx="6935760" cy="2479320"/>
          </a:xfrm>
          <a:prstGeom prst="rect">
            <a:avLst/>
          </a:prstGeom>
          <a:ln>
            <a:noFill/>
          </a:ln>
        </p:spPr>
      </p:pic>
      <p:sp>
        <p:nvSpPr>
          <p:cNvPr id="294" name="CustomShape 1"/>
          <p:cNvSpPr/>
          <p:nvPr/>
        </p:nvSpPr>
        <p:spPr>
          <a:xfrm>
            <a:off x="2903400" y="3158640"/>
            <a:ext cx="2971080" cy="116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/>
          <a:lstStyle/>
          <a:p>
            <a:pPr algn="ctr">
              <a:lnSpc>
                <a:spcPct val="100000"/>
              </a:lnSpc>
            </a:pPr>
            <a:r>
              <a:rPr lang="fr-FR" sz="7200" b="1" strike="noStrike" spc="-1" dirty="0">
                <a:solidFill>
                  <a:srgbClr val="A8C81D"/>
                </a:solidFill>
                <a:latin typeface="Calibri"/>
              </a:rPr>
              <a:t>2024</a:t>
            </a:r>
            <a:endParaRPr lang="fr-FR" sz="7200" b="0" strike="noStrike" spc="-1" dirty="0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4502880" y="2225520"/>
            <a:ext cx="138240" cy="69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7.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831456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30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B98F64-54BD-31ED-13D0-B8D783A62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60" y="1438448"/>
            <a:ext cx="5037079" cy="2074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818E5A-7D18-6AFD-E0CE-F263048580D5}"/>
              </a:ext>
            </a:extLst>
          </p:cNvPr>
          <p:cNvSpPr txBox="1"/>
          <p:nvPr/>
        </p:nvSpPr>
        <p:spPr>
          <a:xfrm>
            <a:off x="1120140" y="315720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Quelle transformation utilise-t-on pour</a:t>
            </a:r>
          </a:p>
          <a:p>
            <a:pPr algn="ctr"/>
            <a:r>
              <a:rPr lang="fr-FR" sz="2800" b="1" dirty="0"/>
              <a:t>passer de la figure P à la figure P</a:t>
            </a:r>
            <a:r>
              <a:rPr lang="fr-FR" sz="2800" b="1" baseline="-25000" dirty="0"/>
              <a:t>1</a:t>
            </a:r>
            <a:r>
              <a:rPr lang="fr-FR" sz="2800" b="1" dirty="0"/>
              <a:t>  ?</a:t>
            </a:r>
            <a:endParaRPr lang="fr-FR" sz="2800" b="1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3BEF0E-AAA7-FA09-AA86-51CE5CD0A7AF}"/>
              </a:ext>
            </a:extLst>
          </p:cNvPr>
          <p:cNvSpPr txBox="1"/>
          <p:nvPr/>
        </p:nvSpPr>
        <p:spPr>
          <a:xfrm>
            <a:off x="942109" y="3513002"/>
            <a:ext cx="7372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	A</a:t>
            </a:r>
            <a:r>
              <a:rPr lang="fr-FR" b="1" dirty="0"/>
              <a:t> : Symétrie axiale		</a:t>
            </a:r>
            <a:r>
              <a:rPr lang="fr-FR" sz="2800" b="1" dirty="0"/>
              <a:t>C</a:t>
            </a:r>
            <a:r>
              <a:rPr lang="fr-FR" b="1" dirty="0"/>
              <a:t> : Symétrie centrale</a:t>
            </a:r>
          </a:p>
          <a:p>
            <a:r>
              <a:rPr lang="fr-FR" sz="2800" b="1" dirty="0"/>
              <a:t>	B</a:t>
            </a:r>
            <a:r>
              <a:rPr lang="fr-FR" b="1" dirty="0"/>
              <a:t> : Translation			</a:t>
            </a:r>
            <a:r>
              <a:rPr lang="fr-FR" sz="2800" b="1" dirty="0"/>
              <a:t>D</a:t>
            </a:r>
            <a:r>
              <a:rPr lang="fr-FR" b="1" dirty="0"/>
              <a:t> : Homothétie</a:t>
            </a: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8.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1315916" y="535494"/>
            <a:ext cx="6662520" cy="22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8CF04F-085D-6777-B978-7A7723B63C3A}"/>
              </a:ext>
            </a:extLst>
          </p:cNvPr>
          <p:cNvSpPr txBox="1"/>
          <p:nvPr/>
        </p:nvSpPr>
        <p:spPr>
          <a:xfrm>
            <a:off x="1315916" y="1411963"/>
            <a:ext cx="654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cs typeface="Calibri Light" panose="020F0302020204030204" pitchFamily="34" charset="0"/>
              </a:rPr>
              <a:t>Calcule :</a:t>
            </a:r>
          </a:p>
          <a:p>
            <a:pPr algn="ctr"/>
            <a:r>
              <a:rPr lang="fr-CA" sz="6000" b="1" dirty="0">
                <a:cs typeface="Calibri Light" panose="020F0302020204030204" pitchFamily="34" charset="0"/>
              </a:rPr>
              <a:t>460  </a:t>
            </a:r>
            <a:r>
              <a:rPr lang="fr-FR" sz="6000" b="1" dirty="0"/>
              <a:t>×</a:t>
            </a:r>
            <a:r>
              <a:rPr lang="fr-CA" sz="6000" b="1" dirty="0">
                <a:cs typeface="Calibri Light" panose="020F0302020204030204" pitchFamily="34" charset="0"/>
              </a:rPr>
              <a:t>  0,5</a:t>
            </a:r>
            <a:endParaRPr lang="fr-FR" sz="6000" b="1" dirty="0"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9.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80593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DC934-2C1B-AEA7-6754-D2BEFBB7C1BF}"/>
              </a:ext>
            </a:extLst>
          </p:cNvPr>
          <p:cNvSpPr txBox="1"/>
          <p:nvPr/>
        </p:nvSpPr>
        <p:spPr>
          <a:xfrm>
            <a:off x="817418" y="468720"/>
            <a:ext cx="7024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Ecris sous forme d’une puissance :</a:t>
            </a:r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6000" b="1" dirty="0"/>
              <a:t>10</a:t>
            </a:r>
            <a:r>
              <a:rPr lang="fr-FR" sz="6000" b="1" baseline="30000" dirty="0"/>
              <a:t>7</a:t>
            </a:r>
            <a:r>
              <a:rPr lang="fr-FR" sz="6000" b="1" dirty="0"/>
              <a:t> × 10</a:t>
            </a:r>
            <a:r>
              <a:rPr lang="fr-FR" sz="6000" b="1" baseline="30000" dirty="0"/>
              <a:t>-13</a:t>
            </a:r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0.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8125691" y="468720"/>
            <a:ext cx="576949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1min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95" name="CustomShape 3"/>
          <p:cNvSpPr/>
          <p:nvPr/>
        </p:nvSpPr>
        <p:spPr>
          <a:xfrm>
            <a:off x="479322" y="885449"/>
            <a:ext cx="8379720" cy="30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4800" b="0" strike="noStrike" spc="-1" dirty="0">
              <a:latin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812FEF-2397-5CCB-52C7-80F54239390F}"/>
              </a:ext>
            </a:extLst>
          </p:cNvPr>
          <p:cNvSpPr txBox="1"/>
          <p:nvPr/>
        </p:nvSpPr>
        <p:spPr>
          <a:xfrm>
            <a:off x="983672" y="385866"/>
            <a:ext cx="726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cs typeface="Calibri Light" panose="020F0302020204030204" pitchFamily="34" charset="0"/>
              </a:rPr>
              <a:t>Les droites (QT) et (RS) sont parallèles.</a:t>
            </a:r>
          </a:p>
          <a:p>
            <a:r>
              <a:rPr lang="fr-FR" sz="2800" b="1" dirty="0">
                <a:cs typeface="Calibri Light" panose="020F0302020204030204" pitchFamily="34" charset="0"/>
              </a:rPr>
              <a:t>Quelle est la longueur du segment [RS]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631A8F-D107-3C4E-0689-DFC3F733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127" y="1339973"/>
            <a:ext cx="3989243" cy="2850551"/>
          </a:xfrm>
          <a:prstGeom prst="rect">
            <a:avLst/>
          </a:prstGeom>
        </p:spPr>
      </p:pic>
    </p:spTree>
  </p:cSld>
  <p:clrMapOvr>
    <a:masterClrMapping/>
  </p:clrMapOvr>
  <p:transition spd="slow" advClick="0" advTm="6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1.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3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1D620A-3E84-9A6F-4DE6-8B66082138DB}"/>
              </a:ext>
            </a:extLst>
          </p:cNvPr>
          <p:cNvSpPr txBox="1"/>
          <p:nvPr/>
        </p:nvSpPr>
        <p:spPr>
          <a:xfrm>
            <a:off x="1249920" y="1328835"/>
            <a:ext cx="6545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cs typeface="Calibri Light" panose="020F0302020204030204" pitchFamily="34" charset="0"/>
              </a:rPr>
              <a:t>Calculer :</a:t>
            </a:r>
          </a:p>
          <a:p>
            <a:pPr algn="ctr"/>
            <a:r>
              <a:rPr lang="fr-CA" sz="6000" b="1" dirty="0">
                <a:cs typeface="Calibri Light" panose="020F0302020204030204" pitchFamily="34" charset="0"/>
              </a:rPr>
              <a:t>2024 ÷ 5</a:t>
            </a:r>
            <a:endParaRPr lang="fr-FR" sz="6000" b="1" dirty="0"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2.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6416EC-7699-4781-5B58-9702E7727B96}"/>
              </a:ext>
            </a:extLst>
          </p:cNvPr>
          <p:cNvSpPr txBox="1"/>
          <p:nvPr/>
        </p:nvSpPr>
        <p:spPr>
          <a:xfrm>
            <a:off x="879763" y="344520"/>
            <a:ext cx="7563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cs typeface="Calibri Light" pitchFamily="34" charset="0"/>
              </a:rPr>
              <a:t>Donne la forme développée et réduite </a:t>
            </a:r>
          </a:p>
          <a:p>
            <a:pPr algn="just"/>
            <a:r>
              <a:rPr lang="fr-FR" sz="2800" b="1" dirty="0">
                <a:cs typeface="Calibri Light" pitchFamily="34" charset="0"/>
              </a:rPr>
              <a:t>de l’expression littérale suivante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t 5">
                <a:extLst>
                  <a:ext uri="{FF2B5EF4-FFF2-40B4-BE49-F238E27FC236}">
                    <a16:creationId xmlns:a16="http://schemas.microsoft.com/office/drawing/2014/main" id="{7A7A69F5-0B00-1854-4D13-8394447F0F01}"/>
                  </a:ext>
                </a:extLst>
              </p:cNvPr>
              <p:cNvSpPr txBox="1"/>
              <p:nvPr/>
            </p:nvSpPr>
            <p:spPr bwMode="auto">
              <a:xfrm>
                <a:off x="1971675" y="2360613"/>
                <a:ext cx="5087938" cy="107721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6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r-FR" sz="6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(7</m:t>
                      </m:r>
                      <m:r>
                        <a:rPr lang="fr-FR" sz="6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6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fr-FR" sz="6000" dirty="0"/>
              </a:p>
            </p:txBody>
          </p:sp>
        </mc:Choice>
        <mc:Fallback xmlns="">
          <p:sp>
            <p:nvSpPr>
              <p:cNvPr id="6" name="Objet 5">
                <a:extLst>
                  <a:ext uri="{FF2B5EF4-FFF2-40B4-BE49-F238E27FC236}">
                    <a16:creationId xmlns:a16="http://schemas.microsoft.com/office/drawing/2014/main" id="{7A7A69F5-0B00-1854-4D13-8394447F0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675" y="2360613"/>
                <a:ext cx="5087938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3.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9B90FF-D063-D6A3-886D-6DCE629D9CAE}"/>
              </a:ext>
            </a:extLst>
          </p:cNvPr>
          <p:cNvSpPr txBox="1"/>
          <p:nvPr/>
        </p:nvSpPr>
        <p:spPr>
          <a:xfrm>
            <a:off x="937020" y="315720"/>
            <a:ext cx="772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cs typeface="Calibri Light" panose="020F0302020204030204" pitchFamily="34" charset="0"/>
              </a:rPr>
              <a:t>Dans une classe de 25 élèves,</a:t>
            </a:r>
          </a:p>
          <a:p>
            <a:r>
              <a:rPr lang="fr-CA" sz="3200" b="1" dirty="0">
                <a:cs typeface="Calibri Light" panose="020F0302020204030204" pitchFamily="34" charset="0"/>
              </a:rPr>
              <a:t> il y a 14 filles.</a:t>
            </a:r>
          </a:p>
          <a:p>
            <a:r>
              <a:rPr lang="fr-CA" sz="3200" b="1" dirty="0">
                <a:cs typeface="Calibri Light" panose="020F0302020204030204" pitchFamily="34" charset="0"/>
              </a:rPr>
              <a:t>Quel est le pourcentage de garçons ?</a:t>
            </a:r>
            <a:endParaRPr lang="fr-FR" sz="3200" b="1" dirty="0">
              <a:cs typeface="Calibri Light" panose="020F03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048D19-0097-4EB9-3250-5A8067517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167" y="2571750"/>
            <a:ext cx="2653665" cy="2199341"/>
          </a:xfrm>
          <a:prstGeom prst="rect">
            <a:avLst/>
          </a:prstGeom>
        </p:spPr>
      </p:pic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4.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20 s</a:t>
            </a:r>
            <a:endParaRPr lang="fr-FR" sz="1400" b="0" strike="noStrike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C3FF49D-0766-B4D4-795C-D28DD5B48BC8}"/>
                  </a:ext>
                </a:extLst>
              </p:cNvPr>
              <p:cNvSpPr txBox="1"/>
              <p:nvPr/>
            </p:nvSpPr>
            <p:spPr>
              <a:xfrm>
                <a:off x="3734858" y="862920"/>
                <a:ext cx="1674284" cy="130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6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6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C3FF49D-0766-B4D4-795C-D28DD5B4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58" y="862920"/>
                <a:ext cx="1674284" cy="1305678"/>
              </a:xfrm>
              <a:prstGeom prst="rect">
                <a:avLst/>
              </a:prstGeom>
              <a:blipFill>
                <a:blip r:embed="rId4"/>
                <a:stretch>
                  <a:fillRect l="-365" t="-5140" b="-177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513BA7AF-5B3D-A1EE-E17A-F5638C3E7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467" y="2571750"/>
            <a:ext cx="2976584" cy="24146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B0B0AE-E480-AE8B-6345-182F86E50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422" y="2505021"/>
            <a:ext cx="2531545" cy="2523432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5.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30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9AE803-7617-56D6-0EB7-C9E3D447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690" y="1925782"/>
            <a:ext cx="3292619" cy="223827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206BD8-7221-7B39-AE4A-A63D2EBDC7CD}"/>
              </a:ext>
            </a:extLst>
          </p:cNvPr>
          <p:cNvSpPr txBox="1"/>
          <p:nvPr/>
        </p:nvSpPr>
        <p:spPr>
          <a:xfrm>
            <a:off x="670800" y="777960"/>
            <a:ext cx="752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Calcule en m</a:t>
            </a:r>
            <a:r>
              <a:rPr lang="fr-FR" sz="3200" b="1" baseline="30000" dirty="0"/>
              <a:t>3</a:t>
            </a:r>
            <a:r>
              <a:rPr lang="fr-FR" sz="3200" b="1" dirty="0"/>
              <a:t> le volume de ce solide</a:t>
            </a:r>
          </a:p>
        </p:txBody>
      </p:sp>
    </p:spTree>
  </p:cSld>
  <p:clrMapOvr>
    <a:masterClrMapping/>
  </p:clrMapOvr>
  <p:transition spd="slow" advClick="0" advTm="3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6.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7013B3A-270E-1F1B-598B-1EBCB54E201C}"/>
              </a:ext>
            </a:extLst>
          </p:cNvPr>
          <p:cNvSpPr txBox="1"/>
          <p:nvPr/>
        </p:nvSpPr>
        <p:spPr>
          <a:xfrm>
            <a:off x="962890" y="429491"/>
            <a:ext cx="7550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Si Mati prend le bateau à Tahiti à 22h45 et arrive à Raiatea à 04h10.</a:t>
            </a:r>
          </a:p>
          <a:p>
            <a:endParaRPr lang="fr-FR" sz="2800" b="1" dirty="0"/>
          </a:p>
          <a:p>
            <a:r>
              <a:rPr lang="fr-FR" sz="2800" b="1" dirty="0"/>
              <a:t>Combien de temps aura duré son voyage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BE009F-88B2-5E1A-EB88-E2479557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0" y="2359144"/>
            <a:ext cx="2423160" cy="2174004"/>
          </a:xfrm>
          <a:prstGeom prst="rect">
            <a:avLst/>
          </a:prstGeom>
        </p:spPr>
      </p:pic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3048000" y="2379871"/>
            <a:ext cx="5872316" cy="257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360" indent="-171000" algn="ctr">
              <a:lnSpc>
                <a:spcPct val="90000"/>
              </a:lnSpc>
              <a:spcBef>
                <a:spcPts val="479"/>
              </a:spcBef>
            </a:pPr>
            <a:r>
              <a:rPr lang="fr-FR" sz="4000" b="1" strike="noStrike" spc="-1" dirty="0">
                <a:solidFill>
                  <a:srgbClr val="000000"/>
                </a:solidFill>
              </a:rPr>
              <a:t>Sujet de qualification des classes </a:t>
            </a:r>
            <a:r>
              <a:rPr lang="fr-FR" sz="4000" b="1" spc="-1" dirty="0">
                <a:solidFill>
                  <a:srgbClr val="000000"/>
                </a:solidFill>
              </a:rPr>
              <a:t>d</a:t>
            </a:r>
            <a:r>
              <a:rPr lang="fr-FR" sz="4000" b="1" strike="noStrike" spc="-1" dirty="0">
                <a:solidFill>
                  <a:srgbClr val="000000"/>
                </a:solidFill>
              </a:rPr>
              <a:t>e</a:t>
            </a:r>
            <a:r>
              <a:rPr lang="fr-FR" sz="4000" b="1" spc="-1" dirty="0">
                <a:solidFill>
                  <a:srgbClr val="31A93F"/>
                </a:solidFill>
              </a:rPr>
              <a:t> </a:t>
            </a:r>
            <a:r>
              <a:rPr lang="fr-FR" sz="4000" b="1" spc="-1" dirty="0">
                <a:cs typeface="Calibri" panose="020F0502020204030204" pitchFamily="34" charset="0"/>
              </a:rPr>
              <a:t>3e</a:t>
            </a:r>
            <a:endParaRPr lang="fr-FR" sz="4000" b="1" strike="noStrike" spc="-1" dirty="0">
              <a:cs typeface="Calibri" panose="020F0502020204030204" pitchFamily="34" charset="0"/>
            </a:endParaRPr>
          </a:p>
        </p:txBody>
      </p:sp>
      <p:pic>
        <p:nvPicPr>
          <p:cNvPr id="297" name="Image 4"/>
          <p:cNvPicPr/>
          <p:nvPr/>
        </p:nvPicPr>
        <p:blipFill>
          <a:blip r:embed="rId4"/>
          <a:stretch/>
        </p:blipFill>
        <p:spPr>
          <a:xfrm>
            <a:off x="1109880" y="400320"/>
            <a:ext cx="4952520" cy="177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7.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40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D7B6FE-FC50-3810-AB62-77D34D7A16D2}"/>
              </a:ext>
            </a:extLst>
          </p:cNvPr>
          <p:cNvSpPr txBox="1"/>
          <p:nvPr/>
        </p:nvSpPr>
        <p:spPr>
          <a:xfrm>
            <a:off x="1249920" y="405360"/>
            <a:ext cx="6806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effectLst/>
              </a:rPr>
              <a:t>Cinq bouteilles de jus coûtent 900 F.</a:t>
            </a:r>
          </a:p>
          <a:p>
            <a:pPr rtl="0"/>
            <a:r>
              <a:rPr lang="fr-FR" sz="2800" b="1" dirty="0">
                <a:effectLst/>
              </a:rPr>
              <a:t>Combien coûtent 7 bouteilles de jus ?</a:t>
            </a:r>
          </a:p>
          <a:p>
            <a:endParaRPr lang="fr-FR" sz="2800" b="1" dirty="0"/>
          </a:p>
          <a:p>
            <a:endParaRPr lang="fr-FR" sz="2800" b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33334CF-78AB-8C23-AF0F-37D89F1FE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00313"/>
              </p:ext>
            </p:extLst>
          </p:nvPr>
        </p:nvGraphicFramePr>
        <p:xfrm>
          <a:off x="1392382" y="2253615"/>
          <a:ext cx="6352309" cy="975360"/>
        </p:xfrm>
        <a:graphic>
          <a:graphicData uri="http://schemas.openxmlformats.org/drawingml/2006/table">
            <a:tbl>
              <a:tblPr/>
              <a:tblGrid>
                <a:gridCol w="3926881">
                  <a:extLst>
                    <a:ext uri="{9D8B030D-6E8A-4147-A177-3AD203B41FA5}">
                      <a16:colId xmlns:a16="http://schemas.microsoft.com/office/drawing/2014/main" val="1411070841"/>
                    </a:ext>
                  </a:extLst>
                </a:gridCol>
                <a:gridCol w="1212714">
                  <a:extLst>
                    <a:ext uri="{9D8B030D-6E8A-4147-A177-3AD203B41FA5}">
                      <a16:colId xmlns:a16="http://schemas.microsoft.com/office/drawing/2014/main" val="2446119493"/>
                    </a:ext>
                  </a:extLst>
                </a:gridCol>
                <a:gridCol w="1212714">
                  <a:extLst>
                    <a:ext uri="{9D8B030D-6E8A-4147-A177-3AD203B41FA5}">
                      <a16:colId xmlns:a16="http://schemas.microsoft.com/office/drawing/2014/main" val="15880977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800" b="1" dirty="0">
                          <a:effectLst/>
                        </a:rPr>
                        <a:t>Nombre de bouteilles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800" b="1" dirty="0">
                          <a:effectLst/>
                        </a:rPr>
                        <a:t>5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800" b="1" dirty="0">
                          <a:effectLst/>
                        </a:rPr>
                        <a:t>7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460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fr-FR" sz="2800" b="1" dirty="0">
                          <a:effectLst/>
                        </a:rPr>
                        <a:t>Prix ( en F)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800" b="1" dirty="0">
                          <a:effectLst/>
                        </a:rPr>
                        <a:t>900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800" b="1" dirty="0">
                          <a:effectLst/>
                        </a:rPr>
                        <a:t>???</a:t>
                      </a:r>
                    </a:p>
                  </a:txBody>
                  <a:tcPr marL="30480" marR="3048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8568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8.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40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3128BE-C275-C6B4-F5EB-8E3BAB750D6D}"/>
              </a:ext>
            </a:extLst>
          </p:cNvPr>
          <p:cNvSpPr txBox="1"/>
          <p:nvPr/>
        </p:nvSpPr>
        <p:spPr>
          <a:xfrm>
            <a:off x="1249920" y="472440"/>
            <a:ext cx="64843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Calcule  l’expression S suivante pour </a:t>
            </a:r>
            <a:r>
              <a:rPr lang="fr-FR" sz="4000" b="1" i="1" dirty="0"/>
              <a:t>z</a:t>
            </a:r>
            <a:r>
              <a:rPr lang="fr-FR" sz="4000" b="1" dirty="0"/>
              <a:t> = 5 :</a:t>
            </a:r>
          </a:p>
          <a:p>
            <a:endParaRPr lang="fr-FR" sz="4000" b="1" dirty="0"/>
          </a:p>
          <a:p>
            <a:pPr algn="ctr"/>
            <a:r>
              <a:rPr lang="fr-FR" sz="4000" b="1" dirty="0"/>
              <a:t>S = </a:t>
            </a:r>
            <a:r>
              <a:rPr lang="fr-FR" sz="4000" b="1" i="1" dirty="0"/>
              <a:t>z</a:t>
            </a:r>
            <a:r>
              <a:rPr lang="fr-FR" sz="4000" b="1" dirty="0"/>
              <a:t>² + 3</a:t>
            </a:r>
            <a:r>
              <a:rPr lang="fr-FR" sz="4000" b="1" i="1" dirty="0"/>
              <a:t>z</a:t>
            </a:r>
            <a:r>
              <a:rPr lang="fr-FR" sz="4000" b="1" dirty="0"/>
              <a:t> – 9 </a:t>
            </a:r>
          </a:p>
        </p:txBody>
      </p:sp>
    </p:spTree>
  </p:cSld>
  <p:clrMapOvr>
    <a:masterClrMapping/>
  </p:clrMapOvr>
  <p:transition spd="slow" advClick="0" advTm="40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1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9.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40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581040" y="908640"/>
            <a:ext cx="8201160" cy="47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21EF1D-1288-FB11-F1EE-6D37E4584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12" y="1862667"/>
            <a:ext cx="6714016" cy="2184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03D6F9-DCF4-3EC6-BAAD-F74561831A9F}"/>
              </a:ext>
            </a:extLst>
          </p:cNvPr>
          <p:cNvSpPr txBox="1"/>
          <p:nvPr/>
        </p:nvSpPr>
        <p:spPr>
          <a:xfrm>
            <a:off x="1152897" y="859074"/>
            <a:ext cx="6497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Quelle valeur renvoie cette formule ?</a:t>
            </a:r>
          </a:p>
        </p:txBody>
      </p:sp>
    </p:spTree>
  </p:cSld>
  <p:clrMapOvr>
    <a:masterClrMapping/>
  </p:clrMapOvr>
  <p:transition spd="slow" advClick="0" advTm="4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pc="-1" dirty="0">
                <a:solidFill>
                  <a:srgbClr val="00B050"/>
                </a:solidFill>
                <a:latin typeface="Calibri"/>
              </a:rPr>
              <a:t>2</a:t>
            </a: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0.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8340120" y="3985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65D40D-0847-F41F-5877-6494FA37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920" y="1447695"/>
            <a:ext cx="2951710" cy="33252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3CC84F-A666-37DD-FC66-3459E458B822}"/>
              </a:ext>
            </a:extLst>
          </p:cNvPr>
          <p:cNvSpPr txBox="1"/>
          <p:nvPr/>
        </p:nvSpPr>
        <p:spPr>
          <a:xfrm>
            <a:off x="220980" y="862920"/>
            <a:ext cx="89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a typeface="Calibri Light" panose="020F0302020204030204" pitchFamily="34" charset="0"/>
                <a:cs typeface="Calibri Light" panose="020F0302020204030204" pitchFamily="34" charset="0"/>
              </a:rPr>
              <a:t>Quelle longueur (en pixel) mesure la ligne tracée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C1F7BC-D9F6-AF7B-4313-EA77C4916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985" y="1447695"/>
            <a:ext cx="2865389" cy="3325266"/>
          </a:xfrm>
          <a:prstGeom prst="rect">
            <a:avLst/>
          </a:prstGeom>
        </p:spPr>
      </p:pic>
    </p:spTree>
  </p:cSld>
  <p:clrMapOvr>
    <a:masterClrMapping/>
  </p:clrMapOvr>
  <p:transition spd="slow" advClick="0" advTm="55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extShape 1"/>
          <p:cNvSpPr txBox="1"/>
          <p:nvPr/>
        </p:nvSpPr>
        <p:spPr>
          <a:xfrm>
            <a:off x="1408471" y="2805596"/>
            <a:ext cx="6587071" cy="200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ts val="479"/>
              </a:spcBef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vous remercie et vous souhaite une bonne fin de  journée</a:t>
            </a:r>
            <a:r>
              <a:rPr lang="fr-FR" sz="33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fr-FR" sz="3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6" name="Image 4"/>
          <p:cNvPicPr/>
          <p:nvPr/>
        </p:nvPicPr>
        <p:blipFill>
          <a:blip r:embed="rId4"/>
          <a:stretch/>
        </p:blipFill>
        <p:spPr>
          <a:xfrm>
            <a:off x="3036960" y="719280"/>
            <a:ext cx="4576680" cy="1636200"/>
          </a:xfrm>
          <a:prstGeom prst="rect">
            <a:avLst/>
          </a:prstGeom>
          <a:ln>
            <a:noFill/>
          </a:ln>
        </p:spPr>
      </p:pic>
      <p:sp>
        <p:nvSpPr>
          <p:cNvPr id="537" name="CustomShape 2"/>
          <p:cNvSpPr/>
          <p:nvPr/>
        </p:nvSpPr>
        <p:spPr>
          <a:xfrm>
            <a:off x="692918" y="1192285"/>
            <a:ext cx="2337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L’équipe</a:t>
            </a:r>
            <a:r>
              <a:rPr lang="fr-FR" sz="102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fr-FR" sz="102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882440" y="361440"/>
            <a:ext cx="5994720" cy="11023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fr-FR" sz="4050" b="0" strike="noStrike" spc="-1">
                <a:solidFill>
                  <a:srgbClr val="000000"/>
                </a:solidFill>
                <a:latin typeface="Calibri Light"/>
              </a:rPr>
              <a:t>Bonne chance à tous !</a:t>
            </a:r>
            <a:endParaRPr lang="fr-FR" sz="4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2570760" y="2571840"/>
            <a:ext cx="3725640" cy="1349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A vos stylos,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Prêts,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lang="fr-FR" sz="3600" b="1" strike="noStrike" spc="-1">
                <a:solidFill>
                  <a:srgbClr val="000000"/>
                </a:solidFill>
                <a:latin typeface="Calibri"/>
              </a:rPr>
              <a:t>Partez!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endParaRPr lang="fr-FR" sz="36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965600" y="4403520"/>
            <a:ext cx="5454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600" b="0" i="1" strike="noStrike" spc="-1" dirty="0">
                <a:latin typeface="Calibri Light"/>
              </a:rPr>
              <a:t>Appuyer sur Entrée pour démarrer le questionnaire minuté</a:t>
            </a: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5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1.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8286120" y="377280"/>
            <a:ext cx="5324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46140B-B28A-9F6E-EB8A-FB88E57A9E1A}"/>
              </a:ext>
            </a:extLst>
          </p:cNvPr>
          <p:cNvSpPr txBox="1"/>
          <p:nvPr/>
        </p:nvSpPr>
        <p:spPr>
          <a:xfrm>
            <a:off x="1080655" y="1328835"/>
            <a:ext cx="6714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cs typeface="Calibri Light" panose="020F0302020204030204" pitchFamily="34" charset="0"/>
              </a:rPr>
              <a:t>Calcule :</a:t>
            </a:r>
          </a:p>
          <a:p>
            <a:pPr algn="ctr"/>
            <a:r>
              <a:rPr lang="fr-CA" sz="6000" b="1" dirty="0">
                <a:cs typeface="Calibri Light" panose="020F0302020204030204" pitchFamily="34" charset="0"/>
              </a:rPr>
              <a:t>-50  </a:t>
            </a:r>
            <a:r>
              <a:rPr lang="fr-FR" sz="6000" b="1" dirty="0"/>
              <a:t>×</a:t>
            </a:r>
            <a:r>
              <a:rPr lang="fr-CA" sz="6000" b="1" dirty="0">
                <a:cs typeface="Calibri Light" panose="020F0302020204030204" pitchFamily="34" charset="0"/>
              </a:rPr>
              <a:t> (+35) </a:t>
            </a:r>
            <a:r>
              <a:rPr lang="fr-FR" sz="6000" b="1" dirty="0"/>
              <a:t>×</a:t>
            </a:r>
            <a:r>
              <a:rPr lang="fr-CA" sz="6000" b="1" dirty="0">
                <a:cs typeface="Calibri Light" panose="020F0302020204030204" pitchFamily="34" charset="0"/>
              </a:rPr>
              <a:t> (-2)</a:t>
            </a:r>
            <a:endParaRPr lang="fr-FR" sz="6000" b="1" dirty="0"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slow" advClick="0" advTm="2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2.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832176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25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745293" y="862920"/>
            <a:ext cx="6830454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pc="-1" dirty="0">
                <a:ea typeface="Calibri Light" panose="020F0302020204030204" pitchFamily="34" charset="0"/>
                <a:cs typeface="Calibri Light" panose="020F0302020204030204" pitchFamily="34" charset="0"/>
              </a:rPr>
              <a:t>Complète avec l’unité qui convient.</a:t>
            </a:r>
          </a:p>
          <a:p>
            <a:pPr>
              <a:lnSpc>
                <a:spcPct val="100000"/>
              </a:lnSpc>
            </a:pPr>
            <a:r>
              <a:rPr lang="fr-FR" sz="2800" b="1" spc="-1" dirty="0">
                <a:ea typeface="Calibri Light" panose="020F0302020204030204" pitchFamily="34" charset="0"/>
                <a:cs typeface="Calibri Light" panose="020F0302020204030204" pitchFamily="34" charset="0"/>
              </a:rPr>
              <a:t>Une coccinelle peut mesurer 7…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864771-0A5B-0ADB-293B-E7480F6EF2F0}"/>
              </a:ext>
            </a:extLst>
          </p:cNvPr>
          <p:cNvSpPr txBox="1"/>
          <p:nvPr/>
        </p:nvSpPr>
        <p:spPr>
          <a:xfrm>
            <a:off x="702641" y="2482574"/>
            <a:ext cx="773872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strike="noStrike" spc="-1" dirty="0">
                <a:ea typeface="Calibri Light" panose="020F0302020204030204" pitchFamily="34" charset="0"/>
                <a:cs typeface="Calibri Light" panose="020F0302020204030204" pitchFamily="34" charset="0"/>
              </a:rPr>
              <a:t>km  hm  dam  m  dm  cm  mm</a:t>
            </a:r>
          </a:p>
          <a:p>
            <a:endParaRPr lang="fr-FR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D79F49-EA5C-666F-EAF9-9AC8E5CB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72" y="3189114"/>
            <a:ext cx="2084655" cy="1939002"/>
          </a:xfrm>
          <a:prstGeom prst="rect">
            <a:avLst/>
          </a:prstGeom>
        </p:spPr>
      </p:pic>
    </p:spTree>
  </p:cSld>
  <p:clrMapOvr>
    <a:masterClrMapping/>
  </p:clrMapOvr>
  <p:transition spd="slow" advClick="0" advTm="2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3.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8271164" y="344520"/>
            <a:ext cx="604276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15 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67A277-88A6-89D3-B65F-913C19C2C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709" y="1459854"/>
            <a:ext cx="4309630" cy="31363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7098B65-96A0-B0E3-DEC5-6464BEB9812E}"/>
              </a:ext>
            </a:extLst>
          </p:cNvPr>
          <p:cNvSpPr txBox="1"/>
          <p:nvPr/>
        </p:nvSpPr>
        <p:spPr>
          <a:xfrm>
            <a:off x="1249920" y="315720"/>
            <a:ext cx="6654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Quelles sont les coordonnées</a:t>
            </a:r>
          </a:p>
          <a:p>
            <a:pPr algn="ctr"/>
            <a:r>
              <a:rPr lang="fr-FR" sz="2800" dirty="0"/>
              <a:t> du point B ?</a:t>
            </a:r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4.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834012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50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1094528" y="589320"/>
            <a:ext cx="6954944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dirty="0">
                <a:ea typeface="Calibri Light" panose="020F0302020204030204" pitchFamily="34" charset="0"/>
                <a:cs typeface="Arabic Typesetting" panose="020F0502020204030204" pitchFamily="66" charset="-78"/>
              </a:rPr>
              <a:t>Au magasin, Kim a acheté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ea typeface="Calibri Light" panose="020F0302020204030204" pitchFamily="34" charset="0"/>
                <a:cs typeface="Arabic Typesetting" panose="020F0502020204030204" pitchFamily="66" charset="-78"/>
              </a:rPr>
              <a:t>3 croissants à 120 F l’un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ea typeface="Calibri Light" panose="020F0302020204030204" pitchFamily="34" charset="0"/>
                <a:cs typeface="Arabic Typesetting" panose="020F0502020204030204" pitchFamily="66" charset="-78"/>
              </a:rPr>
              <a:t>et un pain aux raisins à 200 F.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ea typeface="Calibri Light" panose="020F0302020204030204" pitchFamily="34" charset="0"/>
                <a:cs typeface="Arabic Typesetting" panose="020F0502020204030204" pitchFamily="66" charset="-78"/>
              </a:rPr>
              <a:t>Elle donne 1000 F.</a:t>
            </a:r>
          </a:p>
          <a:p>
            <a:pPr>
              <a:lnSpc>
                <a:spcPct val="100000"/>
              </a:lnSpc>
            </a:pPr>
            <a:endParaRPr lang="fr-FR" sz="4000" dirty="0">
              <a:ea typeface="Calibri Light" panose="020F0302020204030204" pitchFamily="34" charset="0"/>
              <a:cs typeface="Arabic Typesetting" panose="020F0502020204030204" pitchFamily="66" charset="-78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ea typeface="Calibri Light" panose="020F0302020204030204" pitchFamily="34" charset="0"/>
                <a:cs typeface="Arabic Typesetting" panose="020F0502020204030204" pitchFamily="66" charset="-78"/>
              </a:rPr>
              <a:t>Combien va-t-on lui rendre ?</a:t>
            </a:r>
          </a:p>
        </p:txBody>
      </p:sp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5.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8215200" y="51876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15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A8F1E9-D7A0-D39A-24ED-2FB6EC4DCA97}"/>
              </a:ext>
            </a:extLst>
          </p:cNvPr>
          <p:cNvSpPr txBox="1"/>
          <p:nvPr/>
        </p:nvSpPr>
        <p:spPr>
          <a:xfrm>
            <a:off x="723900" y="1443135"/>
            <a:ext cx="768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/>
              <a:t>Donne le signe de :</a:t>
            </a:r>
          </a:p>
          <a:p>
            <a:pPr algn="ctr"/>
            <a:r>
              <a:rPr lang="fr-CA" sz="6000" dirty="0"/>
              <a:t>(-1)</a:t>
            </a:r>
            <a:r>
              <a:rPr lang="fr-CA" sz="6000" baseline="30000" dirty="0"/>
              <a:t>2024</a:t>
            </a:r>
            <a:endParaRPr lang="fr-FR" sz="6000" baseline="30000" dirty="0"/>
          </a:p>
        </p:txBody>
      </p:sp>
    </p:spTree>
  </p:cSld>
  <p:clrMapOvr>
    <a:masterClrMapping/>
  </p:clrMapOvr>
  <p:transition spd="slow" advClick="0" advTm="16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000" b="1" strike="noStrike" spc="-1" dirty="0">
                <a:solidFill>
                  <a:srgbClr val="00B050"/>
                </a:solidFill>
                <a:latin typeface="Calibri"/>
              </a:rPr>
              <a:t>6.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8257680" y="468720"/>
            <a:ext cx="532440" cy="2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alibri"/>
              </a:rPr>
              <a:t>5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0 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395280" y="937993"/>
            <a:ext cx="8612791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4400" b="0" strike="noStrike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8860A9-B6CE-E021-4FDF-9E653274E08C}"/>
              </a:ext>
            </a:extLst>
          </p:cNvPr>
          <p:cNvSpPr txBox="1"/>
          <p:nvPr/>
        </p:nvSpPr>
        <p:spPr>
          <a:xfrm>
            <a:off x="893617" y="408709"/>
            <a:ext cx="7460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 article coute 5000F avant les soldes.</a:t>
            </a:r>
          </a:p>
          <a:p>
            <a:r>
              <a:rPr lang="fr-FR" sz="2800" b="1" dirty="0"/>
              <a:t>Pendant les soldes, on lui applique</a:t>
            </a:r>
          </a:p>
          <a:p>
            <a:r>
              <a:rPr lang="fr-FR" sz="2800" b="1" dirty="0"/>
              <a:t>une réduction de 15%.</a:t>
            </a:r>
          </a:p>
          <a:p>
            <a:r>
              <a:rPr lang="fr-FR" sz="2800" b="1" dirty="0"/>
              <a:t>Combien coûte-t-il alors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0FC55F-AAA4-6065-137D-8F93E6295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154" y="2379475"/>
            <a:ext cx="3285692" cy="2133643"/>
          </a:xfrm>
          <a:prstGeom prst="rect">
            <a:avLst/>
          </a:prstGeom>
        </p:spPr>
      </p:pic>
    </p:spTree>
  </p:cSld>
  <p:clrMapOvr>
    <a:masterClrMapping/>
  </p:clrMapOvr>
  <p:transition spd="slow" advClick="0" advTm="51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8870</TotalTime>
  <Words>456</Words>
  <Application>Microsoft Office PowerPoint</Application>
  <PresentationFormat>Affichage à l'écran (16:9)</PresentationFormat>
  <Paragraphs>129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dominique SAO CHAN CHEONG</cp:lastModifiedBy>
  <cp:revision>394</cp:revision>
  <dcterms:modified xsi:type="dcterms:W3CDTF">2024-01-10T20:53:02Z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