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713" r:id="rId4"/>
    <p:sldMasterId id="2147483726" r:id="rId5"/>
  </p:sldMasterIdLst>
  <p:notesMasterIdLst>
    <p:notesMasterId r:id="rId30"/>
  </p:notesMasterIdLst>
  <p:sldIdLst>
    <p:sldId id="256" r:id="rId6"/>
    <p:sldId id="257" r:id="rId7"/>
    <p:sldId id="258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3" r:id="rId19"/>
    <p:sldId id="298" r:id="rId20"/>
    <p:sldId id="295" r:id="rId21"/>
    <p:sldId id="296" r:id="rId22"/>
    <p:sldId id="297" r:id="rId23"/>
    <p:sldId id="294" r:id="rId24"/>
    <p:sldId id="299" r:id="rId25"/>
    <p:sldId id="304" r:id="rId26"/>
    <p:sldId id="301" r:id="rId27"/>
    <p:sldId id="302" r:id="rId28"/>
    <p:sldId id="303" r:id="rId29"/>
  </p:sldIdLst>
  <p:sldSz cx="9144000" cy="5143500" type="screen16x9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28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29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29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29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2A1BEAD-08AE-447A-BBC7-C5417775FD3E}" type="slidenum">
              <a:rPr lang="fr-FR" sz="1400" b="0" strike="noStrike" spc="-1">
                <a:latin typeface="Times New Roman"/>
              </a:rPr>
              <a:pPr algn="r"/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TextShape 1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4574863-73AF-41C7-ADEA-7557313CA2DE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53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4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9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91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A39BEF9-6AF2-49C3-97FB-EFA0BF8DFC12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11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9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94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AC92223E-D305-4B2B-BF03-88DE5FA62137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12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9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97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5CD65197-C5C4-4868-AAAE-CC7D5A94CEB7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13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9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00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973C52F1-C611-416B-BECB-C5D952EC2CA7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14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1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15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8C7F96DC-E6B8-4ECC-B1D3-94612A66A178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15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0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06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2559CBFE-E45E-4B3F-845E-8BDEE11476C0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16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0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09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664B9873-DC1F-4C00-8535-A08C82F2414B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17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1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12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FFB50E71-9348-4936-AA35-5F6E541E6140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18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0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03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690B5318-CCFE-4172-98F2-3A590EABB974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19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1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18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8698B79F-ABC1-46CD-8E79-EEE0E12E45A8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20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TextShape 1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216BFCF-E198-44CE-AE41-7F675EBEA2C9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2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54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43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1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18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8698B79F-ABC1-46CD-8E79-EEE0E12E45A8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21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2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624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BDC6E380-81B2-450F-969A-B24FF2849E5B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22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2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 dirty="0">
              <a:latin typeface="Arial"/>
            </a:endParaRPr>
          </a:p>
        </p:txBody>
      </p:sp>
      <p:sp>
        <p:nvSpPr>
          <p:cNvPr id="627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A225D9E2-7381-487A-9672-341FE7E6F831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23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TextShape 1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E85E5422-28BB-4EB4-B34E-A3674DC846F2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24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62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63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70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B75C18FB-ED2E-4563-8128-46C036D43C2C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4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7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73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F286EAA2-B7E9-4365-AE76-D6ECEBC33EAB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5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7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76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723D837D-8C0E-45CE-9807-2E6055222BD5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6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79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5F80B5EE-FF99-4248-B78B-4A852EFC5CB2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7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8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82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1AF793B9-37B8-4A6B-804A-5F9508A1DBB2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8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8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85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881EDC7B-7632-4DA3-9CC9-FB89D359FCEC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9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</p:spPr>
      </p:sp>
      <p:sp>
        <p:nvSpPr>
          <p:cNvPr id="58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588" name="TextShape 3"/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pPr algn="r">
              <a:lnSpc>
                <a:spcPct val="100000"/>
              </a:lnSpc>
            </a:pPr>
            <a:fld id="{DA1D1CA1-A015-4FF8-9EBD-0D3A517647B5}" type="slidenum">
              <a:rPr lang="fr-FR" sz="1400" b="0" strike="noStrike" spc="-1">
                <a:latin typeface="Times New Roman"/>
                <a:ea typeface="Arial Unicode MS"/>
              </a:rPr>
              <a:pPr algn="r">
                <a:lnSpc>
                  <a:spcPct val="100000"/>
                </a:lnSpc>
              </a:pPr>
              <a:t>10</a:t>
            </a:fld>
            <a:endParaRPr lang="fr-FR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5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6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35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1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audio" Target="../media/audio1.wav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audio" Target="../media/audio1.wav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audio" Target="../media/audio1.wav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7066837-1BC5-46E9-8AEA-AB2D3D819576}" type="datetime1">
              <a:rPr lang="fr-FR" sz="9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13/12/2023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FBC3206-6FCD-45D8-987A-48B01CD257CB}" type="slidenum">
              <a:rPr lang="fr-FR" sz="9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Click="0" advTm="16000">
    <p:sndAc>
      <p:stSnd>
        <p:snd r:embed="rId14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9D7493D-BBF4-43EE-814A-076B015A47F5}" type="datetime1">
              <a:rPr lang="fr-FR" sz="9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13/12/2023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BC551BD-E7D7-483B-812B-B53C42406502}" type="slidenum">
              <a:rPr lang="fr-FR" sz="9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 advClick="0" advTm="16000">
    <p:sndAc>
      <p:stSnd>
        <p:snd r:embed="rId14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143000" y="841680"/>
            <a:ext cx="6857640" cy="17902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fr-FR" sz="45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4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DA3770D-10B5-4CAC-B558-99FB7F45E2BA}" type="datetime1">
              <a:rPr lang="fr-FR" sz="9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13/12/2023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EF10C0D-F6FD-4D94-84CD-B13FBEE80158}" type="slidenum">
              <a:rPr lang="fr-FR" sz="9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slow" advClick="0" advTm="16000">
    <p:sndAc>
      <p:stSnd>
        <p:snd r:embed="rId14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28560" y="273960"/>
            <a:ext cx="7886520" cy="9939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r-FR" sz="3300" b="0" strike="noStrike" spc="-1">
                <a:solidFill>
                  <a:srgbClr val="000000"/>
                </a:solidFill>
                <a:latin typeface="Calibri Light"/>
              </a:rPr>
              <a:t>Modifiez le style du titre</a:t>
            </a:r>
            <a:endParaRPr lang="fr-FR" sz="3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28560" y="1369080"/>
            <a:ext cx="7886520" cy="3263040"/>
          </a:xfrm>
          <a:prstGeom prst="rect">
            <a:avLst/>
          </a:prstGeom>
        </p:spPr>
        <p:txBody>
          <a:bodyPr/>
          <a:lstStyle/>
          <a:p>
            <a:pPr marL="171360" indent="-1710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100" b="0" strike="noStrike" spc="-1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</a:p>
          <a:p>
            <a:pPr marL="514440" lvl="1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Deuxième niveau</a:t>
            </a:r>
          </a:p>
          <a:p>
            <a:pPr marL="857160" lvl="2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r-FR" sz="1500" b="0" strike="noStrike" spc="-1">
                <a:solidFill>
                  <a:srgbClr val="000000"/>
                </a:solidFill>
                <a:latin typeface="Calibri"/>
              </a:rPr>
              <a:t>Troisième niveau</a:t>
            </a:r>
          </a:p>
          <a:p>
            <a:pPr marL="1200240" lvl="3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Quatrième niveau</a:t>
            </a:r>
          </a:p>
          <a:p>
            <a:pPr marL="1542960" lvl="4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Cinquième niveau</a:t>
            </a:r>
          </a:p>
        </p:txBody>
      </p:sp>
      <p:sp>
        <p:nvSpPr>
          <p:cNvPr id="207" name="PlaceHolder 3"/>
          <p:cNvSpPr>
            <a:spLocks noGrp="1"/>
          </p:cNvSpPr>
          <p:nvPr>
            <p:ph type="dt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F8BFDCB-AD8B-4019-95B0-6CE5EE23EF80}" type="datetime1">
              <a:rPr lang="fr-FR" sz="9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13/12/2023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ftr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09" name="PlaceHolder 5"/>
          <p:cNvSpPr>
            <a:spLocks noGrp="1"/>
          </p:cNvSpPr>
          <p:nvPr>
            <p:ph type="sldNum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F34F982-B8A2-4C3A-955A-97ACC904DCB9}" type="slidenum">
              <a:rPr lang="fr-FR" sz="9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fr-FR" sz="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slow" advClick="0" advTm="16000">
    <p:sndAc>
      <p:stSnd>
        <p:snd r:embed="rId14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dt"/>
          </p:nvPr>
        </p:nvSpPr>
        <p:spPr>
          <a:xfrm>
            <a:off x="62856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A6E1913-F0E6-4AB4-8154-1AA088A77735}" type="datetime1">
              <a:rPr lang="fr-FR" sz="9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13/12/2023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ftr"/>
          </p:nvPr>
        </p:nvSpPr>
        <p:spPr>
          <a:xfrm>
            <a:off x="3029040" y="4767120"/>
            <a:ext cx="3085920" cy="27360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sldNum"/>
          </p:nvPr>
        </p:nvSpPr>
        <p:spPr>
          <a:xfrm>
            <a:off x="6458040" y="4767120"/>
            <a:ext cx="2057040" cy="27360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37DFA11-9B75-41E6-9B28-83DC321D3C7C}" type="slidenum">
              <a:rPr lang="fr-FR" sz="9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‹N°›</a:t>
            </a:fld>
            <a:endParaRPr lang="fr-FR" sz="900" b="0" strike="noStrike" spc="-1">
              <a:latin typeface="Times New Roman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250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1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5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35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ransition spd="slow" advClick="0" advTm="16000">
    <p:sndAc>
      <p:stSnd>
        <p:snd r:embed="rId14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Image 3"/>
          <p:cNvPicPr/>
          <p:nvPr/>
        </p:nvPicPr>
        <p:blipFill>
          <a:blip r:embed="rId4" cstate="print"/>
          <a:stretch/>
        </p:blipFill>
        <p:spPr>
          <a:xfrm>
            <a:off x="766080" y="565560"/>
            <a:ext cx="6935760" cy="2479320"/>
          </a:xfrm>
          <a:prstGeom prst="rect">
            <a:avLst/>
          </a:prstGeom>
          <a:ln>
            <a:noFill/>
          </a:ln>
        </p:spPr>
      </p:pic>
      <p:sp>
        <p:nvSpPr>
          <p:cNvPr id="294" name="CustomShape 1"/>
          <p:cNvSpPr/>
          <p:nvPr/>
        </p:nvSpPr>
        <p:spPr>
          <a:xfrm>
            <a:off x="2903400" y="3158640"/>
            <a:ext cx="2971080" cy="116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760" tIns="34200" rIns="68760" bIns="34200"/>
          <a:lstStyle/>
          <a:p>
            <a:pPr algn="ctr">
              <a:lnSpc>
                <a:spcPct val="100000"/>
              </a:lnSpc>
            </a:pPr>
            <a:r>
              <a:rPr lang="fr-FR" sz="7200" b="1" strike="noStrike" spc="-1" dirty="0">
                <a:solidFill>
                  <a:srgbClr val="A8C81D"/>
                </a:solidFill>
                <a:latin typeface="Calibri"/>
              </a:rPr>
              <a:t>2024</a:t>
            </a:r>
            <a:endParaRPr lang="fr-FR" sz="7200" b="0" strike="noStrike" spc="-1" dirty="0">
              <a:latin typeface="Arial"/>
            </a:endParaRPr>
          </a:p>
        </p:txBody>
      </p:sp>
      <p:sp>
        <p:nvSpPr>
          <p:cNvPr id="295" name="CustomShape 2"/>
          <p:cNvSpPr/>
          <p:nvPr/>
        </p:nvSpPr>
        <p:spPr>
          <a:xfrm>
            <a:off x="4502880" y="2225520"/>
            <a:ext cx="138240" cy="69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r-FR"/>
          </a:p>
        </p:txBody>
      </p:sp>
    </p:spTree>
  </p:cSld>
  <p:clrMapOvr>
    <a:masterClrMapping/>
  </p:clrMapOvr>
  <p:transition spd="slow" advTm="40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7.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84" name="CustomShape 2"/>
          <p:cNvSpPr/>
          <p:nvPr/>
        </p:nvSpPr>
        <p:spPr>
          <a:xfrm>
            <a:off x="8314560" y="315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2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0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" name="ZoneTexte 6"/>
          <p:cNvSpPr txBox="1">
            <a:spLocks noChangeArrowheads="1"/>
          </p:cNvSpPr>
          <p:nvPr/>
        </p:nvSpPr>
        <p:spPr bwMode="auto">
          <a:xfrm>
            <a:off x="0" y="973780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700" dirty="0">
                <a:latin typeface="Calibri Light" pitchFamily="34" charset="0"/>
                <a:cs typeface="Calibri Light" pitchFamily="34" charset="0"/>
              </a:rPr>
              <a:t>Quelle est l’abscisse du point B ?</a:t>
            </a:r>
          </a:p>
        </p:txBody>
      </p:sp>
      <p:pic>
        <p:nvPicPr>
          <p:cNvPr id="1331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" y="2028825"/>
            <a:ext cx="83439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e 21"/>
          <p:cNvGrpSpPr>
            <a:grpSpLocks noChangeAspect="1"/>
          </p:cNvGrpSpPr>
          <p:nvPr/>
        </p:nvGrpSpPr>
        <p:grpSpPr bwMode="auto">
          <a:xfrm>
            <a:off x="3654830" y="2451550"/>
            <a:ext cx="252413" cy="201612"/>
            <a:chOff x="3779912" y="3429000"/>
            <a:chExt cx="360040" cy="288032"/>
          </a:xfrm>
        </p:grpSpPr>
        <p:cxnSp>
          <p:nvCxnSpPr>
            <p:cNvPr id="7" name="Connecteur droit 6"/>
            <p:cNvCxnSpPr/>
            <p:nvPr/>
          </p:nvCxnSpPr>
          <p:spPr>
            <a:xfrm>
              <a:off x="3779912" y="3429000"/>
              <a:ext cx="360040" cy="2880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3779912" y="3429000"/>
              <a:ext cx="360040" cy="2880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 advTm="2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8.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87" name="CustomShape 2"/>
          <p:cNvSpPr/>
          <p:nvPr/>
        </p:nvSpPr>
        <p:spPr>
          <a:xfrm>
            <a:off x="8127720" y="40536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55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88" name="CustomShape 3"/>
          <p:cNvSpPr/>
          <p:nvPr/>
        </p:nvSpPr>
        <p:spPr>
          <a:xfrm>
            <a:off x="1315916" y="535494"/>
            <a:ext cx="6662520" cy="228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4800" b="0" strike="noStrike" spc="-1" dirty="0">
              <a:latin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1534" y="920883"/>
            <a:ext cx="81193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Quel </a:t>
            </a:r>
            <a:r>
              <a:rPr lang="fr-FR" sz="4000" b="1" dirty="0" smtClean="0">
                <a:latin typeface="Calibri Light" pitchFamily="34" charset="0"/>
                <a:cs typeface="Calibri Light" pitchFamily="34" charset="0"/>
              </a:rPr>
              <a:t>résultat le plus petit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 peut-on obtenir </a:t>
            </a:r>
            <a:r>
              <a:rPr lang="fr-FR" sz="4000" b="1" dirty="0" smtClean="0">
                <a:latin typeface="Calibri Light" pitchFamily="34" charset="0"/>
                <a:cs typeface="Calibri Light" pitchFamily="34" charset="0"/>
              </a:rPr>
              <a:t>en multipliant trois nombres différents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 parmi les nombres suivants :</a:t>
            </a:r>
            <a:endParaRPr lang="fr-FR" sz="40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9897" y="3044755"/>
            <a:ext cx="81517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6600" dirty="0" smtClean="0">
                <a:latin typeface="Calibri Light" pitchFamily="34" charset="0"/>
                <a:cs typeface="Calibri Light" pitchFamily="34" charset="0"/>
              </a:rPr>
              <a:t>-</a:t>
            </a:r>
            <a:r>
              <a:rPr lang="fr-FR" sz="6000" dirty="0" smtClean="0">
                <a:latin typeface="Calibri Light" pitchFamily="34" charset="0"/>
                <a:cs typeface="Calibri Light" pitchFamily="34" charset="0"/>
              </a:rPr>
              <a:t>5  ;  </a:t>
            </a:r>
            <a:r>
              <a:rPr lang="fr-FR" sz="6600" dirty="0" smtClean="0">
                <a:latin typeface="Calibri Light" pitchFamily="34" charset="0"/>
                <a:cs typeface="Calibri Light" pitchFamily="34" charset="0"/>
              </a:rPr>
              <a:t>-</a:t>
            </a:r>
            <a:r>
              <a:rPr lang="fr-FR" sz="6000" dirty="0" smtClean="0">
                <a:latin typeface="Calibri Light" pitchFamily="34" charset="0"/>
                <a:cs typeface="Calibri Light" pitchFamily="34" charset="0"/>
              </a:rPr>
              <a:t>3  ;  </a:t>
            </a:r>
            <a:r>
              <a:rPr lang="fr-FR" sz="6600" dirty="0" smtClean="0">
                <a:latin typeface="Calibri Light" pitchFamily="34" charset="0"/>
                <a:cs typeface="Calibri Light" pitchFamily="34" charset="0"/>
              </a:rPr>
              <a:t>-</a:t>
            </a:r>
            <a:r>
              <a:rPr lang="fr-FR" sz="6000" dirty="0" smtClean="0">
                <a:latin typeface="Calibri Light" pitchFamily="34" charset="0"/>
                <a:cs typeface="Calibri Light" pitchFamily="34" charset="0"/>
              </a:rPr>
              <a:t>1  ;  2  ;  4  ;  6</a:t>
            </a:r>
            <a:endParaRPr lang="fr-FR" sz="6000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5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9.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91" name="CustomShape 2"/>
          <p:cNvSpPr/>
          <p:nvPr/>
        </p:nvSpPr>
        <p:spPr>
          <a:xfrm>
            <a:off x="8059320" y="468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20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321491" y="909437"/>
            <a:ext cx="2301097" cy="93882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j-ea"/>
                <a:cs typeface="Calibri Light" pitchFamily="34" charset="0"/>
              </a:rPr>
              <a:t>Calcule :</a:t>
            </a:r>
            <a:endParaRPr kumimoji="0" lang="fr-FR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Light" pitchFamily="34" charset="0"/>
              <a:ea typeface="+mj-ea"/>
              <a:cs typeface="Calibri Light" pitchFamily="34" charset="0"/>
            </a:endParaRPr>
          </a:p>
        </p:txBody>
      </p:sp>
      <p:graphicFrame>
        <p:nvGraphicFramePr>
          <p:cNvPr id="129025" name="Object 1"/>
          <p:cNvGraphicFramePr>
            <a:graphicFrameLocks noChangeAspect="1"/>
          </p:cNvGraphicFramePr>
          <p:nvPr/>
        </p:nvGraphicFramePr>
        <p:xfrm>
          <a:off x="927101" y="2013625"/>
          <a:ext cx="7191249" cy="1488331"/>
        </p:xfrm>
        <a:graphic>
          <a:graphicData uri="http://schemas.openxmlformats.org/presentationml/2006/ole">
            <p:oleObj spid="_x0000_s129025" name="Equation" r:id="rId5" imgW="736560" imgH="152280" progId="Equation.DSMT4">
              <p:embed/>
            </p:oleObj>
          </a:graphicData>
        </a:graphic>
      </p:graphicFrame>
    </p:spTree>
  </p:cSld>
  <p:clrMapOvr>
    <a:masterClrMapping/>
  </p:clrMapOvr>
  <p:transition spd="slow" advClick="0" advTm="2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0.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94" name="CustomShape 2"/>
          <p:cNvSpPr/>
          <p:nvPr/>
        </p:nvSpPr>
        <p:spPr>
          <a:xfrm>
            <a:off x="8170200" y="468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40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95" name="CustomShape 3"/>
          <p:cNvSpPr/>
          <p:nvPr/>
        </p:nvSpPr>
        <p:spPr>
          <a:xfrm>
            <a:off x="4935166" y="1297021"/>
            <a:ext cx="3923876" cy="26027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fr-FR" sz="4800" b="0" strike="noStrike" spc="-1" dirty="0"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664" y="1008737"/>
            <a:ext cx="4037147" cy="3509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02079" y="1037615"/>
            <a:ext cx="41828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Dans ce carré de 12 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m 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de côté, combien mesure l’aire de la surface grisée ?</a:t>
            </a:r>
            <a:endParaRPr lang="fr-FR" sz="4000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4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1.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99" name="CustomShape 2"/>
          <p:cNvSpPr/>
          <p:nvPr/>
        </p:nvSpPr>
        <p:spPr>
          <a:xfrm>
            <a:off x="8394120" y="315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30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10247" y="2300435"/>
          <a:ext cx="8887791" cy="902666"/>
        </p:xfrm>
        <a:graphic>
          <a:graphicData uri="http://schemas.openxmlformats.org/presentationml/2006/ole">
            <p:oleObj spid="_x0000_s24577" name="Equation" r:id="rId5" imgW="1625400" imgH="164880" progId="Equation.DSMT4">
              <p:embed/>
            </p:oleObj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035032" y="862515"/>
            <a:ext cx="3009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alibri Light" pitchFamily="34" charset="0"/>
                <a:cs typeface="Calibri Light" pitchFamily="34" charset="0"/>
              </a:rPr>
              <a:t>Calcule :</a:t>
            </a:r>
            <a:endParaRPr lang="fr-FR" sz="5400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3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 smtClean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2</a:t>
            </a:r>
            <a:r>
              <a:rPr lang="fr-FR" sz="3000" b="1" strike="noStrike" spc="-1" dirty="0" smtClean="0">
                <a:solidFill>
                  <a:srgbClr val="00B050"/>
                </a:solidFill>
                <a:latin typeface="Calibri"/>
              </a:rPr>
              <a:t>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19" name="CustomShape 2"/>
          <p:cNvSpPr/>
          <p:nvPr/>
        </p:nvSpPr>
        <p:spPr>
          <a:xfrm>
            <a:off x="8394120" y="53316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3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0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" name="ZoneTexte 14"/>
          <p:cNvSpPr txBox="1">
            <a:spLocks noChangeArrowheads="1"/>
          </p:cNvSpPr>
          <p:nvPr/>
        </p:nvSpPr>
        <p:spPr bwMode="auto">
          <a:xfrm>
            <a:off x="684213" y="1020625"/>
            <a:ext cx="7742237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4400" dirty="0">
                <a:latin typeface="Calibri Light" pitchFamily="34" charset="0"/>
                <a:cs typeface="Calibri Light" pitchFamily="34" charset="0"/>
              </a:rPr>
              <a:t>Cinq élèves veulent se partager </a:t>
            </a:r>
            <a:r>
              <a:rPr lang="fr-FR" sz="4400" dirty="0" smtClean="0">
                <a:latin typeface="Calibri Light" pitchFamily="34" charset="0"/>
                <a:cs typeface="Calibri Light" pitchFamily="34" charset="0"/>
              </a:rPr>
              <a:t>135 </a:t>
            </a:r>
            <a:r>
              <a:rPr lang="fr-FR" sz="4400" dirty="0">
                <a:latin typeface="Calibri Light" pitchFamily="34" charset="0"/>
                <a:cs typeface="Calibri Light" pitchFamily="34" charset="0"/>
              </a:rPr>
              <a:t>bonbons équitablement.</a:t>
            </a:r>
          </a:p>
          <a:p>
            <a:pPr algn="just"/>
            <a:r>
              <a:rPr lang="fr-FR" sz="4400" b="1" dirty="0">
                <a:latin typeface="Calibri Light" pitchFamily="34" charset="0"/>
                <a:cs typeface="Calibri Light" pitchFamily="34" charset="0"/>
              </a:rPr>
              <a:t>Combien de bonbons aura chaque élève ?</a:t>
            </a:r>
          </a:p>
        </p:txBody>
      </p:sp>
      <p:pic>
        <p:nvPicPr>
          <p:cNvPr id="8" name="Picture 16" descr="Afficher l'image d'orig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9498" y="3803524"/>
            <a:ext cx="2951163" cy="79375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</p:pic>
    </p:spTree>
  </p:cSld>
  <p:clrMapOvr>
    <a:masterClrMapping/>
  </p:clrMapOvr>
  <p:transition spd="slow" advClick="0" advTm="3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3.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06" name="CustomShape 2"/>
          <p:cNvSpPr/>
          <p:nvPr/>
        </p:nvSpPr>
        <p:spPr>
          <a:xfrm>
            <a:off x="8394120" y="315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40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pic>
        <p:nvPicPr>
          <p:cNvPr id="11" name="Image 10" descr="Sans titre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5242" y="894322"/>
            <a:ext cx="7834009" cy="1100491"/>
          </a:xfrm>
          <a:prstGeom prst="rect">
            <a:avLst/>
          </a:prstGeom>
        </p:spPr>
      </p:pic>
      <p:pic>
        <p:nvPicPr>
          <p:cNvPr id="3083" name="Picture 11" descr="https://i.pinimg.com/564x/9a/f3/ab/9af3ababe4da8efc2e7bffbe94887bd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1288" y="2531537"/>
            <a:ext cx="4305435" cy="2294193"/>
          </a:xfrm>
          <a:prstGeom prst="rect">
            <a:avLst/>
          </a:prstGeom>
          <a:noFill/>
        </p:spPr>
      </p:pic>
      <p:pic>
        <p:nvPicPr>
          <p:cNvPr id="15" name="Image 14" descr="kisspng-ink-stain-image-drawing-marker-pen-5c02897c0e7294.3527135615436701400592bi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65264" y="123919"/>
            <a:ext cx="1270289" cy="952717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505842" y="2373546"/>
            <a:ext cx="41828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Calibri Light" pitchFamily="34" charset="0"/>
                <a:cs typeface="Calibri Light" pitchFamily="34" charset="0"/>
              </a:rPr>
              <a:t>Quel est le chiffre des unités du premier nombre?</a:t>
            </a:r>
            <a:endParaRPr lang="fr-FR" sz="4400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4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4.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10" name="CustomShape 2"/>
          <p:cNvSpPr/>
          <p:nvPr/>
        </p:nvSpPr>
        <p:spPr>
          <a:xfrm>
            <a:off x="8394120" y="3445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20 s</a:t>
            </a:r>
            <a:endParaRPr lang="fr-FR" sz="1400" b="0" strike="noStrike" spc="-1" dirty="0">
              <a:latin typeface="Arial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1865692" y="2645925"/>
            <a:ext cx="5069445" cy="2302212"/>
            <a:chOff x="1865692" y="2645925"/>
            <a:chExt cx="5069445" cy="2302212"/>
          </a:xfrm>
        </p:grpSpPr>
        <p:pic>
          <p:nvPicPr>
            <p:cNvPr id="7" name="Image 6">
              <a:extLst>
                <a:ext uri="{FF2B5EF4-FFF2-40B4-BE49-F238E27FC236}">
                  <a16:creationId xmlns="" xmlns:a16="http://schemas.microsoft.com/office/drawing/2014/main" id="{513BA7AF-5B3D-A1EE-E17A-F5638C3E7F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65692" y="2682129"/>
              <a:ext cx="2845796" cy="2248752"/>
            </a:xfrm>
            <a:prstGeom prst="rect">
              <a:avLst/>
            </a:prstGeom>
          </p:spPr>
        </p:pic>
        <p:pic>
          <p:nvPicPr>
            <p:cNvPr id="4" name="Image 3">
              <a:extLst>
                <a:ext uri="{FF2B5EF4-FFF2-40B4-BE49-F238E27FC236}">
                  <a16:creationId xmlns="" xmlns:a16="http://schemas.microsoft.com/office/drawing/2014/main" id="{4FB0B0AE-E480-AE8B-6345-182F86E5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564149" y="2645925"/>
              <a:ext cx="2370988" cy="2302212"/>
            </a:xfrm>
            <a:prstGeom prst="rect">
              <a:avLst/>
            </a:prstGeom>
          </p:spPr>
        </p:pic>
      </p:grpSp>
      <p:graphicFrame>
        <p:nvGraphicFramePr>
          <p:cNvPr id="8" name="Objet 7"/>
          <p:cNvGraphicFramePr>
            <a:graphicFrameLocks noChangeAspect="1"/>
          </p:cNvGraphicFramePr>
          <p:nvPr/>
        </p:nvGraphicFramePr>
        <p:xfrm>
          <a:off x="3320375" y="136694"/>
          <a:ext cx="2436914" cy="2436914"/>
        </p:xfrm>
        <a:graphic>
          <a:graphicData uri="http://schemas.openxmlformats.org/presentationml/2006/ole">
            <p:oleObj spid="_x0000_s19457" name="Equation" r:id="rId7" imgW="342720" imgH="342720" progId="Equation.DSMT4">
              <p:embed/>
            </p:oleObj>
          </a:graphicData>
        </a:graphic>
      </p:graphicFrame>
    </p:spTree>
  </p:cSld>
  <p:clrMapOvr>
    <a:masterClrMapping/>
  </p:clrMapOvr>
  <p:transition spd="slow" advClick="0" advTm="2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5.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13" name="CustomShape 2"/>
          <p:cNvSpPr/>
          <p:nvPr/>
        </p:nvSpPr>
        <p:spPr>
          <a:xfrm>
            <a:off x="8394120" y="53316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30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2626927-DC67-DFA3-1E9B-332F3EA99896}"/>
              </a:ext>
            </a:extLst>
          </p:cNvPr>
          <p:cNvSpPr txBox="1"/>
          <p:nvPr/>
        </p:nvSpPr>
        <p:spPr>
          <a:xfrm>
            <a:off x="639769" y="1135167"/>
            <a:ext cx="7939657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fr-FR" sz="3600" dirty="0">
                <a:latin typeface="Calibri Light" pitchFamily="34" charset="0"/>
                <a:cs typeface="Calibri Light" pitchFamily="34" charset="0"/>
              </a:rPr>
              <a:t>Teva a parcouru </a:t>
            </a:r>
            <a:r>
              <a:rPr lang="fr-FR" sz="3600" b="1" dirty="0" smtClean="0">
                <a:latin typeface="Calibri Light" pitchFamily="34" charset="0"/>
                <a:cs typeface="Calibri Light" pitchFamily="34" charset="0"/>
              </a:rPr>
              <a:t>27 </a:t>
            </a:r>
            <a:r>
              <a:rPr lang="fr-FR" sz="3600" b="1" dirty="0">
                <a:latin typeface="Calibri Light" pitchFamily="34" charset="0"/>
                <a:cs typeface="Calibri Light" pitchFamily="34" charset="0"/>
              </a:rPr>
              <a:t>km </a:t>
            </a:r>
            <a:r>
              <a:rPr lang="fr-FR" sz="3600" dirty="0" smtClean="0">
                <a:latin typeface="Calibri Light" pitchFamily="34" charset="0"/>
                <a:cs typeface="Calibri Light" pitchFamily="34" charset="0"/>
              </a:rPr>
              <a:t>a vitesse constante en </a:t>
            </a:r>
            <a:r>
              <a:rPr lang="fr-FR" sz="3600" b="1" dirty="0">
                <a:latin typeface="Calibri Light" pitchFamily="34" charset="0"/>
                <a:cs typeface="Calibri Light" pitchFamily="34" charset="0"/>
              </a:rPr>
              <a:t>1 h 30 min</a:t>
            </a:r>
            <a:r>
              <a:rPr lang="fr-FR" sz="3600" dirty="0">
                <a:latin typeface="Calibri Light" pitchFamily="34" charset="0"/>
                <a:cs typeface="Calibri Light" pitchFamily="34" charset="0"/>
              </a:rPr>
              <a:t>. </a:t>
            </a:r>
            <a:endParaRPr lang="fr-FR" sz="3600" dirty="0">
              <a:solidFill>
                <a:srgbClr val="FF0000"/>
              </a:solidFill>
              <a:latin typeface="Calibri Light" pitchFamily="34" charset="0"/>
              <a:cs typeface="Calibri Light" pitchFamily="34" charset="0"/>
            </a:endParaRPr>
          </a:p>
          <a:p>
            <a:pPr algn="just"/>
            <a:r>
              <a:rPr lang="fr-FR" sz="3600" dirty="0">
                <a:solidFill>
                  <a:srgbClr val="000000"/>
                </a:solidFill>
                <a:latin typeface="Calibri Light" pitchFamily="34" charset="0"/>
                <a:ea typeface="+mn-lt"/>
                <a:cs typeface="Calibri Light" pitchFamily="34" charset="0"/>
              </a:rPr>
              <a:t>Quelle distance </a:t>
            </a:r>
            <a:r>
              <a:rPr lang="fr-FR" sz="3600" dirty="0" smtClean="0">
                <a:solidFill>
                  <a:srgbClr val="000000"/>
                </a:solidFill>
                <a:latin typeface="Calibri Light" pitchFamily="34" charset="0"/>
                <a:ea typeface="+mn-lt"/>
                <a:cs typeface="Calibri Light" pitchFamily="34" charset="0"/>
              </a:rPr>
              <a:t>avait-il </a:t>
            </a:r>
            <a:r>
              <a:rPr lang="fr-FR" sz="3600" dirty="0" smtClean="0">
                <a:solidFill>
                  <a:srgbClr val="000000"/>
                </a:solidFill>
                <a:latin typeface="Calibri Light" pitchFamily="34" charset="0"/>
                <a:ea typeface="+mn-lt"/>
                <a:cs typeface="Calibri Light" pitchFamily="34" charset="0"/>
              </a:rPr>
              <a:t>parcourue </a:t>
            </a:r>
            <a:r>
              <a:rPr lang="fr-FR" sz="3600" dirty="0" smtClean="0">
                <a:solidFill>
                  <a:srgbClr val="000000"/>
                </a:solidFill>
                <a:latin typeface="Calibri Light" pitchFamily="34" charset="0"/>
                <a:ea typeface="+mn-lt"/>
                <a:cs typeface="Calibri Light" pitchFamily="34" charset="0"/>
              </a:rPr>
              <a:t>au bout d’</a:t>
            </a:r>
            <a:r>
              <a:rPr lang="fr-FR" sz="3600" b="1" dirty="0" smtClean="0">
                <a:solidFill>
                  <a:srgbClr val="000000"/>
                </a:solidFill>
                <a:latin typeface="Calibri Light" pitchFamily="34" charset="0"/>
                <a:ea typeface="+mn-lt"/>
                <a:cs typeface="Calibri Light" pitchFamily="34" charset="0"/>
              </a:rPr>
              <a:t>une heure </a:t>
            </a:r>
            <a:r>
              <a:rPr lang="fr-FR" sz="3600" dirty="0">
                <a:solidFill>
                  <a:srgbClr val="000000"/>
                </a:solidFill>
                <a:latin typeface="Calibri Light" pitchFamily="34" charset="0"/>
                <a:ea typeface="+mn-lt"/>
                <a:cs typeface="Calibri Light" pitchFamily="34" charset="0"/>
              </a:rPr>
              <a:t>? </a:t>
            </a:r>
            <a:endParaRPr lang="fr-FR" sz="3600" dirty="0">
              <a:solidFill>
                <a:srgbClr val="FF0000"/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3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 smtClean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6</a:t>
            </a:r>
            <a:r>
              <a:rPr lang="fr-FR" sz="3000" b="1" strike="noStrike" spc="-1" dirty="0" smtClean="0">
                <a:solidFill>
                  <a:srgbClr val="00B050"/>
                </a:solidFill>
                <a:latin typeface="Calibri"/>
              </a:rPr>
              <a:t>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02" name="CustomShape 2"/>
          <p:cNvSpPr/>
          <p:nvPr/>
        </p:nvSpPr>
        <p:spPr>
          <a:xfrm>
            <a:off x="8394120" y="3445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50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5" name="ZoneTexte 6"/>
          <p:cNvSpPr txBox="1">
            <a:spLocks noChangeArrowheads="1"/>
          </p:cNvSpPr>
          <p:nvPr/>
        </p:nvSpPr>
        <p:spPr bwMode="auto">
          <a:xfrm>
            <a:off x="337225" y="733831"/>
            <a:ext cx="867058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8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, </a:t>
            </a:r>
            <a:r>
              <a:rPr lang="fr-FR" sz="4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 et </a:t>
            </a:r>
            <a:r>
              <a:rPr lang="fr-FR" sz="48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 sont trois nombres entre 1 et 9</a:t>
            </a:r>
          </a:p>
          <a:p>
            <a:pPr algn="just"/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tels que                                     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54476" y="2702061"/>
            <a:ext cx="83917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6000" dirty="0" smtClean="0">
                <a:latin typeface="Calibri Light" pitchFamily="34" charset="0"/>
                <a:cs typeface="Calibri Light" pitchFamily="34" charset="0"/>
              </a:rPr>
              <a:t>Combien vaut                   ?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219195" y="1678141"/>
          <a:ext cx="3980572" cy="876987"/>
        </p:xfrm>
        <a:graphic>
          <a:graphicData uri="http://schemas.openxmlformats.org/presentationml/2006/ole">
            <p:oleObj spid="_x0000_s22530" name="Equation" r:id="rId5" imgW="749160" imgH="164880" progId="Equation.DSMT4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955735" y="2581072"/>
          <a:ext cx="3203747" cy="1124980"/>
        </p:xfrm>
        <a:graphic>
          <a:graphicData uri="http://schemas.openxmlformats.org/presentationml/2006/ole">
            <p:oleObj spid="_x0000_s22531" name="Equation" r:id="rId6" imgW="469800" imgH="164880" progId="Equation.DSMT4">
              <p:embed/>
            </p:oleObj>
          </a:graphicData>
        </a:graphic>
      </p:graphicFrame>
    </p:spTree>
  </p:cSld>
  <p:clrMapOvr>
    <a:masterClrMapping/>
  </p:clrMapOvr>
  <p:transition spd="slow" advClick="0" advTm="5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Image 4"/>
          <p:cNvPicPr/>
          <p:nvPr/>
        </p:nvPicPr>
        <p:blipFill>
          <a:blip r:embed="rId4" cstate="print"/>
          <a:stretch/>
        </p:blipFill>
        <p:spPr>
          <a:xfrm>
            <a:off x="1109880" y="400320"/>
            <a:ext cx="4952520" cy="1770480"/>
          </a:xfrm>
          <a:prstGeom prst="rect">
            <a:avLst/>
          </a:prstGeom>
          <a:ln>
            <a:noFill/>
          </a:ln>
        </p:spPr>
      </p:pic>
      <p:sp>
        <p:nvSpPr>
          <p:cNvPr id="4" name="Espace réservé du contenu 2">
            <a:extLst>
              <a:ext uri="{FF2B5EF4-FFF2-40B4-BE49-F238E27FC236}">
                <a16:creationId xmlns="" xmlns:a16="http://schemas.microsoft.com/office/drawing/2014/main" id="{6670078B-A72C-47E0-957B-D16E2A8C8FDD}"/>
              </a:ext>
            </a:extLst>
          </p:cNvPr>
          <p:cNvSpPr txBox="1">
            <a:spLocks/>
          </p:cNvSpPr>
          <p:nvPr/>
        </p:nvSpPr>
        <p:spPr>
          <a:xfrm>
            <a:off x="3170601" y="2390996"/>
            <a:ext cx="5784850" cy="200977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479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Sujet de qualification des classes de 4</a:t>
            </a:r>
            <a:r>
              <a:rPr kumimoji="0" lang="fr-FR" sz="40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</a:t>
            </a:r>
            <a:endParaRPr kumimoji="0" lang="fr-FR" sz="4000" b="0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60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7.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22" name="CustomShape 2"/>
          <p:cNvSpPr/>
          <p:nvPr/>
        </p:nvSpPr>
        <p:spPr>
          <a:xfrm>
            <a:off x="8127720" y="40536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20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106367" y="862515"/>
            <a:ext cx="30090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Calibri Light" pitchFamily="34" charset="0"/>
                <a:cs typeface="Calibri Light" pitchFamily="34" charset="0"/>
              </a:rPr>
              <a:t>Calcule :</a:t>
            </a:r>
            <a:endParaRPr lang="fr-FR" sz="5400" dirty="0">
              <a:latin typeface="Calibri Light" pitchFamily="34" charset="0"/>
              <a:cs typeface="Calibri Light" pitchFamily="34" charset="0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2256816" y="2157344"/>
          <a:ext cx="4187622" cy="1732809"/>
        </p:xfrm>
        <a:graphic>
          <a:graphicData uri="http://schemas.openxmlformats.org/presentationml/2006/ole">
            <p:oleObj spid="_x0000_s13313" name="Equation" r:id="rId5" imgW="368280" imgH="152280" progId="Equation.DSMT4">
              <p:embed/>
            </p:oleObj>
          </a:graphicData>
        </a:graphic>
      </p:graphicFrame>
    </p:spTree>
  </p:cSld>
  <p:clrMapOvr>
    <a:masterClrMapping/>
  </p:clrMapOvr>
  <p:transition spd="slow" advClick="0" advTm="2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8.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22" name="CustomShape 2"/>
          <p:cNvSpPr/>
          <p:nvPr/>
        </p:nvSpPr>
        <p:spPr>
          <a:xfrm>
            <a:off x="8127720" y="40536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50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2798" y="1696279"/>
            <a:ext cx="6639200" cy="2510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C03D6F9-DCF4-3EC6-BAAD-F74561831A9F}"/>
              </a:ext>
            </a:extLst>
          </p:cNvPr>
          <p:cNvSpPr txBox="1"/>
          <p:nvPr/>
        </p:nvSpPr>
        <p:spPr>
          <a:xfrm>
            <a:off x="320688" y="931961"/>
            <a:ext cx="8722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Quel est le résultat de la deuxième opération?</a:t>
            </a:r>
            <a:endParaRPr lang="fr-FR" sz="36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ransition spd="slow" advClick="0" advTm="5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1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9.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29" name="CustomShape 2"/>
          <p:cNvSpPr/>
          <p:nvPr/>
        </p:nvSpPr>
        <p:spPr>
          <a:xfrm>
            <a:off x="8394120" y="3445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40 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530" name="CustomShape 3"/>
          <p:cNvSpPr/>
          <p:nvPr/>
        </p:nvSpPr>
        <p:spPr>
          <a:xfrm>
            <a:off x="581040" y="908640"/>
            <a:ext cx="8201160" cy="478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4400" b="0" strike="noStrike" spc="-1" dirty="0">
              <a:latin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9921EF1D-1288-FB11-F1EE-6D37E458450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7335" y="1648659"/>
            <a:ext cx="8028468" cy="261205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0C03D6F9-DCF4-3EC6-BAAD-F74561831A9F}"/>
              </a:ext>
            </a:extLst>
          </p:cNvPr>
          <p:cNvSpPr txBox="1"/>
          <p:nvPr/>
        </p:nvSpPr>
        <p:spPr>
          <a:xfrm>
            <a:off x="1029680" y="859074"/>
            <a:ext cx="743928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8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Quelle valeur renvoie cette formule ?</a:t>
            </a:r>
          </a:p>
        </p:txBody>
      </p:sp>
    </p:spTree>
  </p:cSld>
  <p:clrMapOvr>
    <a:masterClrMapping/>
  </p:clrMapOvr>
  <p:transition spd="slow" advClick="0" advTm="4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pc="-1" dirty="0">
                <a:solidFill>
                  <a:srgbClr val="00B050"/>
                </a:solidFill>
                <a:latin typeface="Calibri"/>
              </a:rPr>
              <a:t>2</a:t>
            </a: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0.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532" name="CustomShape 2"/>
          <p:cNvSpPr/>
          <p:nvPr/>
        </p:nvSpPr>
        <p:spPr>
          <a:xfrm>
            <a:off x="8340120" y="3985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>
                <a:solidFill>
                  <a:srgbClr val="000000"/>
                </a:solidFill>
                <a:latin typeface="Calibri"/>
              </a:rPr>
              <a:t>55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 s</a:t>
            </a:r>
            <a:endParaRPr lang="fr-FR" sz="1400" b="0" strike="noStrike" spc="-1" dirty="0">
              <a:latin typeface="Arial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="" xmlns:a16="http://schemas.microsoft.com/office/drawing/2014/main" id="{9A65D40D-0847-F41F-5877-6494FA37DCB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49920" y="1447695"/>
            <a:ext cx="2951710" cy="332526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AE3CC84F-A666-37DD-FC66-3459E458B822}"/>
              </a:ext>
            </a:extLst>
          </p:cNvPr>
          <p:cNvSpPr txBox="1"/>
          <p:nvPr/>
        </p:nvSpPr>
        <p:spPr>
          <a:xfrm>
            <a:off x="340424" y="862920"/>
            <a:ext cx="8463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Quelle longueur (en pixel) mesure la ligne tracée 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BF4D59D7-3987-4046-E875-71485D3A5DD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 t="2162" b="12150"/>
          <a:stretch>
            <a:fillRect/>
          </a:stretch>
        </p:blipFill>
        <p:spPr>
          <a:xfrm>
            <a:off x="4494179" y="1465634"/>
            <a:ext cx="2983150" cy="3281464"/>
          </a:xfrm>
          <a:prstGeom prst="rect">
            <a:avLst/>
          </a:prstGeom>
        </p:spPr>
      </p:pic>
    </p:spTree>
  </p:cSld>
  <p:clrMapOvr>
    <a:masterClrMapping/>
  </p:clrMapOvr>
  <p:transition spd="slow" advClick="0" advTm="5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TextShape 1"/>
          <p:cNvSpPr txBox="1"/>
          <p:nvPr/>
        </p:nvSpPr>
        <p:spPr>
          <a:xfrm>
            <a:off x="1408471" y="2805596"/>
            <a:ext cx="6587071" cy="200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90000"/>
              </a:lnSpc>
              <a:spcBef>
                <a:spcPts val="479"/>
              </a:spcBef>
            </a:pPr>
            <a:r>
              <a:rPr lang="fr-FR" sz="4000" b="1" strike="noStrike" spc="-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vous remercie et vous souhaite une bonne fin de  journée</a:t>
            </a:r>
            <a:r>
              <a:rPr lang="fr-FR" sz="3300" b="1" strike="noStrike" spc="-1" dirty="0">
                <a:solidFill>
                  <a:srgbClr val="000000"/>
                </a:solidFill>
                <a:latin typeface="Calibri"/>
              </a:rPr>
              <a:t>.</a:t>
            </a:r>
            <a:endParaRPr lang="fr-FR" sz="33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36" name="Image 4"/>
          <p:cNvPicPr/>
          <p:nvPr/>
        </p:nvPicPr>
        <p:blipFill>
          <a:blip r:embed="rId4" cstate="print"/>
          <a:stretch/>
        </p:blipFill>
        <p:spPr>
          <a:xfrm>
            <a:off x="3036960" y="719280"/>
            <a:ext cx="4576680" cy="1636200"/>
          </a:xfrm>
          <a:prstGeom prst="rect">
            <a:avLst/>
          </a:prstGeom>
          <a:ln>
            <a:noFill/>
          </a:ln>
        </p:spPr>
      </p:pic>
      <p:sp>
        <p:nvSpPr>
          <p:cNvPr id="537" name="CustomShape 2"/>
          <p:cNvSpPr/>
          <p:nvPr/>
        </p:nvSpPr>
        <p:spPr>
          <a:xfrm>
            <a:off x="692918" y="1192285"/>
            <a:ext cx="23374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000" b="1" strike="noStrike" spc="-1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L’équipe</a:t>
            </a:r>
            <a:r>
              <a:rPr lang="fr-FR" sz="102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fr-FR" sz="102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 advTm="62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 txBox="1"/>
          <p:nvPr/>
        </p:nvSpPr>
        <p:spPr>
          <a:xfrm>
            <a:off x="1584130" y="361440"/>
            <a:ext cx="5994720" cy="11023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fr-FR" sz="4050" b="0" strike="noStrike" spc="-1" dirty="0">
                <a:solidFill>
                  <a:srgbClr val="000000"/>
                </a:solidFill>
                <a:latin typeface="Calibri Light"/>
              </a:rPr>
              <a:t>Bonne chance à tous !</a:t>
            </a:r>
            <a:endParaRPr lang="fr-FR" sz="40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9" name="TextShape 2"/>
          <p:cNvSpPr txBox="1"/>
          <p:nvPr/>
        </p:nvSpPr>
        <p:spPr>
          <a:xfrm>
            <a:off x="2570760" y="2571840"/>
            <a:ext cx="3725640" cy="13492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</a:rPr>
              <a:t>A vos stylos,</a:t>
            </a:r>
            <a:endParaRPr lang="fr-FR" sz="36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</a:rPr>
              <a:t>Prêts,</a:t>
            </a:r>
            <a:endParaRPr lang="fr-FR" sz="36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r>
              <a:rPr lang="fr-FR" sz="3600" b="1" strike="noStrike" spc="-1">
                <a:solidFill>
                  <a:srgbClr val="000000"/>
                </a:solidFill>
                <a:latin typeface="Calibri"/>
              </a:rPr>
              <a:t>Partez!</a:t>
            </a:r>
            <a:endParaRPr lang="fr-FR" sz="36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751"/>
              </a:spcBef>
            </a:pPr>
            <a:endParaRPr lang="fr-FR" sz="3600" b="0" strike="noStrike" spc="-1">
              <a:latin typeface="Arial"/>
            </a:endParaRPr>
          </a:p>
        </p:txBody>
      </p:sp>
      <p:sp>
        <p:nvSpPr>
          <p:cNvPr id="300" name="CustomShape 3"/>
          <p:cNvSpPr/>
          <p:nvPr/>
        </p:nvSpPr>
        <p:spPr>
          <a:xfrm>
            <a:off x="1965600" y="4403520"/>
            <a:ext cx="54543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1600" b="0" i="1" strike="noStrike" spc="-1" dirty="0">
                <a:latin typeface="Calibri Light"/>
              </a:rPr>
              <a:t>Appuyer sur Entrée pour démarrer le questionnaire minuté</a:t>
            </a:r>
            <a:endParaRPr lang="fr-FR" sz="16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1.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62" name="CustomShape 2"/>
          <p:cNvSpPr/>
          <p:nvPr/>
        </p:nvSpPr>
        <p:spPr>
          <a:xfrm>
            <a:off x="8286120" y="377280"/>
            <a:ext cx="532440" cy="515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10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1695629" y="1554230"/>
          <a:ext cx="5409752" cy="1967183"/>
        </p:xfrm>
        <a:graphic>
          <a:graphicData uri="http://schemas.openxmlformats.org/presentationml/2006/ole">
            <p:oleObj spid="_x0000_s43009" name="Equation" r:id="rId5" imgW="419040" imgH="152280" progId="Equation.DSMT4">
              <p:embed/>
            </p:oleObj>
          </a:graphicData>
        </a:graphic>
      </p:graphicFrame>
    </p:spTree>
  </p:cSld>
  <p:clrMapOvr>
    <a:masterClrMapping/>
  </p:clrMapOvr>
  <p:transition spd="slow" advClick="0" advTm="1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2.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65" name="CustomShape 2"/>
          <p:cNvSpPr/>
          <p:nvPr/>
        </p:nvSpPr>
        <p:spPr>
          <a:xfrm>
            <a:off x="8321760" y="468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>
                <a:solidFill>
                  <a:srgbClr val="000000"/>
                </a:solidFill>
                <a:latin typeface="Calibri"/>
              </a:rPr>
              <a:t>25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 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66" name="CustomShape 3"/>
          <p:cNvSpPr/>
          <p:nvPr/>
        </p:nvSpPr>
        <p:spPr>
          <a:xfrm>
            <a:off x="1156773" y="804555"/>
            <a:ext cx="6830454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000" spc="-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Compléter avec l’unité qui convient.</a:t>
            </a:r>
          </a:p>
          <a:p>
            <a:pPr>
              <a:lnSpc>
                <a:spcPct val="100000"/>
              </a:lnSpc>
            </a:pPr>
            <a:r>
              <a:rPr lang="fr-FR" sz="4000" spc="-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Une coccinelle peut mesurer 7…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28864771-0A5B-0ADB-293B-E7480F6EF2F0}"/>
              </a:ext>
            </a:extLst>
          </p:cNvPr>
          <p:cNvSpPr txBox="1"/>
          <p:nvPr/>
        </p:nvSpPr>
        <p:spPr>
          <a:xfrm>
            <a:off x="1111824" y="2424209"/>
            <a:ext cx="6920356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400" b="1" strike="noStrike" spc="-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km  hm  dam  m  dm  cm  mm</a:t>
            </a:r>
          </a:p>
          <a:p>
            <a:endParaRPr lang="fr-FR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6AD79F49-EA5C-666F-EAF9-9AC8E5CB268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29672" y="3130749"/>
            <a:ext cx="2084655" cy="1939002"/>
          </a:xfrm>
          <a:prstGeom prst="rect">
            <a:avLst/>
          </a:prstGeom>
        </p:spPr>
      </p:pic>
    </p:spTree>
  </p:cSld>
  <p:clrMapOvr>
    <a:masterClrMapping/>
  </p:clrMapOvr>
  <p:transition spd="slow" advClick="0" advTm="2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3.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69" name="CustomShape 2"/>
          <p:cNvSpPr/>
          <p:nvPr/>
        </p:nvSpPr>
        <p:spPr>
          <a:xfrm>
            <a:off x="8343000" y="3445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25 s</a:t>
            </a:r>
            <a:endParaRPr lang="fr-FR" sz="1400" b="0" strike="noStrike" spc="-1" dirty="0">
              <a:latin typeface="Arial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390416" y="1013161"/>
          <a:ext cx="421532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3830"/>
                <a:gridCol w="1053830"/>
                <a:gridCol w="1053830"/>
                <a:gridCol w="1053830"/>
              </a:tblGrid>
              <a:tr h="2995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5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995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9956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12326" y="3067453"/>
            <a:ext cx="8119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Quel </a:t>
            </a:r>
            <a:r>
              <a:rPr lang="fr-FR" sz="4000" b="1" dirty="0" smtClean="0">
                <a:latin typeface="Calibri Light" pitchFamily="34" charset="0"/>
                <a:cs typeface="Calibri Light" pitchFamily="34" charset="0"/>
              </a:rPr>
              <a:t>pourcentage</a:t>
            </a:r>
            <a:r>
              <a:rPr lang="fr-FR" sz="4000" dirty="0" smtClean="0">
                <a:latin typeface="Calibri Light" pitchFamily="34" charset="0"/>
                <a:cs typeface="Calibri Light" pitchFamily="34" charset="0"/>
              </a:rPr>
              <a:t> de l’aire du grand rectangle est grisé ?</a:t>
            </a:r>
            <a:endParaRPr lang="fr-FR" sz="40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4234" y="859274"/>
            <a:ext cx="3874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dirty="0" smtClean="0">
                <a:latin typeface="Calibri Light" pitchFamily="34" charset="0"/>
                <a:cs typeface="Calibri Light" pitchFamily="34" charset="0"/>
              </a:rPr>
              <a:t>Ce grand rectangle</a:t>
            </a:r>
          </a:p>
          <a:p>
            <a:pPr algn="just"/>
            <a:r>
              <a:rPr lang="fr-FR" sz="3600" dirty="0" smtClean="0">
                <a:latin typeface="Calibri Light" pitchFamily="34" charset="0"/>
                <a:cs typeface="Calibri Light" pitchFamily="34" charset="0"/>
              </a:rPr>
              <a:t>est partagé en</a:t>
            </a:r>
          </a:p>
          <a:p>
            <a:pPr algn="just"/>
            <a:r>
              <a:rPr lang="fr-FR" sz="3600" dirty="0" smtClean="0">
                <a:latin typeface="Calibri Light" pitchFamily="34" charset="0"/>
                <a:cs typeface="Calibri Light" pitchFamily="34" charset="0"/>
              </a:rPr>
              <a:t>16 parts identiques.</a:t>
            </a:r>
            <a:endParaRPr lang="fr-FR" sz="3600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2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4.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73" name="CustomShape 2"/>
          <p:cNvSpPr/>
          <p:nvPr/>
        </p:nvSpPr>
        <p:spPr>
          <a:xfrm>
            <a:off x="8340120" y="468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>
                <a:solidFill>
                  <a:srgbClr val="000000"/>
                </a:solidFill>
                <a:latin typeface="Calibri"/>
              </a:rPr>
              <a:t>50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 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74" name="CustomShape 3"/>
          <p:cNvSpPr/>
          <p:nvPr/>
        </p:nvSpPr>
        <p:spPr>
          <a:xfrm>
            <a:off x="1321502" y="589320"/>
            <a:ext cx="7368537" cy="173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4000" dirty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Au magasin, Kim a acheté</a:t>
            </a:r>
          </a:p>
          <a:p>
            <a:pPr>
              <a:lnSpc>
                <a:spcPct val="100000"/>
              </a:lnSpc>
            </a:pPr>
            <a:r>
              <a:rPr lang="fr-FR" sz="4000" dirty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3 croissants à 120 </a:t>
            </a:r>
            <a:r>
              <a:rPr lang="fr-FR" sz="4000" dirty="0" smtClean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F </a:t>
            </a:r>
            <a:r>
              <a:rPr lang="fr-FR" sz="4000" dirty="0" smtClean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l’un</a:t>
            </a:r>
          </a:p>
          <a:p>
            <a:pPr>
              <a:lnSpc>
                <a:spcPct val="100000"/>
              </a:lnSpc>
            </a:pPr>
            <a:r>
              <a:rPr lang="fr-FR" sz="4000" dirty="0" smtClean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et </a:t>
            </a:r>
            <a:r>
              <a:rPr lang="fr-FR" sz="4000" dirty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un pain aux raisins à 200 </a:t>
            </a:r>
            <a:r>
              <a:rPr lang="fr-FR" sz="4000" dirty="0" smtClean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F.</a:t>
            </a:r>
            <a:endParaRPr lang="fr-FR" sz="4000" dirty="0">
              <a:latin typeface="Arabic Typesetting" panose="020F0502020204030204" pitchFamily="66" charset="-78"/>
              <a:ea typeface="Calibri Light" panose="020F0302020204030204" pitchFamily="34" charset="0"/>
              <a:cs typeface="Arabic Typesetting" panose="020F0502020204030204" pitchFamily="66" charset="-78"/>
            </a:endParaRPr>
          </a:p>
          <a:p>
            <a:pPr>
              <a:lnSpc>
                <a:spcPct val="100000"/>
              </a:lnSpc>
            </a:pPr>
            <a:r>
              <a:rPr lang="fr-FR" sz="4000" dirty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Elle donne 1000 </a:t>
            </a:r>
            <a:r>
              <a:rPr lang="fr-FR" sz="4000" dirty="0" smtClean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F.</a:t>
            </a:r>
            <a:endParaRPr lang="fr-FR" sz="4000" dirty="0">
              <a:latin typeface="Arabic Typesetting" panose="020F0502020204030204" pitchFamily="66" charset="-78"/>
              <a:ea typeface="Calibri Light" panose="020F0302020204030204" pitchFamily="34" charset="0"/>
              <a:cs typeface="Arabic Typesetting" panose="020F0502020204030204" pitchFamily="66" charset="-78"/>
            </a:endParaRPr>
          </a:p>
          <a:p>
            <a:pPr>
              <a:lnSpc>
                <a:spcPct val="100000"/>
              </a:lnSpc>
            </a:pPr>
            <a:endParaRPr lang="fr-FR" sz="4000" dirty="0">
              <a:latin typeface="Arabic Typesetting" panose="020F0502020204030204" pitchFamily="66" charset="-78"/>
              <a:ea typeface="Calibri Light" panose="020F0302020204030204" pitchFamily="34" charset="0"/>
              <a:cs typeface="Arabic Typesetting" panose="020F0502020204030204" pitchFamily="66" charset="-78"/>
            </a:endParaRPr>
          </a:p>
          <a:p>
            <a:pPr>
              <a:lnSpc>
                <a:spcPct val="100000"/>
              </a:lnSpc>
            </a:pPr>
            <a:r>
              <a:rPr lang="fr-FR" sz="4000" dirty="0">
                <a:latin typeface="Arabic Typesetting" panose="020F0502020204030204" pitchFamily="66" charset="-78"/>
                <a:ea typeface="Calibri Light" panose="020F0302020204030204" pitchFamily="34" charset="0"/>
                <a:cs typeface="Arabic Typesetting" panose="020F0502020204030204" pitchFamily="66" charset="-78"/>
              </a:rPr>
              <a:t>Combien va-t-on lui rendre ?</a:t>
            </a:r>
          </a:p>
        </p:txBody>
      </p:sp>
    </p:spTree>
  </p:cSld>
  <p:clrMapOvr>
    <a:masterClrMapping/>
  </p:clrMapOvr>
  <p:transition spd="slow" advClick="0" advTm="51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5.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76" name="CustomShape 2"/>
          <p:cNvSpPr/>
          <p:nvPr/>
        </p:nvSpPr>
        <p:spPr>
          <a:xfrm>
            <a:off x="8215200" y="51876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15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" name="Titre 5"/>
          <p:cNvSpPr txBox="1">
            <a:spLocks/>
          </p:cNvSpPr>
          <p:nvPr/>
        </p:nvSpPr>
        <p:spPr>
          <a:xfrm>
            <a:off x="1641743" y="2118603"/>
            <a:ext cx="5692912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j-ea"/>
                <a:cs typeface="Calibri Light" pitchFamily="34" charset="0"/>
              </a:rPr>
              <a:t>2,757</a:t>
            </a:r>
            <a:r>
              <a:rPr kumimoji="0" lang="fr-FR" sz="1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j-ea"/>
                <a:cs typeface="Calibri Light" pitchFamily="34" charset="0"/>
              </a:rPr>
              <a:t> </a:t>
            </a:r>
            <a:r>
              <a:rPr kumimoji="0" lang="fr-FR" sz="1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j-ea"/>
                <a:cs typeface="Calibri Light" pitchFamily="34" charset="0"/>
              </a:rPr>
              <a:t>89</a:t>
            </a:r>
            <a:endParaRPr kumimoji="0" lang="fr-FR" sz="1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Light" pitchFamily="34" charset="0"/>
              <a:ea typeface="+mj-ea"/>
              <a:cs typeface="Calibri Light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32819" y="1005189"/>
            <a:ext cx="81193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dirty="0" smtClean="0">
                <a:latin typeface="Calibri Light" pitchFamily="34" charset="0"/>
                <a:cs typeface="Calibri Light" pitchFamily="34" charset="0"/>
              </a:rPr>
              <a:t>Donne </a:t>
            </a:r>
            <a:r>
              <a:rPr lang="fr-FR" sz="4400" b="1" dirty="0" smtClean="0">
                <a:latin typeface="Calibri Light" pitchFamily="34" charset="0"/>
                <a:cs typeface="Calibri Light" pitchFamily="34" charset="0"/>
              </a:rPr>
              <a:t>l’arrondi au centième </a:t>
            </a:r>
            <a:r>
              <a:rPr lang="fr-FR" sz="4400" dirty="0" smtClean="0">
                <a:latin typeface="Calibri Light" pitchFamily="34" charset="0"/>
                <a:cs typeface="Calibri Light" pitchFamily="34" charset="0"/>
              </a:rPr>
              <a:t>de :</a:t>
            </a:r>
            <a:endParaRPr lang="fr-FR" sz="4400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ransition spd="slow" advClick="0" advTm="16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CustomShape 1"/>
          <p:cNvSpPr/>
          <p:nvPr/>
        </p:nvSpPr>
        <p:spPr>
          <a:xfrm>
            <a:off x="395280" y="315720"/>
            <a:ext cx="854640" cy="54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3000" b="1" strike="noStrike" spc="-1" dirty="0">
                <a:solidFill>
                  <a:srgbClr val="00B050"/>
                </a:solidFill>
                <a:latin typeface="Calibri"/>
              </a:rPr>
              <a:t>6.</a:t>
            </a:r>
            <a:endParaRPr lang="fr-FR" sz="3000" b="0" strike="noStrike" spc="-1" dirty="0">
              <a:latin typeface="Arial"/>
            </a:endParaRPr>
          </a:p>
        </p:txBody>
      </p:sp>
      <p:sp>
        <p:nvSpPr>
          <p:cNvPr id="480" name="CustomShape 2"/>
          <p:cNvSpPr/>
          <p:nvPr/>
        </p:nvSpPr>
        <p:spPr>
          <a:xfrm>
            <a:off x="8257680" y="468720"/>
            <a:ext cx="532440" cy="24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z="1400" spc="-1" dirty="0" smtClean="0">
                <a:solidFill>
                  <a:srgbClr val="000000"/>
                </a:solidFill>
                <a:latin typeface="Calibri"/>
              </a:rPr>
              <a:t>30</a:t>
            </a:r>
            <a:r>
              <a:rPr lang="fr-FR" sz="1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1400" b="0" strike="noStrike" spc="-1" dirty="0">
                <a:solidFill>
                  <a:srgbClr val="000000"/>
                </a:solidFill>
                <a:latin typeface="Calibri"/>
              </a:rPr>
              <a:t>s</a:t>
            </a:r>
            <a:endParaRPr lang="fr-FR" sz="1400" b="0" strike="noStrike" spc="-1" dirty="0">
              <a:latin typeface="Arial"/>
            </a:endParaRPr>
          </a:p>
        </p:txBody>
      </p:sp>
      <p:sp>
        <p:nvSpPr>
          <p:cNvPr id="481" name="CustomShape 3"/>
          <p:cNvSpPr/>
          <p:nvPr/>
        </p:nvSpPr>
        <p:spPr>
          <a:xfrm>
            <a:off x="395280" y="937993"/>
            <a:ext cx="8612791" cy="143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fr-FR" sz="4400" b="0" strike="noStrike" spc="-1" dirty="0">
              <a:latin typeface="Arial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510200" y="784697"/>
          <a:ext cx="5916735" cy="3125822"/>
        </p:xfrm>
        <a:graphic>
          <a:graphicData uri="http://schemas.openxmlformats.org/presentationml/2006/ole">
            <p:oleObj spid="_x0000_s1026" name="Equation" r:id="rId5" imgW="672840" imgH="355320" progId="Equation.DSMT4">
              <p:embed/>
            </p:oleObj>
          </a:graphicData>
        </a:graphic>
      </p:graphicFrame>
    </p:spTree>
  </p:cSld>
  <p:clrMapOvr>
    <a:masterClrMapping/>
  </p:clrMapOvr>
  <p:transition spd="slow" advClick="0" advTm="31000"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8299</TotalTime>
  <Words>363</Words>
  <Application>Microsoft Office PowerPoint</Application>
  <PresentationFormat>Affichage à l'écran (16:9)</PresentationFormat>
  <Paragraphs>105</Paragraphs>
  <Slides>24</Slides>
  <Notes>23</Notes>
  <HiddenSlides>0</HiddenSlides>
  <MMClips>0</MMClips>
  <ScaleCrop>false</ScaleCrop>
  <HeadingPairs>
    <vt:vector size="6" baseType="variant">
      <vt:variant>
        <vt:lpstr>Thème</vt:lpstr>
      </vt:variant>
      <vt:variant>
        <vt:i4>5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Office Theme</vt:lpstr>
      <vt:lpstr>Office Theme</vt:lpstr>
      <vt:lpstr>Office Theme</vt:lpstr>
      <vt:lpstr>Office Theme</vt:lpstr>
      <vt:lpstr>Office Theme</vt:lpstr>
      <vt:lpstr>Equation</vt:lpstr>
      <vt:lpstr>MathType 6.0 Equation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RAPH</cp:lastModifiedBy>
  <cp:revision>422</cp:revision>
  <dcterms:modified xsi:type="dcterms:W3CDTF">2023-12-14T02:32:16Z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31</vt:i4>
  </property>
  <property fmtid="{D5CDD505-2E9C-101B-9397-08002B2CF9AE}" pid="8" name="PresentationFormat">
    <vt:lpwstr>Affichage à l'écran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48</vt:i4>
  </property>
</Properties>
</file>