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56"/>
  </p:notesMasterIdLst>
  <p:sldIdLst>
    <p:sldId id="256" r:id="rId8"/>
    <p:sldId id="257" r:id="rId9"/>
    <p:sldId id="258" r:id="rId10"/>
    <p:sldId id="259" r:id="rId11"/>
    <p:sldId id="263" r:id="rId12"/>
    <p:sldId id="260" r:id="rId13"/>
    <p:sldId id="261" r:id="rId14"/>
    <p:sldId id="262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304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5143500" type="screen16x9"/>
  <p:notesSz cx="7559675" cy="106918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60" roundtripDataSignature="AMtx7mg7fvm7tESDHNPr1TFPiSnkGTkc8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26"/>
  </p:normalViewPr>
  <p:slideViewPr>
    <p:cSldViewPr snapToGrid="0">
      <p:cViewPr varScale="1">
        <p:scale>
          <a:sx n="120" d="100"/>
          <a:sy n="120" d="100"/>
        </p:scale>
        <p:origin x="200" y="7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" Type="http://schemas.openxmlformats.org/officeDocument/2006/relationships/slideMaster" Target="slideMasters/slideMaster5.xml"/><Relationship Id="rId61" Type="http://schemas.openxmlformats.org/officeDocument/2006/relationships/presProps" Target="presProps.xml"/><Relationship Id="rId19" Type="http://schemas.openxmlformats.org/officeDocument/2006/relationships/slide" Target="slides/slide1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notesMaster" Target="notesMasters/notesMaster1.xml"/><Relationship Id="rId64" Type="http://schemas.openxmlformats.org/officeDocument/2006/relationships/tableStyles" Target="tableStyles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‹N°›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89" name="Google Shape;3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0" name="Google Shape;390;p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1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0" name="Google Shape;48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88" name="Google Shape;488;p1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2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96" name="Google Shape;496;p1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3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1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5" name="Google Shape;50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1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4" name="Google Shape;51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1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1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1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1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2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97" name="Google Shape;3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98" name="Google Shape;398;p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2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p2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2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42" name="Google Shape;642;p2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3" name="Google Shape;643;p24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24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53" name="Google Shape;653;p2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4" name="Google Shape;654;p25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2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" name="Google Shape;66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68" name="Google Shape;668;p2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9" name="Google Shape;669;p27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27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76" name="Google Shape;676;p2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7" name="Google Shape;677;p28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28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86" name="Google Shape;686;p2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7" name="Google Shape;687;p29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29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" name="Google Shape;4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94" name="Google Shape;694;p3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5" name="Google Shape;695;p30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30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Google Shape;701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02" name="Google Shape;702;p3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3" name="Google Shape;703;p31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31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0" name="Google Shape;710;p3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1" name="Google Shape;711;p32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32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8" name="Google Shape;728;p3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9" name="Google Shape;729;p33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33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Google Shape;736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37" name="Google Shape;737;p3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8" name="Google Shape;738;p34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34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5" name="Google Shape;74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46" name="Google Shape;746;p3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7" name="Google Shape;747;p35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35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Google Shape;753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54" name="Google Shape;754;p3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5" name="Google Shape;755;p36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36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" name="Google Shape;843;p3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0" name="Google Shape;850;p3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1" name="Google Shape;851;p38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38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59" name="Google Shape;859;p3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0" name="Google Shape;860;p39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39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2" name="Google Shape;412;p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4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7" name="Google Shape;867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68" name="Google Shape;868;p40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9" name="Google Shape;869;p40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40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6" name="Google Shape;876;p41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41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41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86" name="Google Shape;886;p42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42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42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4" name="Google Shape;904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05" name="Google Shape;905;p43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6" name="Google Shape;906;p43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43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2" name="Google Shape;912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13" name="Google Shape;913;p44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4" name="Google Shape;914;p44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44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" name="Google Shape;921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2" name="Google Shape;922;p4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3" name="Google Shape;923;p45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45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31" name="Google Shape;931;p4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46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46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0" name="Google Shape;940;p4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1" name="Google Shape;941;p47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47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Google Shape;947;p48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48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48" name="Google Shape;948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49" name="Google Shape;949;p4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1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p8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4700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22" name="Google Shape;422;p5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5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31" name="Google Shape;431;p6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6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7488" y="812800"/>
            <a:ext cx="7123112" cy="400843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41" name="Google Shape;441;p7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7:notes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 sz="1400" b="0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 sz="1400" b="0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9:notes"/>
          <p:cNvSpPr txBox="1">
            <a:spLocks noGrp="1"/>
          </p:cNvSpPr>
          <p:nvPr>
            <p:ph type="body" idx="1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5" name="Google Shape;46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6000" y="812520"/>
            <a:ext cx="7127280" cy="40089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7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1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7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7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72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7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7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73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73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73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73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73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7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74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7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7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7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8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7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7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79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6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63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8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8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8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80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8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8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8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8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82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8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8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8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83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8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84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84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84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84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84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54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8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8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8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8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8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9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9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1" name="Google Shape;141;p9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9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9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9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9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91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9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1" name="Google Shape;151;p9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2" name="Google Shape;152;p9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9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6" name="Google Shape;156;p93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9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9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94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94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9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6" name="Google Shape;166;p95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7" name="Google Shape;167;p95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95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95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95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9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0" name="Google Shape;180;p96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9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9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6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6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6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9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7" name="Google Shape;187;p9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00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0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10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5" name="Google Shape;195;p10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6" name="Google Shape;196;p101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10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0" name="Google Shape;200;p10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1" name="Google Shape;201;p102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0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0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5" name="Google Shape;205;p10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6" name="Google Shape;206;p10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0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0" name="Google Shape;210;p104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3" name="Google Shape;213;p10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4" name="Google Shape;214;p10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5" name="Google Shape;215;p10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105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0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10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106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106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2" name="Google Shape;222;p106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3" name="Google Shape;223;p106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4" name="Google Shape;224;p106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5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0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108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0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9" name="Google Shape;239;p10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1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11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3" name="Google Shape;243;p11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11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1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12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112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0" name="Google Shape;250;p112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1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11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4" name="Google Shape;254;p11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5" name="Google Shape;255;p113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1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1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9" name="Google Shape;259;p11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0" name="Google Shape;260;p114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1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1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4" name="Google Shape;264;p115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1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1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8" name="Google Shape;268;p11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9" name="Google Shape;269;p11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0" name="Google Shape;270;p116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7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1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3" name="Google Shape;273;p11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4" name="Google Shape;274;p117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5" name="Google Shape;275;p117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6" name="Google Shape;276;p117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7" name="Google Shape;277;p117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8" name="Google Shape;278;p117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1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18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1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11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12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12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5" name="Google Shape;295;p12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2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22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123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2" name="Google Shape;302;p12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3" name="Google Shape;303;p123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4" name="Google Shape;304;p123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2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2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8" name="Google Shape;308;p12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9" name="Google Shape;309;p124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2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12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3" name="Google Shape;313;p12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4" name="Google Shape;314;p125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12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2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8" name="Google Shape;318;p126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2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2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2" name="Google Shape;322;p127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3" name="Google Shape;323;p127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4" name="Google Shape;324;p127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12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2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8" name="Google Shape;328;p128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9" name="Google Shape;329;p128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0" name="Google Shape;330;p128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1" name="Google Shape;331;p128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2" name="Google Shape;332;p128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12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2" name="Google Shape;342;p129"/>
          <p:cNvSpPr txBox="1">
            <a:spLocks noGrp="1"/>
          </p:cNvSpPr>
          <p:nvPr>
            <p:ph type="subTitle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3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5" name="Google Shape;345;p13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13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3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9" name="Google Shape;349;p131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132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133"/>
          <p:cNvSpPr txBox="1">
            <a:spLocks noGrp="1"/>
          </p:cNvSpPr>
          <p:nvPr>
            <p:ph type="subTitle" idx="1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134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6" name="Google Shape;356;p134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7" name="Google Shape;357;p134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8" name="Google Shape;358;p134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9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9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135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35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2" name="Google Shape;362;p135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3" name="Google Shape;363;p135"/>
          <p:cNvSpPr txBox="1">
            <a:spLocks noGrp="1"/>
          </p:cNvSpPr>
          <p:nvPr>
            <p:ph type="body" idx="3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136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6" name="Google Shape;366;p136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7" name="Google Shape;367;p136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8" name="Google Shape;368;p136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37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3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137"/>
          <p:cNvSpPr txBox="1">
            <a:spLocks noGrp="1"/>
          </p:cNvSpPr>
          <p:nvPr>
            <p:ph type="body" idx="2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38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8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6" name="Google Shape;376;p138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7" name="Google Shape;377;p138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8" name="Google Shape;378;p138"/>
          <p:cNvSpPr txBox="1">
            <a:spLocks noGrp="1"/>
          </p:cNvSpPr>
          <p:nvPr>
            <p:ph type="body" idx="4"/>
          </p:nvPr>
        </p:nvSpPr>
        <p:spPr>
          <a:xfrm>
            <a:off x="4674240" y="276192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3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2" name="Google Shape;382;p139"/>
          <p:cNvSpPr txBox="1">
            <a:spLocks noGrp="1"/>
          </p:cNvSpPr>
          <p:nvPr>
            <p:ph type="body" idx="2"/>
          </p:nvPr>
        </p:nvSpPr>
        <p:spPr>
          <a:xfrm>
            <a:off x="323964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3" name="Google Shape;383;p139"/>
          <p:cNvSpPr txBox="1">
            <a:spLocks noGrp="1"/>
          </p:cNvSpPr>
          <p:nvPr>
            <p:ph type="body" idx="3"/>
          </p:nvPr>
        </p:nvSpPr>
        <p:spPr>
          <a:xfrm>
            <a:off x="6022080" y="120348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4" name="Google Shape;384;p139"/>
          <p:cNvSpPr txBox="1">
            <a:spLocks noGrp="1"/>
          </p:cNvSpPr>
          <p:nvPr>
            <p:ph type="body" idx="4"/>
          </p:nvPr>
        </p:nvSpPr>
        <p:spPr>
          <a:xfrm>
            <a:off x="45720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5" name="Google Shape;385;p139"/>
          <p:cNvSpPr txBox="1">
            <a:spLocks noGrp="1"/>
          </p:cNvSpPr>
          <p:nvPr>
            <p:ph type="body" idx="5"/>
          </p:nvPr>
        </p:nvSpPr>
        <p:spPr>
          <a:xfrm>
            <a:off x="323964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6" name="Google Shape;386;p139"/>
          <p:cNvSpPr txBox="1">
            <a:spLocks noGrp="1"/>
          </p:cNvSpPr>
          <p:nvPr>
            <p:ph type="body" idx="6"/>
          </p:nvPr>
        </p:nvSpPr>
        <p:spPr>
          <a:xfrm>
            <a:off x="6022080" y="2761920"/>
            <a:ext cx="26496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0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0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3" name="Google Shape;43;p70"/>
          <p:cNvSpPr txBox="1">
            <a:spLocks noGrp="1"/>
          </p:cNvSpPr>
          <p:nvPr>
            <p:ph type="body" idx="2"/>
          </p:nvPr>
        </p:nvSpPr>
        <p:spPr>
          <a:xfrm>
            <a:off x="4674240" y="1203480"/>
            <a:ext cx="401580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0"/>
          <p:cNvSpPr txBox="1">
            <a:spLocks noGrp="1"/>
          </p:cNvSpPr>
          <p:nvPr>
            <p:ph type="body" idx="3"/>
          </p:nvPr>
        </p:nvSpPr>
        <p:spPr>
          <a:xfrm>
            <a:off x="457200" y="2761920"/>
            <a:ext cx="8229240" cy="1422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9"/>
          <p:cNvSpPr txBox="1"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49"/>
          <p:cNvSpPr txBox="1"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49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i="0" u="none" strike="noStrike" cap="non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" name="Google Shape;13;p49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4" name="Google Shape;14;p49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1"/>
          <p:cNvSpPr txBox="1"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51"/>
          <p:cNvSpPr txBox="1"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51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7" name="Google Shape;67;p5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" name="Google Shape;68;p5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3"/>
          <p:cNvSpPr txBox="1">
            <a:spLocks noGrp="1"/>
          </p:cNvSpPr>
          <p:nvPr>
            <p:ph type="title"/>
          </p:nvPr>
        </p:nvSpPr>
        <p:spPr>
          <a:xfrm>
            <a:off x="1143000" y="841680"/>
            <a:ext cx="6857640" cy="179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9" name="Google Shape;119;p53"/>
          <p:cNvSpPr txBox="1"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0" name="Google Shape;120;p53"/>
          <p:cNvSpPr txBox="1"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1" name="Google Shape;121;p53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2" name="Google Shape;122;p53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55"/>
          <p:cNvSpPr txBox="1"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3" name="Google Shape;173;p55"/>
          <p:cNvSpPr txBox="1">
            <a:spLocks noGrp="1"/>
          </p:cNvSpPr>
          <p:nvPr>
            <p:ph type="body" idx="1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4" name="Google Shape;174;p55"/>
          <p:cNvSpPr txBox="1"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55"/>
          <p:cNvSpPr txBox="1"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55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57"/>
          <p:cNvSpPr txBox="1"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7" name="Google Shape;227;p57"/>
          <p:cNvSpPr txBox="1"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57"/>
          <p:cNvSpPr txBox="1"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57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0" name="Google Shape;230;p57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59"/>
          <p:cNvSpPr txBox="1">
            <a:spLocks noGrp="1"/>
          </p:cNvSpPr>
          <p:nvPr>
            <p:ph type="title"/>
          </p:nvPr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81" name="Google Shape;281;p59"/>
          <p:cNvSpPr txBox="1">
            <a:spLocks noGrp="1"/>
          </p:cNvSpPr>
          <p:nvPr>
            <p:ph type="body" idx="1"/>
          </p:nvPr>
        </p:nvSpPr>
        <p:spPr>
          <a:xfrm>
            <a:off x="628560" y="1369080"/>
            <a:ext cx="7886520" cy="32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59"/>
          <p:cNvSpPr txBox="1"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3" name="Google Shape;283;p59"/>
          <p:cNvSpPr txBox="1"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59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61"/>
          <p:cNvSpPr txBox="1">
            <a:spLocks noGrp="1"/>
          </p:cNvSpPr>
          <p:nvPr>
            <p:ph type="dt" idx="10"/>
          </p:nvPr>
        </p:nvSpPr>
        <p:spPr>
          <a:xfrm>
            <a:off x="62856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5" name="Google Shape;335;p61"/>
          <p:cNvSpPr txBox="1">
            <a:spLocks noGrp="1"/>
          </p:cNvSpPr>
          <p:nvPr>
            <p:ph type="ftr" idx="11"/>
          </p:nvPr>
        </p:nvSpPr>
        <p:spPr>
          <a:xfrm>
            <a:off x="3029040" y="4767120"/>
            <a:ext cx="308592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6" name="Google Shape;336;p61"/>
          <p:cNvSpPr txBox="1">
            <a:spLocks noGrp="1"/>
          </p:cNvSpPr>
          <p:nvPr>
            <p:ph type="sldNum" idx="12"/>
          </p:nvPr>
        </p:nvSpPr>
        <p:spPr>
          <a:xfrm>
            <a:off x="6458040" y="4767120"/>
            <a:ext cx="2057040" cy="27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buNone/>
              <a:defRPr sz="900" b="0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-FR"/>
              <a:t>‹N°›</a:t>
            </a:fld>
            <a:endParaRPr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37" name="Google Shape;337;p61"/>
          <p:cNvSpPr txBox="1"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38" name="Google Shape;338;p61"/>
          <p:cNvSpPr txBox="1">
            <a:spLocks noGrp="1"/>
          </p:cNvSpPr>
          <p:nvPr>
            <p:ph type="body" idx="1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1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6080" y="565560"/>
            <a:ext cx="6935760" cy="247932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1"/>
          <p:cNvSpPr/>
          <p:nvPr/>
        </p:nvSpPr>
        <p:spPr>
          <a:xfrm>
            <a:off x="2903400" y="3158640"/>
            <a:ext cx="2971080" cy="1166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750" tIns="34200" rIns="68750" bIns="34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7200" b="1" i="0" u="none" strike="noStrike" cap="none">
                <a:solidFill>
                  <a:srgbClr val="A8C81D"/>
                </a:solidFill>
                <a:latin typeface="Calibri"/>
                <a:ea typeface="Calibri"/>
                <a:cs typeface="Calibri"/>
                <a:sym typeface="Calibri"/>
              </a:rPr>
              <a:t>2024</a:t>
            </a:r>
            <a:endParaRPr sz="7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"/>
          <p:cNvSpPr/>
          <p:nvPr/>
        </p:nvSpPr>
        <p:spPr>
          <a:xfrm>
            <a:off x="4502880" y="2225520"/>
            <a:ext cx="138240" cy="692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174"/>
    </mc:Choice>
    <mc:Fallback xmlns="">
      <p:transition spd="slow" advTm="2174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10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strike="noStrike">
                <a:solidFill>
                  <a:srgbClr val="00E17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r>
              <a:rPr lang="fr-FR" sz="3300" b="1" strike="noStrike">
                <a:solidFill>
                  <a:srgbClr val="00E172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10"/>
          <p:cNvSpPr txBox="1"/>
          <p:nvPr/>
        </p:nvSpPr>
        <p:spPr>
          <a:xfrm>
            <a:off x="975240" y="580680"/>
            <a:ext cx="7886520" cy="25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9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6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10"/>
          <p:cNvSpPr/>
          <p:nvPr/>
        </p:nvSpPr>
        <p:spPr>
          <a:xfrm>
            <a:off x="8260560" y="3157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1020"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02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02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0"/>
          <p:cNvSpPr txBox="1"/>
          <p:nvPr/>
        </p:nvSpPr>
        <p:spPr>
          <a:xfrm>
            <a:off x="906590" y="1294955"/>
            <a:ext cx="7886400" cy="25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5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Écris en chiffre ce nombre :</a:t>
            </a:r>
            <a:endParaRPr sz="54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fr-FR" sz="5400" dirty="0">
                <a:latin typeface="Calibri"/>
                <a:ea typeface="Calibri"/>
                <a:cs typeface="Calibri"/>
                <a:sym typeface="Calibri"/>
              </a:rPr>
              <a:t>3 unités et </a:t>
            </a:r>
            <a:r>
              <a:rPr lang="fr-FR" sz="5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5400" dirty="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fr-FR" sz="5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dizaines </a:t>
            </a:r>
            <a:endParaRPr sz="9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11"/>
          <p:cNvSpPr txBox="1"/>
          <p:nvPr/>
        </p:nvSpPr>
        <p:spPr>
          <a:xfrm>
            <a:off x="448920" y="241560"/>
            <a:ext cx="8205480" cy="112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strike="noStrike">
                <a:solidFill>
                  <a:srgbClr val="31A93F"/>
                </a:solidFill>
                <a:latin typeface="Arial"/>
                <a:ea typeface="Arial"/>
                <a:cs typeface="Arial"/>
                <a:sym typeface="Arial"/>
              </a:rPr>
              <a:t>7.   </a:t>
            </a:r>
            <a:br>
              <a:rPr lang="fr-FR" sz="1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fr-FR" sz="3300" b="1" strike="noStrike">
                <a:solidFill>
                  <a:srgbClr val="00E172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3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3" name="Google Shape;483;p11"/>
          <p:cNvSpPr/>
          <p:nvPr/>
        </p:nvSpPr>
        <p:spPr>
          <a:xfrm>
            <a:off x="8335800" y="344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dirty="0"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fr-FR" sz="102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02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1"/>
          <p:cNvSpPr/>
          <p:nvPr/>
        </p:nvSpPr>
        <p:spPr>
          <a:xfrm>
            <a:off x="1676278" y="1463950"/>
            <a:ext cx="5291100" cy="14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100">
                <a:solidFill>
                  <a:schemeClr val="dk1"/>
                </a:solidFill>
              </a:rPr>
              <a:t>12 - 3</a:t>
            </a:r>
            <a:endParaRPr sz="81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1"/>
          <p:cNvSpPr/>
          <p:nvPr/>
        </p:nvSpPr>
        <p:spPr>
          <a:xfrm>
            <a:off x="1230603" y="139000"/>
            <a:ext cx="38247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 le résultat</a:t>
            </a:r>
            <a:endParaRPr sz="5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p12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8.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2"/>
          <p:cNvSpPr/>
          <p:nvPr/>
        </p:nvSpPr>
        <p:spPr>
          <a:xfrm>
            <a:off x="8328600" y="344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1020">
                <a:latin typeface="Calibri"/>
                <a:ea typeface="Calibri"/>
                <a:cs typeface="Calibri"/>
                <a:sym typeface="Calibri"/>
              </a:rPr>
              <a:t>0</a:t>
            </a:r>
            <a:r>
              <a:rPr lang="fr-FR" sz="102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02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2"/>
          <p:cNvSpPr txBox="1"/>
          <p:nvPr/>
        </p:nvSpPr>
        <p:spPr>
          <a:xfrm>
            <a:off x="1973350" y="1793100"/>
            <a:ext cx="4996800" cy="109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100" b="1">
                <a:solidFill>
                  <a:schemeClr val="dk1"/>
                </a:solidFill>
              </a:rPr>
              <a:t>… x 7 = 35</a:t>
            </a:r>
            <a:endParaRPr sz="6100" b="1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13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9.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3"/>
          <p:cNvSpPr/>
          <p:nvPr/>
        </p:nvSpPr>
        <p:spPr>
          <a:xfrm>
            <a:off x="8205840" y="344520"/>
            <a:ext cx="72072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10s </a:t>
            </a:r>
            <a:endParaRPr sz="102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3"/>
          <p:cNvSpPr txBox="1"/>
          <p:nvPr/>
        </p:nvSpPr>
        <p:spPr>
          <a:xfrm>
            <a:off x="2819160" y="891360"/>
            <a:ext cx="338436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2" name="Google Shape;502;p13"/>
          <p:cNvSpPr txBox="1"/>
          <p:nvPr/>
        </p:nvSpPr>
        <p:spPr>
          <a:xfrm>
            <a:off x="889850" y="1945925"/>
            <a:ext cx="7109100" cy="147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500" dirty="0">
                <a:solidFill>
                  <a:schemeClr val="dk1"/>
                </a:solidFill>
              </a:rPr>
              <a:t>Quel est le double de 20 ?</a:t>
            </a:r>
            <a:endParaRPr sz="45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4"/>
          <p:cNvSpPr txBox="1"/>
          <p:nvPr/>
        </p:nvSpPr>
        <p:spPr>
          <a:xfrm>
            <a:off x="628560" y="273960"/>
            <a:ext cx="7886520" cy="99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strike="noStrike">
                <a:solidFill>
                  <a:srgbClr val="31A93F"/>
                </a:solidFill>
                <a:latin typeface="Arial"/>
                <a:ea typeface="Arial"/>
                <a:cs typeface="Arial"/>
                <a:sym typeface="Arial"/>
              </a:rPr>
              <a:t>10.</a:t>
            </a:r>
            <a:endParaRPr sz="32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8" name="Google Shape;508;p14"/>
          <p:cNvSpPr txBox="1"/>
          <p:nvPr/>
        </p:nvSpPr>
        <p:spPr>
          <a:xfrm>
            <a:off x="2077189" y="894751"/>
            <a:ext cx="5938200" cy="255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9" name="Google Shape;509;p14"/>
          <p:cNvSpPr/>
          <p:nvPr/>
        </p:nvSpPr>
        <p:spPr>
          <a:xfrm>
            <a:off x="1572083" y="273960"/>
            <a:ext cx="5325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s</a:t>
            </a:r>
            <a:endParaRPr sz="102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0" name="Google Shape;5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5475" y="273951"/>
            <a:ext cx="4493400" cy="4360924"/>
          </a:xfrm>
          <a:prstGeom prst="rect">
            <a:avLst/>
          </a:prstGeom>
          <a:noFill/>
          <a:ln>
            <a:noFill/>
          </a:ln>
        </p:spPr>
      </p:pic>
      <p:sp>
        <p:nvSpPr>
          <p:cNvPr id="511" name="Google Shape;511;p14"/>
          <p:cNvSpPr txBox="1"/>
          <p:nvPr/>
        </p:nvSpPr>
        <p:spPr>
          <a:xfrm>
            <a:off x="322700" y="1554775"/>
            <a:ext cx="3569100" cy="266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dirty="0">
                <a:solidFill>
                  <a:schemeClr val="dk1"/>
                </a:solidFill>
              </a:rPr>
              <a:t>Si Tama  mange la moitié, combien reste-t-il de portions dans la boîte ?</a:t>
            </a:r>
            <a:endParaRPr sz="3300" dirty="0">
              <a:solidFill>
                <a:schemeClr val="dk1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149EE13-AFE3-41A4-2BF8-F3F2070FE363}"/>
              </a:ext>
            </a:extLst>
          </p:cNvPr>
          <p:cNvSpPr/>
          <p:nvPr/>
        </p:nvSpPr>
        <p:spPr>
          <a:xfrm rot="273005">
            <a:off x="4888042" y="2719099"/>
            <a:ext cx="904775" cy="244799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PF" sz="1050" dirty="0"/>
              <a:t>PORTIONS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5000"/>
    </mc:Choice>
    <mc:Fallback xmlns="">
      <p:transition spd="slow" advClick="0" advTm="25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15"/>
          <p:cNvSpPr/>
          <p:nvPr/>
        </p:nvSpPr>
        <p:spPr>
          <a:xfrm>
            <a:off x="1340280" y="2571840"/>
            <a:ext cx="6858360" cy="344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Les CE1 ont terminé,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Ils posent leur stylo.</a:t>
            </a:r>
            <a:endParaRPr sz="3600" b="0" strike="noStrik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strike="noStrike">
                <a:solidFill>
                  <a:srgbClr val="1BAC0A"/>
                </a:solidFill>
                <a:latin typeface="Calibri"/>
                <a:ea typeface="Calibri"/>
                <a:cs typeface="Calibri"/>
                <a:sym typeface="Calibri"/>
              </a:rPr>
              <a:t>Les CM1 commencent.</a:t>
            </a:r>
            <a:endParaRPr sz="4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Appuyer sur Entrée pour continuer</a:t>
            </a:r>
            <a:endParaRPr sz="2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7" name="Google Shape;51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640" y="411480"/>
            <a:ext cx="4924440" cy="17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16"/>
          <p:cNvSpPr/>
          <p:nvPr/>
        </p:nvSpPr>
        <p:spPr>
          <a:xfrm>
            <a:off x="468000" y="276120"/>
            <a:ext cx="8115480" cy="118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strike="noStrike">
                <a:solidFill>
                  <a:srgbClr val="31A93F"/>
                </a:solidFill>
                <a:latin typeface="Arial"/>
                <a:ea typeface="Arial"/>
                <a:cs typeface="Arial"/>
                <a:sym typeface="Arial"/>
              </a:rPr>
              <a:t>11.   </a:t>
            </a:r>
            <a:endParaRPr sz="3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strike="noStrike">
                <a:solidFill>
                  <a:srgbClr val="00E172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3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6"/>
          <p:cNvSpPr/>
          <p:nvPr/>
        </p:nvSpPr>
        <p:spPr>
          <a:xfrm>
            <a:off x="8555610" y="153233"/>
            <a:ext cx="43920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s</a:t>
            </a:r>
            <a:endParaRPr sz="135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6"/>
          <p:cNvSpPr/>
          <p:nvPr/>
        </p:nvSpPr>
        <p:spPr>
          <a:xfrm>
            <a:off x="1417320" y="233280"/>
            <a:ext cx="7385760" cy="91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>
                <a:latin typeface="Calibri"/>
                <a:ea typeface="Calibri"/>
                <a:cs typeface="Calibri"/>
                <a:sym typeface="Calibri"/>
              </a:rPr>
              <a:t>Combien y a-t-il de craies en tout ?</a:t>
            </a:r>
            <a:r>
              <a:rPr lang="fr-FR" sz="36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3600" b="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F5876C9B-2FDC-2926-2562-BB7174584A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0" t="5573" r="35260" b="42370"/>
          <a:stretch/>
        </p:blipFill>
        <p:spPr>
          <a:xfrm>
            <a:off x="616756" y="1455918"/>
            <a:ext cx="2493759" cy="3099387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2DE6D3D3-966C-34B5-5809-40A2CB07BE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753" t="58677" r="60721" b="14996"/>
          <a:stretch/>
        </p:blipFill>
        <p:spPr>
          <a:xfrm>
            <a:off x="5426975" y="2415712"/>
            <a:ext cx="2344244" cy="142240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4460534C-3EA8-6337-761B-A10F95218E9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340" t="5573" r="35260" b="42370"/>
          <a:stretch/>
        </p:blipFill>
        <p:spPr>
          <a:xfrm>
            <a:off x="2933216" y="866019"/>
            <a:ext cx="2493759" cy="30993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p17"/>
          <p:cNvSpPr/>
          <p:nvPr/>
        </p:nvSpPr>
        <p:spPr>
          <a:xfrm>
            <a:off x="629640" y="466920"/>
            <a:ext cx="7884360" cy="9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strike="noStrike">
                <a:solidFill>
                  <a:srgbClr val="00E172"/>
                </a:solidFill>
                <a:latin typeface="Arial"/>
                <a:ea typeface="Arial"/>
                <a:cs typeface="Arial"/>
                <a:sym typeface="Arial"/>
              </a:rPr>
              <a:t>12.</a:t>
            </a:r>
            <a:r>
              <a:rPr lang="fr-FR" sz="33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		</a:t>
            </a:r>
            <a:endParaRPr sz="3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	</a:t>
            </a:r>
            <a:endParaRPr sz="3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7"/>
          <p:cNvSpPr/>
          <p:nvPr/>
        </p:nvSpPr>
        <p:spPr>
          <a:xfrm>
            <a:off x="254280" y="195495"/>
            <a:ext cx="43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fr-FR" sz="135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35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7"/>
          <p:cNvSpPr/>
          <p:nvPr/>
        </p:nvSpPr>
        <p:spPr>
          <a:xfrm>
            <a:off x="1424482" y="315206"/>
            <a:ext cx="76299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croix a-t-on dessiné ?</a:t>
            </a:r>
            <a:endParaRPr sz="5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33" name="Google Shape;533;p17"/>
          <p:cNvGrpSpPr/>
          <p:nvPr/>
        </p:nvGrpSpPr>
        <p:grpSpPr>
          <a:xfrm>
            <a:off x="4950268" y="3375063"/>
            <a:ext cx="3147540" cy="1477500"/>
            <a:chOff x="1293093" y="2837238"/>
            <a:chExt cx="3147540" cy="1477500"/>
          </a:xfrm>
        </p:grpSpPr>
        <p:sp>
          <p:nvSpPr>
            <p:cNvPr id="534" name="Google Shape;534;p17"/>
            <p:cNvSpPr/>
            <p:nvPr/>
          </p:nvSpPr>
          <p:spPr>
            <a:xfrm rot="2631591">
              <a:off x="142768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 rot="2631591">
              <a:off x="198460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7"/>
            <p:cNvSpPr/>
            <p:nvPr/>
          </p:nvSpPr>
          <p:spPr>
            <a:xfrm rot="2631591">
              <a:off x="254188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7"/>
            <p:cNvSpPr/>
            <p:nvPr/>
          </p:nvSpPr>
          <p:spPr>
            <a:xfrm rot="2631591">
              <a:off x="309880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7"/>
            <p:cNvSpPr/>
            <p:nvPr/>
          </p:nvSpPr>
          <p:spPr>
            <a:xfrm rot="2631591">
              <a:off x="365572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7"/>
            <p:cNvSpPr/>
            <p:nvPr/>
          </p:nvSpPr>
          <p:spPr>
            <a:xfrm rot="2631591">
              <a:off x="142768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7"/>
            <p:cNvSpPr/>
            <p:nvPr/>
          </p:nvSpPr>
          <p:spPr>
            <a:xfrm rot="2631591">
              <a:off x="198460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7"/>
            <p:cNvSpPr/>
            <p:nvPr/>
          </p:nvSpPr>
          <p:spPr>
            <a:xfrm rot="2631591">
              <a:off x="254188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7"/>
            <p:cNvSpPr/>
            <p:nvPr/>
          </p:nvSpPr>
          <p:spPr>
            <a:xfrm rot="2631591">
              <a:off x="309880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7"/>
            <p:cNvSpPr/>
            <p:nvPr/>
          </p:nvSpPr>
          <p:spPr>
            <a:xfrm rot="2631591">
              <a:off x="365572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4" name="Google Shape;544;p17"/>
          <p:cNvSpPr/>
          <p:nvPr/>
        </p:nvSpPr>
        <p:spPr>
          <a:xfrm rot="2628452">
            <a:off x="3455321" y="2414236"/>
            <a:ext cx="744108" cy="723315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7"/>
          <p:cNvSpPr/>
          <p:nvPr/>
        </p:nvSpPr>
        <p:spPr>
          <a:xfrm rot="2628452">
            <a:off x="4587421" y="2414236"/>
            <a:ext cx="744108" cy="723315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7"/>
          <p:cNvSpPr/>
          <p:nvPr/>
        </p:nvSpPr>
        <p:spPr>
          <a:xfrm rot="2628452">
            <a:off x="5625121" y="2414236"/>
            <a:ext cx="744108" cy="723315"/>
          </a:xfrm>
          <a:prstGeom prst="mathMultiply">
            <a:avLst>
              <a:gd name="adj1" fmla="val 23520"/>
            </a:avLst>
          </a:prstGeom>
          <a:solidFill>
            <a:srgbClr val="FF0000"/>
          </a:solidFill>
          <a:ln w="25400" cap="flat" cmpd="sng">
            <a:solidFill>
              <a:srgbClr val="3153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7"/>
          <p:cNvGrpSpPr/>
          <p:nvPr/>
        </p:nvGrpSpPr>
        <p:grpSpPr>
          <a:xfrm>
            <a:off x="1033318" y="1136588"/>
            <a:ext cx="3147540" cy="1477500"/>
            <a:chOff x="1293093" y="2837238"/>
            <a:chExt cx="3147540" cy="1477500"/>
          </a:xfrm>
        </p:grpSpPr>
        <p:sp>
          <p:nvSpPr>
            <p:cNvPr id="548" name="Google Shape;548;p17"/>
            <p:cNvSpPr/>
            <p:nvPr/>
          </p:nvSpPr>
          <p:spPr>
            <a:xfrm rot="2631591">
              <a:off x="142768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7"/>
            <p:cNvSpPr/>
            <p:nvPr/>
          </p:nvSpPr>
          <p:spPr>
            <a:xfrm rot="2631591">
              <a:off x="198460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7"/>
            <p:cNvSpPr/>
            <p:nvPr/>
          </p:nvSpPr>
          <p:spPr>
            <a:xfrm rot="2631591">
              <a:off x="254188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7"/>
            <p:cNvSpPr/>
            <p:nvPr/>
          </p:nvSpPr>
          <p:spPr>
            <a:xfrm rot="2631591">
              <a:off x="309880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7"/>
            <p:cNvSpPr/>
            <p:nvPr/>
          </p:nvSpPr>
          <p:spPr>
            <a:xfrm rot="2631591">
              <a:off x="365572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7"/>
            <p:cNvSpPr/>
            <p:nvPr/>
          </p:nvSpPr>
          <p:spPr>
            <a:xfrm rot="2631591">
              <a:off x="142768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7"/>
            <p:cNvSpPr/>
            <p:nvPr/>
          </p:nvSpPr>
          <p:spPr>
            <a:xfrm rot="2631591">
              <a:off x="198460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7"/>
            <p:cNvSpPr/>
            <p:nvPr/>
          </p:nvSpPr>
          <p:spPr>
            <a:xfrm rot="2631591">
              <a:off x="254188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7"/>
            <p:cNvSpPr/>
            <p:nvPr/>
          </p:nvSpPr>
          <p:spPr>
            <a:xfrm rot="2631591">
              <a:off x="309880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7"/>
            <p:cNvSpPr/>
            <p:nvPr/>
          </p:nvSpPr>
          <p:spPr>
            <a:xfrm rot="2631591">
              <a:off x="365572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8" name="Google Shape;558;p17"/>
          <p:cNvGrpSpPr/>
          <p:nvPr/>
        </p:nvGrpSpPr>
        <p:grpSpPr>
          <a:xfrm>
            <a:off x="5157293" y="1038788"/>
            <a:ext cx="3147540" cy="1477500"/>
            <a:chOff x="1293093" y="2837238"/>
            <a:chExt cx="3147540" cy="1477500"/>
          </a:xfrm>
        </p:grpSpPr>
        <p:sp>
          <p:nvSpPr>
            <p:cNvPr id="559" name="Google Shape;559;p17"/>
            <p:cNvSpPr/>
            <p:nvPr/>
          </p:nvSpPr>
          <p:spPr>
            <a:xfrm rot="2631591">
              <a:off x="142768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7"/>
            <p:cNvSpPr/>
            <p:nvPr/>
          </p:nvSpPr>
          <p:spPr>
            <a:xfrm rot="2631591">
              <a:off x="198460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7"/>
            <p:cNvSpPr/>
            <p:nvPr/>
          </p:nvSpPr>
          <p:spPr>
            <a:xfrm rot="2631591">
              <a:off x="254188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7"/>
            <p:cNvSpPr/>
            <p:nvPr/>
          </p:nvSpPr>
          <p:spPr>
            <a:xfrm rot="2631591">
              <a:off x="309880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7"/>
            <p:cNvSpPr/>
            <p:nvPr/>
          </p:nvSpPr>
          <p:spPr>
            <a:xfrm rot="2631591">
              <a:off x="365572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7"/>
            <p:cNvSpPr/>
            <p:nvPr/>
          </p:nvSpPr>
          <p:spPr>
            <a:xfrm rot="2631591">
              <a:off x="142768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7"/>
            <p:cNvSpPr/>
            <p:nvPr/>
          </p:nvSpPr>
          <p:spPr>
            <a:xfrm rot="2631591">
              <a:off x="198460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7"/>
            <p:cNvSpPr/>
            <p:nvPr/>
          </p:nvSpPr>
          <p:spPr>
            <a:xfrm rot="2631591">
              <a:off x="254188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7"/>
            <p:cNvSpPr/>
            <p:nvPr/>
          </p:nvSpPr>
          <p:spPr>
            <a:xfrm rot="2631591">
              <a:off x="309880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7"/>
            <p:cNvSpPr/>
            <p:nvPr/>
          </p:nvSpPr>
          <p:spPr>
            <a:xfrm rot="2631591">
              <a:off x="365572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69" name="Google Shape;569;p17"/>
          <p:cNvGrpSpPr/>
          <p:nvPr/>
        </p:nvGrpSpPr>
        <p:grpSpPr>
          <a:xfrm>
            <a:off x="1424468" y="3206413"/>
            <a:ext cx="3147540" cy="1477500"/>
            <a:chOff x="1293093" y="2837238"/>
            <a:chExt cx="3147540" cy="1477500"/>
          </a:xfrm>
        </p:grpSpPr>
        <p:sp>
          <p:nvSpPr>
            <p:cNvPr id="570" name="Google Shape;570;p17"/>
            <p:cNvSpPr/>
            <p:nvPr/>
          </p:nvSpPr>
          <p:spPr>
            <a:xfrm rot="2631591">
              <a:off x="142768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7"/>
            <p:cNvSpPr/>
            <p:nvPr/>
          </p:nvSpPr>
          <p:spPr>
            <a:xfrm rot="2631591">
              <a:off x="198460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7"/>
            <p:cNvSpPr/>
            <p:nvPr/>
          </p:nvSpPr>
          <p:spPr>
            <a:xfrm rot="2631591">
              <a:off x="254188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7"/>
            <p:cNvSpPr/>
            <p:nvPr/>
          </p:nvSpPr>
          <p:spPr>
            <a:xfrm rot="2631591">
              <a:off x="309880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7"/>
            <p:cNvSpPr/>
            <p:nvPr/>
          </p:nvSpPr>
          <p:spPr>
            <a:xfrm rot="2631591">
              <a:off x="3655727" y="2971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7"/>
            <p:cNvSpPr/>
            <p:nvPr/>
          </p:nvSpPr>
          <p:spPr>
            <a:xfrm rot="2631591">
              <a:off x="142768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7"/>
            <p:cNvSpPr/>
            <p:nvPr/>
          </p:nvSpPr>
          <p:spPr>
            <a:xfrm rot="2631591">
              <a:off x="198460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7"/>
            <p:cNvSpPr/>
            <p:nvPr/>
          </p:nvSpPr>
          <p:spPr>
            <a:xfrm rot="2631591">
              <a:off x="254188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7"/>
            <p:cNvSpPr/>
            <p:nvPr/>
          </p:nvSpPr>
          <p:spPr>
            <a:xfrm rot="2631591">
              <a:off x="309880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7"/>
            <p:cNvSpPr/>
            <p:nvPr/>
          </p:nvSpPr>
          <p:spPr>
            <a:xfrm rot="2631591">
              <a:off x="3655727" y="3529832"/>
              <a:ext cx="650313" cy="650313"/>
            </a:xfrm>
            <a:prstGeom prst="mathMultiply">
              <a:avLst>
                <a:gd name="adj1" fmla="val 23520"/>
              </a:avLst>
            </a:prstGeom>
            <a:solidFill>
              <a:srgbClr val="FF0000"/>
            </a:solidFill>
            <a:ln w="25400" cap="flat" cmpd="sng">
              <a:solidFill>
                <a:srgbClr val="31538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18"/>
          <p:cNvSpPr/>
          <p:nvPr/>
        </p:nvSpPr>
        <p:spPr>
          <a:xfrm>
            <a:off x="441360" y="208439"/>
            <a:ext cx="730948" cy="68251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7675" tIns="33825" rIns="67675" bIns="33825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strike="noStrike">
                <a:solidFill>
                  <a:srgbClr val="00E172"/>
                </a:solidFill>
                <a:latin typeface="Calibri"/>
                <a:ea typeface="Calibri"/>
                <a:cs typeface="Calibri"/>
                <a:sym typeface="Calibri"/>
              </a:rPr>
              <a:t>13.</a:t>
            </a:r>
            <a:r>
              <a:rPr lang="fr-FR" sz="33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  </a:t>
            </a:r>
            <a:endParaRPr sz="5100" b="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18"/>
          <p:cNvSpPr/>
          <p:nvPr/>
        </p:nvSpPr>
        <p:spPr>
          <a:xfrm>
            <a:off x="8483040" y="273600"/>
            <a:ext cx="43920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dirty="0"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fr-FR" sz="135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35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8"/>
          <p:cNvSpPr txBox="1"/>
          <p:nvPr/>
        </p:nvSpPr>
        <p:spPr>
          <a:xfrm>
            <a:off x="1609050" y="1714735"/>
            <a:ext cx="59259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100" b="1" dirty="0">
                <a:solidFill>
                  <a:schemeClr val="dk1"/>
                </a:solidFill>
              </a:rPr>
              <a:t>58 + 7 + 42</a:t>
            </a:r>
            <a:r>
              <a:rPr lang="fr-FR" sz="5200" dirty="0">
                <a:solidFill>
                  <a:schemeClr val="dk1"/>
                </a:solidFill>
              </a:rPr>
              <a:t> </a:t>
            </a:r>
            <a:endParaRPr sz="5900" dirty="0">
              <a:solidFill>
                <a:schemeClr val="dk1"/>
              </a:solidFill>
            </a:endParaRPr>
          </a:p>
        </p:txBody>
      </p:sp>
      <p:sp>
        <p:nvSpPr>
          <p:cNvPr id="587" name="Google Shape;587;p18"/>
          <p:cNvSpPr/>
          <p:nvPr/>
        </p:nvSpPr>
        <p:spPr>
          <a:xfrm>
            <a:off x="1230603" y="139000"/>
            <a:ext cx="38247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 le résultat</a:t>
            </a:r>
            <a:endParaRPr sz="5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0" advClick="0" advTm="20000"/>
    </mc:Choice>
    <mc:Fallback xmlns="">
      <p:transition spd="slow" advClick="0" advTm="20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19"/>
          <p:cNvSpPr/>
          <p:nvPr/>
        </p:nvSpPr>
        <p:spPr>
          <a:xfrm>
            <a:off x="666511" y="383459"/>
            <a:ext cx="669920" cy="812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strike="noStrike">
                <a:solidFill>
                  <a:srgbClr val="31A93F"/>
                </a:solidFill>
                <a:latin typeface="Arial"/>
                <a:ea typeface="Arial"/>
                <a:cs typeface="Arial"/>
                <a:sym typeface="Arial"/>
              </a:rPr>
              <a:t>14. </a:t>
            </a:r>
            <a:r>
              <a:rPr lang="fr-FR" sz="44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4400" b="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p19"/>
          <p:cNvSpPr/>
          <p:nvPr/>
        </p:nvSpPr>
        <p:spPr>
          <a:xfrm>
            <a:off x="8440351" y="319436"/>
            <a:ext cx="43920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s</a:t>
            </a:r>
            <a:endParaRPr sz="135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9"/>
          <p:cNvSpPr/>
          <p:nvPr/>
        </p:nvSpPr>
        <p:spPr>
          <a:xfrm>
            <a:off x="1118880" y="1182600"/>
            <a:ext cx="6905880" cy="1088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9"/>
          <p:cNvSpPr txBox="1"/>
          <p:nvPr/>
        </p:nvSpPr>
        <p:spPr>
          <a:xfrm>
            <a:off x="1574350" y="1320100"/>
            <a:ext cx="5925900" cy="13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100" b="1">
                <a:solidFill>
                  <a:schemeClr val="dk1"/>
                </a:solidFill>
              </a:rPr>
              <a:t>3 204 + 19</a:t>
            </a:r>
            <a:endParaRPr sz="5900">
              <a:solidFill>
                <a:schemeClr val="dk1"/>
              </a:solidFill>
            </a:endParaRPr>
          </a:p>
        </p:txBody>
      </p:sp>
      <p:sp>
        <p:nvSpPr>
          <p:cNvPr id="596" name="Google Shape;596;p19"/>
          <p:cNvSpPr/>
          <p:nvPr/>
        </p:nvSpPr>
        <p:spPr>
          <a:xfrm>
            <a:off x="1230603" y="139000"/>
            <a:ext cx="38247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 le résultat</a:t>
            </a:r>
            <a:endParaRPr sz="5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"/>
          <p:cNvSpPr txBox="1"/>
          <p:nvPr/>
        </p:nvSpPr>
        <p:spPr>
          <a:xfrm>
            <a:off x="1109880" y="2185908"/>
            <a:ext cx="7200836" cy="2571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1360" marR="0" lvl="0" indent="-17100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Sujet de qualification des classes </a:t>
            </a:r>
            <a:endParaRPr dirty="0"/>
          </a:p>
          <a:p>
            <a:pPr marL="171360" marR="0" lvl="0" indent="-171000" algn="just" rtl="0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fr-FR" sz="3300" b="1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 cycle 2 et cycle 3.</a:t>
            </a:r>
            <a:endParaRPr sz="33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60" marR="0" lvl="0" indent="-171000" algn="just" rtl="0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fr-FR" sz="3900" b="1" strike="noStrik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fr-FR" sz="3900" b="1" strike="noStrike" baseline="-250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3900" b="1" strike="noStrik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: 1 à 10</a:t>
            </a:r>
            <a:r>
              <a:rPr lang="fr-FR" sz="3900" b="0" strike="noStrik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r>
              <a:rPr lang="fr-FR" sz="39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   </a:t>
            </a:r>
            <a:r>
              <a:rPr lang="fr-FR" sz="3900" b="1" strike="noStrike" dirty="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CE</a:t>
            </a:r>
            <a:r>
              <a:rPr lang="fr-FR" sz="3900" b="1" strike="noStrike" baseline="-25000" dirty="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3900" b="1" strike="noStrike" dirty="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: 6 à 20 </a:t>
            </a:r>
            <a:r>
              <a:rPr lang="fr-FR" sz="39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endParaRPr sz="39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360" marR="0" lvl="0" indent="-171000" algn="just" rtl="0">
              <a:lnSpc>
                <a:spcPct val="90000"/>
              </a:lnSpc>
              <a:spcBef>
                <a:spcPts val="479"/>
              </a:spcBef>
              <a:spcAft>
                <a:spcPts val="0"/>
              </a:spcAft>
              <a:buNone/>
            </a:pPr>
            <a:r>
              <a:rPr lang="fr-FR" sz="3900" b="1" strike="noStrike" dirty="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CM</a:t>
            </a:r>
            <a:r>
              <a:rPr lang="fr-FR" sz="3900" b="1" strike="noStrike" baseline="-25000" dirty="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lang="fr-FR" sz="3900" b="1" strike="noStrike" dirty="0">
                <a:solidFill>
                  <a:srgbClr val="2E75B6"/>
                </a:solidFill>
                <a:latin typeface="Calibri"/>
                <a:ea typeface="Calibri"/>
                <a:cs typeface="Calibri"/>
                <a:sym typeface="Calibri"/>
              </a:rPr>
              <a:t>: 11 à 30  </a:t>
            </a:r>
            <a:r>
              <a:rPr lang="fr-FR" sz="39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fr-FR" sz="3900" b="1" strike="noStrike" dirty="0">
                <a:solidFill>
                  <a:srgbClr val="31A93F"/>
                </a:solidFill>
                <a:latin typeface="Calibri"/>
                <a:ea typeface="Calibri"/>
                <a:cs typeface="Calibri"/>
                <a:sym typeface="Calibri"/>
              </a:rPr>
              <a:t>CM</a:t>
            </a:r>
            <a:r>
              <a:rPr lang="fr-FR" sz="3900" b="1" strike="noStrike" baseline="-25000" dirty="0">
                <a:solidFill>
                  <a:srgbClr val="31A93F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fr-FR" sz="3900" b="1" strike="noStrike" dirty="0">
                <a:solidFill>
                  <a:srgbClr val="31A93F"/>
                </a:solidFill>
                <a:latin typeface="Calibri"/>
                <a:ea typeface="Calibri"/>
                <a:cs typeface="Calibri"/>
                <a:sym typeface="Calibri"/>
              </a:rPr>
              <a:t>+6</a:t>
            </a:r>
            <a:r>
              <a:rPr lang="fr-FR" sz="3900" b="1" strike="noStrike" baseline="30000" dirty="0">
                <a:solidFill>
                  <a:srgbClr val="31A93F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3900" b="1" strike="noStrike" dirty="0">
                <a:solidFill>
                  <a:srgbClr val="31A93F"/>
                </a:solidFill>
                <a:latin typeface="Calibri"/>
                <a:ea typeface="Calibri"/>
                <a:cs typeface="Calibri"/>
                <a:sym typeface="Calibri"/>
              </a:rPr>
              <a:t> : 21 à 40</a:t>
            </a:r>
            <a:endParaRPr sz="3900" b="1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1" name="Google Shape;401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9880" y="400320"/>
            <a:ext cx="4952520" cy="1770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20"/>
          <p:cNvSpPr/>
          <p:nvPr/>
        </p:nvSpPr>
        <p:spPr>
          <a:xfrm>
            <a:off x="338400" y="264240"/>
            <a:ext cx="845631" cy="991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67675" tIns="33825" rIns="67675" bIns="3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strike="noStrike">
                <a:solidFill>
                  <a:srgbClr val="31A93F"/>
                </a:solidFill>
                <a:latin typeface="Calibri"/>
                <a:ea typeface="Calibri"/>
                <a:cs typeface="Calibri"/>
                <a:sym typeface="Calibri"/>
              </a:rPr>
              <a:t>15.</a:t>
            </a:r>
            <a:endParaRPr/>
          </a:p>
        </p:txBody>
      </p:sp>
      <p:sp>
        <p:nvSpPr>
          <p:cNvPr id="602" name="Google Shape;602;p20"/>
          <p:cNvSpPr/>
          <p:nvPr/>
        </p:nvSpPr>
        <p:spPr>
          <a:xfrm>
            <a:off x="7242480" y="2061000"/>
            <a:ext cx="992520" cy="578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20"/>
          <p:cNvSpPr/>
          <p:nvPr/>
        </p:nvSpPr>
        <p:spPr>
          <a:xfrm>
            <a:off x="8451360" y="273960"/>
            <a:ext cx="43920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 s</a:t>
            </a:r>
            <a:endParaRPr sz="135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20"/>
          <p:cNvSpPr/>
          <p:nvPr/>
        </p:nvSpPr>
        <p:spPr>
          <a:xfrm>
            <a:off x="563399" y="1075645"/>
            <a:ext cx="5822651" cy="686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p20"/>
          <p:cNvSpPr/>
          <p:nvPr/>
        </p:nvSpPr>
        <p:spPr>
          <a:xfrm>
            <a:off x="3316006" y="1909278"/>
            <a:ext cx="1728000" cy="252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20"/>
          <p:cNvSpPr txBox="1"/>
          <p:nvPr/>
        </p:nvSpPr>
        <p:spPr>
          <a:xfrm>
            <a:off x="1609050" y="1867100"/>
            <a:ext cx="5925900" cy="1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100" b="1">
                <a:solidFill>
                  <a:schemeClr val="dk1"/>
                </a:solidFill>
              </a:rPr>
              <a:t>3 750 - 500</a:t>
            </a:r>
            <a:endParaRPr sz="8100" b="1">
              <a:solidFill>
                <a:schemeClr val="dk1"/>
              </a:solidFill>
            </a:endParaRPr>
          </a:p>
        </p:txBody>
      </p:sp>
      <p:sp>
        <p:nvSpPr>
          <p:cNvPr id="607" name="Google Shape;607;p20"/>
          <p:cNvSpPr/>
          <p:nvPr/>
        </p:nvSpPr>
        <p:spPr>
          <a:xfrm>
            <a:off x="1230603" y="139000"/>
            <a:ext cx="38247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 le résultat</a:t>
            </a:r>
            <a:endParaRPr sz="5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21"/>
          <p:cNvSpPr/>
          <p:nvPr/>
        </p:nvSpPr>
        <p:spPr>
          <a:xfrm>
            <a:off x="309612" y="365864"/>
            <a:ext cx="7996680" cy="116208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675" tIns="33825" rIns="67675" bIns="33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strike="noStrike">
                <a:solidFill>
                  <a:srgbClr val="31A93F"/>
                </a:solidFill>
                <a:latin typeface="Calibri"/>
                <a:ea typeface="Calibri"/>
                <a:cs typeface="Calibri"/>
                <a:sym typeface="Calibri"/>
              </a:rPr>
              <a:t>16. </a:t>
            </a:r>
            <a:endParaRPr sz="32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21"/>
          <p:cNvSpPr/>
          <p:nvPr/>
        </p:nvSpPr>
        <p:spPr>
          <a:xfrm>
            <a:off x="8368560" y="350639"/>
            <a:ext cx="627956" cy="2319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7675" tIns="33825" rIns="67675" bIns="33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fr-FR" sz="135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35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21"/>
          <p:cNvSpPr txBox="1"/>
          <p:nvPr/>
        </p:nvSpPr>
        <p:spPr>
          <a:xfrm>
            <a:off x="793336" y="948077"/>
            <a:ext cx="828000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2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5" name="Google Shape;615;p21"/>
          <p:cNvSpPr txBox="1"/>
          <p:nvPr/>
        </p:nvSpPr>
        <p:spPr>
          <a:xfrm>
            <a:off x="935200" y="1867100"/>
            <a:ext cx="7636200" cy="131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900">
                <a:solidFill>
                  <a:schemeClr val="dk1"/>
                </a:solidFill>
              </a:rPr>
              <a:t>Quel est le quart de 16 ?</a:t>
            </a:r>
            <a:endParaRPr sz="49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" name="Google Shape;620;p22"/>
          <p:cNvSpPr/>
          <p:nvPr/>
        </p:nvSpPr>
        <p:spPr>
          <a:xfrm>
            <a:off x="246240" y="273960"/>
            <a:ext cx="8211960" cy="1400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b="1" strike="noStrike">
                <a:solidFill>
                  <a:srgbClr val="31A93F"/>
                </a:solidFill>
                <a:latin typeface="Arial"/>
                <a:ea typeface="Arial"/>
                <a:cs typeface="Arial"/>
                <a:sym typeface="Arial"/>
              </a:rPr>
              <a:t>17. </a:t>
            </a:r>
            <a:endParaRPr sz="2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3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1" name="Google Shape;621;p22"/>
          <p:cNvSpPr/>
          <p:nvPr/>
        </p:nvSpPr>
        <p:spPr>
          <a:xfrm>
            <a:off x="344500" y="1381995"/>
            <a:ext cx="439200" cy="2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dirty="0">
                <a:latin typeface="Calibri"/>
                <a:ea typeface="Calibri"/>
                <a:cs typeface="Calibri"/>
                <a:sym typeface="Calibri"/>
              </a:rPr>
              <a:t>15 </a:t>
            </a:r>
            <a:r>
              <a:rPr lang="fr-FR" sz="135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35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2" name="Google Shape;622;p22"/>
          <p:cNvSpPr/>
          <p:nvPr/>
        </p:nvSpPr>
        <p:spPr>
          <a:xfrm>
            <a:off x="1141200" y="698655"/>
            <a:ext cx="7552974" cy="128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3" name="Google Shape;62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3250" y="1136600"/>
            <a:ext cx="5378200" cy="380085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22"/>
          <p:cNvSpPr/>
          <p:nvPr/>
        </p:nvSpPr>
        <p:spPr>
          <a:xfrm>
            <a:off x="725300" y="165200"/>
            <a:ext cx="85296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nombre total de pièces de ce puzzle ?</a:t>
            </a:r>
            <a:endParaRPr sz="3200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3"/>
          <p:cNvSpPr/>
          <p:nvPr/>
        </p:nvSpPr>
        <p:spPr>
          <a:xfrm>
            <a:off x="628560" y="273960"/>
            <a:ext cx="7884360" cy="75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31A93F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r>
              <a:rPr lang="fr-FR" sz="3000" b="1" strike="noStrike">
                <a:solidFill>
                  <a:srgbClr val="0CD67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1" name="Google Shape;631;p23"/>
          <p:cNvSpPr/>
          <p:nvPr/>
        </p:nvSpPr>
        <p:spPr>
          <a:xfrm>
            <a:off x="8513280" y="325440"/>
            <a:ext cx="439200" cy="271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675" tIns="33825" rIns="67675" bIns="338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35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12s </a:t>
            </a:r>
            <a:endParaRPr sz="135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32" name="Google Shape;632;p23"/>
          <p:cNvGrpSpPr/>
          <p:nvPr/>
        </p:nvGrpSpPr>
        <p:grpSpPr>
          <a:xfrm>
            <a:off x="2727959" y="1598201"/>
            <a:ext cx="3606260" cy="2956382"/>
            <a:chOff x="1410211" y="2402237"/>
            <a:chExt cx="4913161" cy="4148725"/>
          </a:xfrm>
        </p:grpSpPr>
        <p:sp>
          <p:nvSpPr>
            <p:cNvPr id="633" name="Google Shape;633;p23"/>
            <p:cNvSpPr/>
            <p:nvPr/>
          </p:nvSpPr>
          <p:spPr>
            <a:xfrm>
              <a:off x="1456833" y="2402237"/>
              <a:ext cx="2433300" cy="2045700"/>
            </a:xfrm>
            <a:prstGeom prst="rect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4" name="Google Shape;634;p23"/>
            <p:cNvSpPr/>
            <p:nvPr/>
          </p:nvSpPr>
          <p:spPr>
            <a:xfrm>
              <a:off x="3890071" y="2402237"/>
              <a:ext cx="2433300" cy="2045700"/>
            </a:xfrm>
            <a:prstGeom prst="rect">
              <a:avLst/>
            </a:prstGeom>
            <a:noFill/>
            <a:ln w="31750" cap="flat" cmpd="sng">
              <a:solidFill>
                <a:srgbClr val="00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5" name="Google Shape;635;p23"/>
            <p:cNvSpPr txBox="1"/>
            <p:nvPr/>
          </p:nvSpPr>
          <p:spPr>
            <a:xfrm>
              <a:off x="4618491" y="2913681"/>
              <a:ext cx="1193400" cy="1080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 b="1" i="0" u="none" strike="noStrike" cap="non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80</a:t>
              </a:r>
              <a:endParaRPr/>
            </a:p>
          </p:txBody>
        </p:sp>
        <p:sp>
          <p:nvSpPr>
            <p:cNvPr id="636" name="Google Shape;636;p23"/>
            <p:cNvSpPr/>
            <p:nvPr/>
          </p:nvSpPr>
          <p:spPr>
            <a:xfrm rot="5400000">
              <a:off x="3456061" y="2526150"/>
              <a:ext cx="774900" cy="4866600"/>
            </a:xfrm>
            <a:prstGeom prst="rightBrace">
              <a:avLst>
                <a:gd name="adj1" fmla="val 8333"/>
                <a:gd name="adj2" fmla="val 50000"/>
              </a:avLst>
            </a:prstGeom>
            <a:noFill/>
            <a:ln w="12700" cap="flat" cmpd="sng">
              <a:solidFill>
                <a:srgbClr val="FF00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7" name="Google Shape;637;p23"/>
            <p:cNvSpPr txBox="1"/>
            <p:nvPr/>
          </p:nvSpPr>
          <p:spPr>
            <a:xfrm>
              <a:off x="2874256" y="5470962"/>
              <a:ext cx="2103300" cy="1080000"/>
            </a:xfrm>
            <a:prstGeom prst="rect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4400" b="1" i="0" u="none" strike="noStrike" cap="none">
                  <a:solidFill>
                    <a:srgbClr val="000000"/>
                  </a:solidFill>
                  <a:latin typeface="Cambria"/>
                  <a:ea typeface="Cambria"/>
                  <a:cs typeface="Cambria"/>
                  <a:sym typeface="Cambria"/>
                </a:rPr>
                <a:t>160</a:t>
              </a:r>
              <a:endParaRPr/>
            </a:p>
          </p:txBody>
        </p:sp>
        <p:sp>
          <p:nvSpPr>
            <p:cNvPr id="638" name="Google Shape;638;p23"/>
            <p:cNvSpPr txBox="1"/>
            <p:nvPr/>
          </p:nvSpPr>
          <p:spPr>
            <a:xfrm>
              <a:off x="2076769" y="2913681"/>
              <a:ext cx="1302000" cy="1296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-FR" sz="5400" b="1" i="0" u="none" strike="noStrike" cap="non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</p:grpSp>
      <p:sp>
        <p:nvSpPr>
          <p:cNvPr id="639" name="Google Shape;639;p23"/>
          <p:cNvSpPr txBox="1"/>
          <p:nvPr/>
        </p:nvSpPr>
        <p:spPr>
          <a:xfrm>
            <a:off x="1351325" y="256700"/>
            <a:ext cx="52941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>
                <a:solidFill>
                  <a:schemeClr val="dk1"/>
                </a:solidFill>
              </a:rPr>
              <a:t>Ecris le résultat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2000"/>
    </mc:Choice>
    <mc:Fallback xmlns="">
      <p:transition spd="slow" advClick="0" advTm="12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24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19.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6" name="Google Shape;646;p24"/>
          <p:cNvSpPr/>
          <p:nvPr/>
        </p:nvSpPr>
        <p:spPr>
          <a:xfrm>
            <a:off x="8394120" y="398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fr-FR" sz="12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47" name="Google Shape;647;p24"/>
          <p:cNvPicPr preferRelativeResize="0"/>
          <p:nvPr/>
        </p:nvPicPr>
        <p:blipFill rotWithShape="1">
          <a:blip r:embed="rId3">
            <a:alphaModFix/>
          </a:blip>
          <a:srcRect l="7145" t="6745" r="6662" b="3672"/>
          <a:stretch/>
        </p:blipFill>
        <p:spPr>
          <a:xfrm>
            <a:off x="2701650" y="1023400"/>
            <a:ext cx="3740700" cy="3658601"/>
          </a:xfrm>
          <a:prstGeom prst="rect">
            <a:avLst/>
          </a:prstGeom>
          <a:noFill/>
          <a:ln>
            <a:noFill/>
          </a:ln>
        </p:spPr>
      </p:pic>
      <p:sp>
        <p:nvSpPr>
          <p:cNvPr id="648" name="Google Shape;648;p24"/>
          <p:cNvSpPr txBox="1"/>
          <p:nvPr/>
        </p:nvSpPr>
        <p:spPr>
          <a:xfrm>
            <a:off x="2460125" y="123875"/>
            <a:ext cx="4531500" cy="79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>
                <a:solidFill>
                  <a:schemeClr val="dk1"/>
                </a:solidFill>
              </a:rPr>
              <a:t>Donne l’heure</a:t>
            </a:r>
            <a:endParaRPr sz="4400" b="1">
              <a:solidFill>
                <a:schemeClr val="dk1"/>
              </a:solidFill>
            </a:endParaRPr>
          </a:p>
        </p:txBody>
      </p:sp>
      <p:sp>
        <p:nvSpPr>
          <p:cNvPr id="649" name="Google Shape;649;p24"/>
          <p:cNvSpPr/>
          <p:nvPr/>
        </p:nvSpPr>
        <p:spPr>
          <a:xfrm rot="5400000">
            <a:off x="5024325" y="2130575"/>
            <a:ext cx="220500" cy="13587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0000FF"/>
          </a:solidFill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4"/>
          <p:cNvSpPr/>
          <p:nvPr/>
        </p:nvSpPr>
        <p:spPr>
          <a:xfrm rot="-3257955">
            <a:off x="4120631" y="2290916"/>
            <a:ext cx="220546" cy="68162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20.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7" name="Google Shape;657;p25"/>
          <p:cNvSpPr/>
          <p:nvPr/>
        </p:nvSpPr>
        <p:spPr>
          <a:xfrm>
            <a:off x="8501295" y="332838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 dirty="0">
                <a:latin typeface="Calibri"/>
                <a:ea typeface="Calibri"/>
                <a:cs typeface="Calibri"/>
                <a:sym typeface="Calibri"/>
              </a:rPr>
              <a:t>30</a:t>
            </a:r>
            <a:r>
              <a:rPr lang="fr-FR" sz="12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2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8" name="Google Shape;658;p25"/>
          <p:cNvSpPr/>
          <p:nvPr/>
        </p:nvSpPr>
        <p:spPr>
          <a:xfrm>
            <a:off x="1249925" y="180875"/>
            <a:ext cx="6928500" cy="155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Dans une classe de CE2, il y a 28 élèves. </a:t>
            </a:r>
            <a:endParaRPr sz="3200" b="1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Combien de cahiers manque-t-il sur le bureau ?</a:t>
            </a:r>
            <a:r>
              <a:rPr lang="fr-FR" sz="3200" b="1" strike="noStrike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   </a:t>
            </a:r>
            <a:endParaRPr sz="2400" strike="noStrike" dirty="0">
              <a:solidFill>
                <a:srgbClr val="33333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9" name="Google Shape;65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34575" y="1738176"/>
            <a:ext cx="5741002" cy="2436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26"/>
          <p:cNvSpPr/>
          <p:nvPr/>
        </p:nvSpPr>
        <p:spPr>
          <a:xfrm>
            <a:off x="1142640" y="2423520"/>
            <a:ext cx="7490520" cy="423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Maintenant  les CE2 ont terminé,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ils posent leur stylo.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strike="noStrike">
                <a:solidFill>
                  <a:srgbClr val="1BAC0A"/>
                </a:solidFill>
                <a:latin typeface="Calibri"/>
                <a:ea typeface="Calibri"/>
                <a:cs typeface="Calibri"/>
                <a:sym typeface="Calibri"/>
              </a:rPr>
              <a:t>Les CM2 et les 6</a:t>
            </a:r>
            <a:r>
              <a:rPr lang="fr-FR" sz="4400" b="1" strike="noStrike" baseline="30000">
                <a:solidFill>
                  <a:srgbClr val="1BAC0A"/>
                </a:solidFill>
                <a:latin typeface="Calibri"/>
                <a:ea typeface="Calibri"/>
                <a:cs typeface="Calibri"/>
                <a:sym typeface="Calibri"/>
              </a:rPr>
              <a:t>e</a:t>
            </a:r>
            <a:r>
              <a:rPr lang="fr-FR" sz="4400" b="1" strike="noStrike">
                <a:solidFill>
                  <a:srgbClr val="1BAC0A"/>
                </a:solidFill>
                <a:latin typeface="Calibri"/>
                <a:ea typeface="Calibri"/>
                <a:cs typeface="Calibri"/>
                <a:sym typeface="Calibri"/>
              </a:rPr>
              <a:t>  commencent</a:t>
            </a:r>
            <a:r>
              <a:rPr lang="fr-FR" sz="3600" b="1" strike="noStrike">
                <a:solidFill>
                  <a:srgbClr val="1BAC0A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Appuyer sur Entrée pour continuer</a:t>
            </a:r>
            <a:endParaRPr sz="2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65" name="Google Shape;66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25640" y="411480"/>
            <a:ext cx="4924440" cy="1760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27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21.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2" name="Google Shape;672;p27"/>
          <p:cNvSpPr/>
          <p:nvPr/>
        </p:nvSpPr>
        <p:spPr>
          <a:xfrm>
            <a:off x="8286120" y="377280"/>
            <a:ext cx="532440" cy="515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trike="noStrike" dirty="0">
                <a:latin typeface="Calibri"/>
                <a:ea typeface="Calibri"/>
                <a:cs typeface="Calibri"/>
                <a:sym typeface="Calibri"/>
              </a:rPr>
              <a:t>15</a:t>
            </a:r>
            <a:r>
              <a:rPr lang="fr-FR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14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3" name="Google Shape;673;p27"/>
          <p:cNvSpPr/>
          <p:nvPr/>
        </p:nvSpPr>
        <p:spPr>
          <a:xfrm>
            <a:off x="1905480" y="812880"/>
            <a:ext cx="5549400" cy="1941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5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15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× 25</a:t>
            </a:r>
            <a:endParaRPr sz="115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Google Shape;679;p28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22.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0" name="Google Shape;680;p28"/>
          <p:cNvSpPr/>
          <p:nvPr/>
        </p:nvSpPr>
        <p:spPr>
          <a:xfrm>
            <a:off x="8321760" y="4687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1" name="Google Shape;681;p28"/>
          <p:cNvSpPr/>
          <p:nvPr/>
        </p:nvSpPr>
        <p:spPr>
          <a:xfrm>
            <a:off x="1156773" y="862920"/>
            <a:ext cx="6830454" cy="1004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Compléter avec l’unité qui convient.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Une coccinelle peut mesurer 7…</a:t>
            </a:r>
            <a:endParaRPr/>
          </a:p>
        </p:txBody>
      </p:sp>
      <p:sp>
        <p:nvSpPr>
          <p:cNvPr id="682" name="Google Shape;682;p28"/>
          <p:cNvSpPr txBox="1"/>
          <p:nvPr/>
        </p:nvSpPr>
        <p:spPr>
          <a:xfrm>
            <a:off x="1698524" y="2707499"/>
            <a:ext cx="69204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b="1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km  hm  dam  m  dm  cm  mm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3" name="Google Shape;68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16224" y="3542423"/>
            <a:ext cx="1662725" cy="1546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29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23.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0" name="Google Shape;690;p29"/>
          <p:cNvSpPr/>
          <p:nvPr/>
        </p:nvSpPr>
        <p:spPr>
          <a:xfrm>
            <a:off x="8343000" y="344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1" name="Google Shape;691;p29"/>
          <p:cNvSpPr/>
          <p:nvPr/>
        </p:nvSpPr>
        <p:spPr>
          <a:xfrm>
            <a:off x="2325577" y="1186290"/>
            <a:ext cx="4492845" cy="2770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 × 39 × 5</a:t>
            </a:r>
            <a:endParaRPr sz="60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"/>
          <p:cNvSpPr txBox="1"/>
          <p:nvPr/>
        </p:nvSpPr>
        <p:spPr>
          <a:xfrm>
            <a:off x="1882440" y="361440"/>
            <a:ext cx="5994720" cy="1102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5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Bonne chance à tous !</a:t>
            </a:r>
            <a:endParaRPr sz="405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p3"/>
          <p:cNvSpPr txBox="1"/>
          <p:nvPr/>
        </p:nvSpPr>
        <p:spPr>
          <a:xfrm>
            <a:off x="2570760" y="2571840"/>
            <a:ext cx="3725640" cy="1349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vos stylos,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Prêts,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Partez!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751"/>
              </a:spcBef>
              <a:spcAft>
                <a:spcPts val="0"/>
              </a:spcAft>
              <a:buNone/>
            </a:pP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3"/>
          <p:cNvSpPr/>
          <p:nvPr/>
        </p:nvSpPr>
        <p:spPr>
          <a:xfrm>
            <a:off x="1965600" y="4403520"/>
            <a:ext cx="5454360" cy="303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600" b="0" i="1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Appuyer sur Entrée pour démarrer le questionnaire minuté</a:t>
            </a:r>
            <a:endParaRPr sz="1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3"/>
          <p:cNvSpPr/>
          <p:nvPr/>
        </p:nvSpPr>
        <p:spPr>
          <a:xfrm>
            <a:off x="871200" y="1735560"/>
            <a:ext cx="7808760" cy="69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strike="noStrike">
                <a:solidFill>
                  <a:srgbClr val="1BAC0A"/>
                </a:solidFill>
                <a:latin typeface="Calibri"/>
                <a:ea typeface="Calibri"/>
                <a:cs typeface="Calibri"/>
                <a:sym typeface="Calibri"/>
              </a:rPr>
              <a:t>Seuls les CE1 commencent</a:t>
            </a:r>
            <a:endParaRPr sz="4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30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24.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8" name="Google Shape;698;p30"/>
          <p:cNvSpPr/>
          <p:nvPr/>
        </p:nvSpPr>
        <p:spPr>
          <a:xfrm>
            <a:off x="8340120" y="4687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9" name="Google Shape;699;p30"/>
          <p:cNvSpPr/>
          <p:nvPr/>
        </p:nvSpPr>
        <p:spPr>
          <a:xfrm>
            <a:off x="1172350" y="949243"/>
            <a:ext cx="6954944" cy="3389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Au magasin, Kim a acheté</a:t>
            </a:r>
            <a:r>
              <a:rPr lang="fr-FR" sz="4400" dirty="0">
                <a:ea typeface="Arabic Typesetting"/>
              </a:rPr>
              <a:t> </a:t>
            </a:r>
            <a:r>
              <a:rPr lang="fr-FR" sz="4400" dirty="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3 croissants à 120 francs l’un</a:t>
            </a:r>
            <a:r>
              <a:rPr lang="fr-FR" sz="4400" dirty="0">
                <a:ea typeface="Arabic Typesetting"/>
              </a:rPr>
              <a:t> </a:t>
            </a:r>
            <a:r>
              <a:rPr lang="fr-FR" sz="4400" dirty="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et un pain aux raisins à 200 francs.</a:t>
            </a:r>
            <a:endParaRPr sz="4400" dirty="0"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Elle donne 1000 francs .</a:t>
            </a:r>
            <a:endParaRPr sz="4400" dirty="0">
              <a:solidFill>
                <a:schemeClr val="dk1"/>
              </a:solidFill>
              <a:latin typeface="Arabic Typesetting"/>
              <a:ea typeface="Arabic Typesetting"/>
              <a:cs typeface="Arabic Typesetting"/>
              <a:sym typeface="Arabic Typesetting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400" dirty="0">
                <a:solidFill>
                  <a:schemeClr val="dk1"/>
                </a:solidFill>
                <a:latin typeface="Arabic Typesetting"/>
                <a:ea typeface="Arabic Typesetting"/>
                <a:cs typeface="Arabic Typesetting"/>
                <a:sym typeface="Arabic Typesetting"/>
              </a:rPr>
              <a:t>Combien va-t-on lui rendre ?</a:t>
            </a:r>
            <a:endParaRPr sz="4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3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25.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6" name="Google Shape;706;p31"/>
          <p:cNvSpPr/>
          <p:nvPr/>
        </p:nvSpPr>
        <p:spPr>
          <a:xfrm>
            <a:off x="8215200" y="51876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7" name="Google Shape;707;p31"/>
          <p:cNvSpPr/>
          <p:nvPr/>
        </p:nvSpPr>
        <p:spPr>
          <a:xfrm>
            <a:off x="2467706" y="1430810"/>
            <a:ext cx="4208587" cy="173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99 + 2024 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1000"/>
    </mc:Choice>
    <mc:Fallback xmlns="">
      <p:transition spd="slow" advClick="0" advTm="21000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p32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26.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4" name="Google Shape;714;p32"/>
          <p:cNvSpPr/>
          <p:nvPr/>
        </p:nvSpPr>
        <p:spPr>
          <a:xfrm>
            <a:off x="8257680" y="4687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5" name="Google Shape;715;p32"/>
          <p:cNvSpPr/>
          <p:nvPr/>
        </p:nvSpPr>
        <p:spPr>
          <a:xfrm>
            <a:off x="395280" y="937993"/>
            <a:ext cx="8612791" cy="143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6" name="Google Shape;716;p32"/>
          <p:cNvSpPr txBox="1"/>
          <p:nvPr/>
        </p:nvSpPr>
        <p:spPr>
          <a:xfrm>
            <a:off x="786340" y="992887"/>
            <a:ext cx="760412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Quel est le périmètre de ce trapèze ?</a:t>
            </a:r>
            <a:endParaRPr dirty="0"/>
          </a:p>
        </p:txBody>
      </p:sp>
      <p:sp>
        <p:nvSpPr>
          <p:cNvPr id="717" name="Google Shape;717;p32"/>
          <p:cNvSpPr/>
          <p:nvPr/>
        </p:nvSpPr>
        <p:spPr>
          <a:xfrm>
            <a:off x="2756452" y="2204351"/>
            <a:ext cx="3078921" cy="2129183"/>
          </a:xfrm>
          <a:prstGeom prst="trapezoid">
            <a:avLst>
              <a:gd name="adj" fmla="val 25000"/>
            </a:avLst>
          </a:prstGeom>
          <a:solidFill>
            <a:srgbClr val="00B0F0"/>
          </a:solidFill>
          <a:ln w="571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8" name="Google Shape;718;p32"/>
          <p:cNvCxnSpPr/>
          <p:nvPr/>
        </p:nvCxnSpPr>
        <p:spPr>
          <a:xfrm>
            <a:off x="2933147" y="3099195"/>
            <a:ext cx="260626" cy="68074"/>
          </a:xfrm>
          <a:prstGeom prst="straightConnector1">
            <a:avLst/>
          </a:prstGeom>
          <a:noFill/>
          <a:ln w="5715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19" name="Google Shape;719;p32"/>
          <p:cNvCxnSpPr/>
          <p:nvPr/>
        </p:nvCxnSpPr>
        <p:spPr>
          <a:xfrm>
            <a:off x="2884556" y="3238020"/>
            <a:ext cx="282712" cy="66261"/>
          </a:xfrm>
          <a:prstGeom prst="straightConnector1">
            <a:avLst/>
          </a:prstGeom>
          <a:noFill/>
          <a:ln w="5715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0" name="Google Shape;720;p32"/>
          <p:cNvCxnSpPr/>
          <p:nvPr/>
        </p:nvCxnSpPr>
        <p:spPr>
          <a:xfrm rot="10800000" flipH="1">
            <a:off x="5398051" y="3134138"/>
            <a:ext cx="304800" cy="103882"/>
          </a:xfrm>
          <a:prstGeom prst="straightConnector1">
            <a:avLst/>
          </a:prstGeom>
          <a:noFill/>
          <a:ln w="5715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1" name="Google Shape;721;p32"/>
          <p:cNvCxnSpPr/>
          <p:nvPr/>
        </p:nvCxnSpPr>
        <p:spPr>
          <a:xfrm rot="10800000" flipH="1">
            <a:off x="5422346" y="3238020"/>
            <a:ext cx="304800" cy="103882"/>
          </a:xfrm>
          <a:prstGeom prst="straightConnector1">
            <a:avLst/>
          </a:prstGeom>
          <a:noFill/>
          <a:ln w="5715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2" name="Google Shape;722;p32"/>
          <p:cNvCxnSpPr/>
          <p:nvPr/>
        </p:nvCxnSpPr>
        <p:spPr>
          <a:xfrm rot="10800000" flipH="1">
            <a:off x="4121426" y="2054951"/>
            <a:ext cx="123686" cy="321605"/>
          </a:xfrm>
          <a:prstGeom prst="straightConnector1">
            <a:avLst/>
          </a:prstGeom>
          <a:noFill/>
          <a:ln w="5715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23" name="Google Shape;723;p32"/>
          <p:cNvCxnSpPr/>
          <p:nvPr/>
        </p:nvCxnSpPr>
        <p:spPr>
          <a:xfrm rot="10800000" flipH="1">
            <a:off x="4295912" y="2054951"/>
            <a:ext cx="123686" cy="321605"/>
          </a:xfrm>
          <a:prstGeom prst="straightConnector1">
            <a:avLst/>
          </a:prstGeom>
          <a:noFill/>
          <a:ln w="57150" cap="flat" cmpd="sng">
            <a:solidFill>
              <a:srgbClr val="3E6EC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24" name="Google Shape;724;p32"/>
          <p:cNvSpPr txBox="1"/>
          <p:nvPr/>
        </p:nvSpPr>
        <p:spPr>
          <a:xfrm>
            <a:off x="5751441" y="2924469"/>
            <a:ext cx="132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12 cm</a:t>
            </a:r>
            <a:endParaRPr/>
          </a:p>
        </p:txBody>
      </p:sp>
      <p:sp>
        <p:nvSpPr>
          <p:cNvPr id="725" name="Google Shape;725;p32"/>
          <p:cNvSpPr txBox="1"/>
          <p:nvPr/>
        </p:nvSpPr>
        <p:spPr>
          <a:xfrm>
            <a:off x="3688521" y="4375447"/>
            <a:ext cx="132080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</a:rPr>
              <a:t>24 cm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p33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27.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2" name="Google Shape;732;p33"/>
          <p:cNvSpPr/>
          <p:nvPr/>
        </p:nvSpPr>
        <p:spPr>
          <a:xfrm>
            <a:off x="8314560" y="3157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33" name="Google Shape;733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82384" y="2288116"/>
            <a:ext cx="2042584" cy="2042584"/>
          </a:xfrm>
          <a:prstGeom prst="rect">
            <a:avLst/>
          </a:prstGeom>
          <a:noFill/>
          <a:ln>
            <a:noFill/>
          </a:ln>
        </p:spPr>
      </p:pic>
      <p:sp>
        <p:nvSpPr>
          <p:cNvPr id="734" name="Google Shape;734;p33"/>
          <p:cNvSpPr txBox="1"/>
          <p:nvPr/>
        </p:nvSpPr>
        <p:spPr>
          <a:xfrm>
            <a:off x="755488" y="1057356"/>
            <a:ext cx="7846500" cy="37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est 15h20. Je suis parti de l’école il y a une demi-heure.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quelle heure suis-je parti ?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34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28.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1" name="Google Shape;741;p34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trike="noStrike" dirty="0">
                <a:latin typeface="Calibri"/>
                <a:ea typeface="Calibri"/>
                <a:cs typeface="Calibri"/>
                <a:sym typeface="Calibri"/>
              </a:rPr>
              <a:t>10</a:t>
            </a:r>
            <a:r>
              <a:rPr lang="fr-FR" sz="14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2" name="Google Shape;742;p34"/>
          <p:cNvSpPr/>
          <p:nvPr/>
        </p:nvSpPr>
        <p:spPr>
          <a:xfrm>
            <a:off x="1315916" y="535494"/>
            <a:ext cx="6662520" cy="228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3" name="Google Shape;743;p34"/>
          <p:cNvSpPr/>
          <p:nvPr/>
        </p:nvSpPr>
        <p:spPr>
          <a:xfrm>
            <a:off x="3506197" y="1557187"/>
            <a:ext cx="2522070" cy="15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8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fr-FR" sz="88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× 8</a:t>
            </a:r>
            <a:endParaRPr sz="88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" name="Google Shape;749;p35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29.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0" name="Google Shape;750;p35"/>
          <p:cNvSpPr/>
          <p:nvPr/>
        </p:nvSpPr>
        <p:spPr>
          <a:xfrm>
            <a:off x="8059320" y="4687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1" name="Google Shape;751;p35"/>
          <p:cNvSpPr/>
          <p:nvPr/>
        </p:nvSpPr>
        <p:spPr>
          <a:xfrm>
            <a:off x="1963614" y="713520"/>
            <a:ext cx="5216771" cy="1735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3×120 + 200 </a:t>
            </a:r>
            <a:endParaRPr sz="40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36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30.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8" name="Google Shape;758;p36"/>
          <p:cNvSpPr/>
          <p:nvPr/>
        </p:nvSpPr>
        <p:spPr>
          <a:xfrm>
            <a:off x="8170200" y="4687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50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9" name="Google Shape;759;p36"/>
          <p:cNvSpPr/>
          <p:nvPr/>
        </p:nvSpPr>
        <p:spPr>
          <a:xfrm>
            <a:off x="479322" y="885449"/>
            <a:ext cx="8379720" cy="3014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8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0" name="Google Shape;760;p36"/>
          <p:cNvSpPr txBox="1"/>
          <p:nvPr/>
        </p:nvSpPr>
        <p:spPr>
          <a:xfrm>
            <a:off x="1530145" y="716174"/>
            <a:ext cx="7069992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ce </a:t>
            </a:r>
            <a:r>
              <a:rPr lang="fr-FR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faapu</a:t>
            </a: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</a:t>
            </a:r>
            <a:r>
              <a:rPr lang="fr-FR" dirty="0"/>
              <a:t> </a:t>
            </a:r>
            <a:r>
              <a:rPr lang="fr-FR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combien de salades a-t-on plantées ?</a:t>
            </a:r>
            <a:endParaRPr dirty="0"/>
          </a:p>
        </p:txBody>
      </p:sp>
      <p:pic>
        <p:nvPicPr>
          <p:cNvPr id="761" name="Google Shape;76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54" y="2332791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2" name="Google Shape;76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52" y="2753013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3" name="Google Shape;76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51" y="3593458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4" name="Google Shape;76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52" y="317323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5" name="Google Shape;76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50" y="4013680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6" name="Google Shape;76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00250" y="4433902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7" name="Google Shape;76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288" y="2332791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286" y="2753013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69" name="Google Shape;76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285" y="3593458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0" name="Google Shape;77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286" y="317323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284" y="4013680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36284" y="4433902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3" name="Google Shape;77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318" y="2331049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4" name="Google Shape;77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316" y="2751271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5" name="Google Shape;77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315" y="359171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6" name="Google Shape;77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316" y="317149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7" name="Google Shape;77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314" y="4011938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8" name="Google Shape;77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972314" y="4432160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9" name="Google Shape;77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344" y="2331049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0" name="Google Shape;78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342" y="2751271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1" name="Google Shape;78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341" y="359171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2" name="Google Shape;78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342" y="317149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3" name="Google Shape;78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340" y="4011938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4" name="Google Shape;78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08340" y="4432160"/>
            <a:ext cx="325866" cy="296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5" name="Google Shape;785;p36"/>
          <p:cNvCxnSpPr/>
          <p:nvPr/>
        </p:nvCxnSpPr>
        <p:spPr>
          <a:xfrm>
            <a:off x="2476500" y="2120899"/>
            <a:ext cx="0" cy="2827867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6" name="Google Shape;786;p36"/>
          <p:cNvCxnSpPr/>
          <p:nvPr/>
        </p:nvCxnSpPr>
        <p:spPr>
          <a:xfrm>
            <a:off x="2933700" y="2120899"/>
            <a:ext cx="0" cy="2827867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787" name="Google Shape;787;p36"/>
          <p:cNvCxnSpPr/>
          <p:nvPr/>
        </p:nvCxnSpPr>
        <p:spPr>
          <a:xfrm>
            <a:off x="3369733" y="2120899"/>
            <a:ext cx="0" cy="2827867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788" name="Google Shape;78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245" y="2331049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243" y="2751271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242" y="359171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243" y="317149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2" name="Google Shape;79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241" y="4011938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3" name="Google Shape;79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03241" y="4432160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4" name="Google Shape;79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279" y="2331049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5" name="Google Shape;79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277" y="2751271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6" name="Google Shape;79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276" y="359171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7" name="Google Shape;79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277" y="317149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8" name="Google Shape;79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275" y="4011938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99" name="Google Shape;79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9275" y="4432160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0" name="Google Shape;80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309" y="2329307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1" name="Google Shape;80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307" y="2749529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2" name="Google Shape;8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306" y="358997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3" name="Google Shape;80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307" y="3169752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4" name="Google Shape;80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305" y="401019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5" name="Google Shape;80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75305" y="4430418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6" name="Google Shape;80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335" y="2329307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7" name="Google Shape;80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333" y="2749529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8" name="Google Shape;80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332" y="358997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09" name="Google Shape;80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333" y="3169752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0" name="Google Shape;81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331" y="401019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1" name="Google Shape;81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11331" y="4430418"/>
            <a:ext cx="325866" cy="296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2" name="Google Shape;812;p36"/>
          <p:cNvCxnSpPr/>
          <p:nvPr/>
        </p:nvCxnSpPr>
        <p:spPr>
          <a:xfrm>
            <a:off x="4679491" y="2119157"/>
            <a:ext cx="0" cy="2827867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3" name="Google Shape;813;p36"/>
          <p:cNvCxnSpPr/>
          <p:nvPr/>
        </p:nvCxnSpPr>
        <p:spPr>
          <a:xfrm>
            <a:off x="5136691" y="2119157"/>
            <a:ext cx="0" cy="2827867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14" name="Google Shape;814;p36"/>
          <p:cNvCxnSpPr/>
          <p:nvPr/>
        </p:nvCxnSpPr>
        <p:spPr>
          <a:xfrm>
            <a:off x="5572724" y="2119157"/>
            <a:ext cx="0" cy="2827867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815" name="Google Shape;81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3352" y="2329307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6" name="Google Shape;81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3350" y="2749529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7" name="Google Shape;81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3349" y="358997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8" name="Google Shape;81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3350" y="3169752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19" name="Google Shape;81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3348" y="401019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0" name="Google Shape;82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3348" y="4430418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1" name="Google Shape;82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386" y="2329307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2" name="Google Shape;82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384" y="2749529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3" name="Google Shape;82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383" y="358997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4" name="Google Shape;82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384" y="3169752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382" y="401019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6" name="Google Shape;82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99382" y="4430418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7" name="Google Shape;82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416" y="2327565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414" y="2747787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29" name="Google Shape;829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413" y="3588232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0" name="Google Shape;830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414" y="3168010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1" name="Google Shape;831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412" y="400845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2" name="Google Shape;83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35412" y="4428676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3" name="Google Shape;833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1442" y="2327565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4" name="Google Shape;834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1440" y="2747787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5" name="Google Shape;835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1439" y="3588232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6" name="Google Shape;83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1440" y="3168010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7" name="Google Shape;837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1438" y="4008454"/>
            <a:ext cx="325866" cy="29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8" name="Google Shape;838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771438" y="4428676"/>
            <a:ext cx="325866" cy="2964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39" name="Google Shape;839;p36"/>
          <p:cNvCxnSpPr/>
          <p:nvPr/>
        </p:nvCxnSpPr>
        <p:spPr>
          <a:xfrm>
            <a:off x="6839598" y="2117415"/>
            <a:ext cx="0" cy="2827867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0" name="Google Shape;840;p36"/>
          <p:cNvCxnSpPr/>
          <p:nvPr/>
        </p:nvCxnSpPr>
        <p:spPr>
          <a:xfrm>
            <a:off x="7296798" y="2117415"/>
            <a:ext cx="0" cy="2827867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841" name="Google Shape;841;p36"/>
          <p:cNvCxnSpPr/>
          <p:nvPr/>
        </p:nvCxnSpPr>
        <p:spPr>
          <a:xfrm>
            <a:off x="7732831" y="2117415"/>
            <a:ext cx="0" cy="2827867"/>
          </a:xfrm>
          <a:prstGeom prst="straightConnector1">
            <a:avLst/>
          </a:prstGeom>
          <a:noFill/>
          <a:ln w="28575" cap="flat" cmpd="sng">
            <a:solidFill>
              <a:srgbClr val="BF9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0"/>
    </mc:Choice>
    <mc:Fallback xmlns="">
      <p:transition spd="slow" advClick="0" advTm="50000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37"/>
          <p:cNvSpPr/>
          <p:nvPr/>
        </p:nvSpPr>
        <p:spPr>
          <a:xfrm>
            <a:off x="522360" y="2941920"/>
            <a:ext cx="8826840" cy="118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Maintenant  les CM1 ont terminé,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ils posent leur stylo.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400" b="0" i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Appuyer sur Entrée pour continuer</a:t>
            </a:r>
            <a:endParaRPr sz="2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7" name="Google Shape;847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40" y="492480"/>
            <a:ext cx="5480640" cy="1959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38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31.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4" name="Google Shape;854;p38"/>
          <p:cNvSpPr/>
          <p:nvPr/>
        </p:nvSpPr>
        <p:spPr>
          <a:xfrm>
            <a:off x="8394120" y="3157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5" name="Google Shape;855;p38"/>
          <p:cNvSpPr/>
          <p:nvPr/>
        </p:nvSpPr>
        <p:spPr>
          <a:xfrm>
            <a:off x="1954176" y="862925"/>
            <a:ext cx="6690000" cy="132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Combien de petits cubes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dans ce grand cube ?</a:t>
            </a:r>
            <a:endParaRPr sz="4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6" name="Google Shape;856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02510" y="2152456"/>
            <a:ext cx="2738979" cy="26300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0"/>
    </mc:Choice>
    <mc:Fallback xmlns="">
      <p:transition spd="slow" advClick="0" advTm="30000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Google Shape;862;p39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32.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3" name="Google Shape;863;p39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4" name="Google Shape;864;p39"/>
          <p:cNvPicPr preferRelativeResize="0"/>
          <p:nvPr/>
        </p:nvPicPr>
        <p:blipFill rotWithShape="1">
          <a:blip r:embed="rId3">
            <a:alphaModFix/>
          </a:blip>
          <a:srcRect l="2002" t="4488" r="2303" b="5699"/>
          <a:stretch/>
        </p:blipFill>
        <p:spPr>
          <a:xfrm>
            <a:off x="1157748" y="1305233"/>
            <a:ext cx="7167717" cy="3645128"/>
          </a:xfrm>
          <a:prstGeom prst="rect">
            <a:avLst/>
          </a:prstGeom>
          <a:noFill/>
          <a:ln>
            <a:noFill/>
          </a:ln>
        </p:spPr>
      </p:pic>
      <p:sp>
        <p:nvSpPr>
          <p:cNvPr id="865" name="Google Shape;865;p39"/>
          <p:cNvSpPr/>
          <p:nvPr/>
        </p:nvSpPr>
        <p:spPr>
          <a:xfrm>
            <a:off x="1560066" y="415567"/>
            <a:ext cx="6779160" cy="1918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Combien de cœurs ?</a:t>
            </a:r>
            <a:endParaRPr sz="6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4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1.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4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dirty="0"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lang="fr-FR" sz="102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02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4"/>
          <p:cNvSpPr/>
          <p:nvPr/>
        </p:nvSpPr>
        <p:spPr>
          <a:xfrm>
            <a:off x="1334730" y="660112"/>
            <a:ext cx="6694281" cy="359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5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15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8" name="Google Shape;418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6400" y="638175"/>
            <a:ext cx="5791200" cy="386715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4"/>
          <p:cNvSpPr/>
          <p:nvPr/>
        </p:nvSpPr>
        <p:spPr>
          <a:xfrm>
            <a:off x="1230603" y="139000"/>
            <a:ext cx="38247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4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 le résultat</a:t>
            </a:r>
            <a:endParaRPr sz="5400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7000" advClick="0" advTm="7000"/>
    </mc:Choice>
    <mc:Fallback xmlns="">
      <p:transition spd="slow" advClick="0" advTm="700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Google Shape;871;p40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33.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40"/>
          <p:cNvSpPr/>
          <p:nvPr/>
        </p:nvSpPr>
        <p:spPr>
          <a:xfrm>
            <a:off x="8394120" y="3157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3" name="Google Shape;873;p40"/>
          <p:cNvSpPr txBox="1"/>
          <p:nvPr/>
        </p:nvSpPr>
        <p:spPr>
          <a:xfrm>
            <a:off x="3186043" y="862920"/>
            <a:ext cx="2771913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6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4,7+7,4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9" name="Google Shape;879;p41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34.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41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41"/>
          <p:cNvSpPr txBox="1"/>
          <p:nvPr/>
        </p:nvSpPr>
        <p:spPr>
          <a:xfrm>
            <a:off x="3734858" y="862920"/>
            <a:ext cx="1674284" cy="130375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l="-364" t="-5163" b="-18308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pic>
        <p:nvPicPr>
          <p:cNvPr id="882" name="Google Shape;88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05051" y="2614612"/>
            <a:ext cx="2538431" cy="2328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528467" y="2571750"/>
            <a:ext cx="2976584" cy="24146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9" name="Google Shape;889;p42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35.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42"/>
          <p:cNvSpPr/>
          <p:nvPr/>
        </p:nvSpPr>
        <p:spPr>
          <a:xfrm>
            <a:off x="8204200" y="533160"/>
            <a:ext cx="72236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r>
              <a:rPr lang="fr-FR" sz="14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5" name="Google Shape;895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2600" y="1346198"/>
            <a:ext cx="7593267" cy="286596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1" name="Google Shape;891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22600" y="1291167"/>
            <a:ext cx="2700346" cy="3104634"/>
          </a:xfrm>
          <a:prstGeom prst="rect">
            <a:avLst/>
          </a:prstGeom>
          <a:noFill/>
          <a:ln>
            <a:noFill/>
          </a:ln>
        </p:spPr>
      </p:pic>
      <p:sp>
        <p:nvSpPr>
          <p:cNvPr id="892" name="Google Shape;892;p42"/>
          <p:cNvSpPr txBox="1"/>
          <p:nvPr/>
        </p:nvSpPr>
        <p:spPr>
          <a:xfrm>
            <a:off x="1015197" y="364575"/>
            <a:ext cx="6426952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 on lance le script de l’espace de travail,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dans quelle zone se trouvera le zombie     ?</a:t>
            </a:r>
            <a:endParaRPr dirty="0"/>
          </a:p>
        </p:txBody>
      </p:sp>
      <p:pic>
        <p:nvPicPr>
          <p:cNvPr id="893" name="Google Shape;893;p4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28150" y="877762"/>
            <a:ext cx="289984" cy="468436"/>
          </a:xfrm>
          <a:prstGeom prst="rect">
            <a:avLst/>
          </a:prstGeom>
          <a:noFill/>
          <a:ln>
            <a:noFill/>
          </a:ln>
        </p:spPr>
      </p:pic>
      <p:sp>
        <p:nvSpPr>
          <p:cNvPr id="894" name="Google Shape;894;p42"/>
          <p:cNvSpPr/>
          <p:nvPr/>
        </p:nvSpPr>
        <p:spPr>
          <a:xfrm>
            <a:off x="2904067" y="3306233"/>
            <a:ext cx="237066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6" name="Google Shape;896;p42"/>
          <p:cNvSpPr txBox="1"/>
          <p:nvPr/>
        </p:nvSpPr>
        <p:spPr>
          <a:xfrm>
            <a:off x="2853703" y="2830500"/>
            <a:ext cx="194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dirty="0"/>
          </a:p>
        </p:txBody>
      </p:sp>
      <p:sp>
        <p:nvSpPr>
          <p:cNvPr id="897" name="Google Shape;897;p42"/>
          <p:cNvSpPr/>
          <p:nvPr/>
        </p:nvSpPr>
        <p:spPr>
          <a:xfrm>
            <a:off x="2547842" y="3010820"/>
            <a:ext cx="237066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8" name="Google Shape;898;p42"/>
          <p:cNvSpPr txBox="1"/>
          <p:nvPr/>
        </p:nvSpPr>
        <p:spPr>
          <a:xfrm>
            <a:off x="2497478" y="2535087"/>
            <a:ext cx="194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</a:t>
            </a:r>
            <a:endParaRPr/>
          </a:p>
        </p:txBody>
      </p:sp>
      <p:sp>
        <p:nvSpPr>
          <p:cNvPr id="899" name="Google Shape;899;p42"/>
          <p:cNvSpPr/>
          <p:nvPr/>
        </p:nvSpPr>
        <p:spPr>
          <a:xfrm>
            <a:off x="2210048" y="2659050"/>
            <a:ext cx="237066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0" name="Google Shape;900;p42"/>
          <p:cNvSpPr txBox="1"/>
          <p:nvPr/>
        </p:nvSpPr>
        <p:spPr>
          <a:xfrm>
            <a:off x="2159684" y="2183317"/>
            <a:ext cx="194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b</a:t>
            </a:r>
            <a:endParaRPr/>
          </a:p>
        </p:txBody>
      </p:sp>
      <p:sp>
        <p:nvSpPr>
          <p:cNvPr id="901" name="Google Shape;901;p42"/>
          <p:cNvSpPr/>
          <p:nvPr/>
        </p:nvSpPr>
        <p:spPr>
          <a:xfrm>
            <a:off x="1562100" y="1976967"/>
            <a:ext cx="237066" cy="3429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2" name="Google Shape;902;p42"/>
          <p:cNvSpPr txBox="1"/>
          <p:nvPr/>
        </p:nvSpPr>
        <p:spPr>
          <a:xfrm>
            <a:off x="1511736" y="1501234"/>
            <a:ext cx="194733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/>
    </mc:Choice>
    <mc:Fallback>
      <p:transition spd="slow" advClick="0" advTm="0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43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36.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9" name="Google Shape;909;p43"/>
          <p:cNvSpPr/>
          <p:nvPr/>
        </p:nvSpPr>
        <p:spPr>
          <a:xfrm>
            <a:off x="8394120" y="53316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b="0" strike="noStrike" dirty="0">
                <a:latin typeface="Calibri"/>
                <a:ea typeface="Calibri"/>
                <a:cs typeface="Calibri"/>
                <a:sym typeface="Calibri"/>
              </a:rPr>
              <a:t>6</a:t>
            </a:r>
            <a:r>
              <a:rPr lang="fr-FR" sz="14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s</a:t>
            </a:r>
            <a:endParaRPr sz="14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0" name="Google Shape;910;p43"/>
          <p:cNvSpPr/>
          <p:nvPr/>
        </p:nvSpPr>
        <p:spPr>
          <a:xfrm>
            <a:off x="50801" y="909000"/>
            <a:ext cx="9160932" cy="30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faut </a:t>
            </a:r>
            <a:r>
              <a:rPr lang="fr-FR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r>
            <a:r>
              <a:rPr lang="fr-FR" sz="36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 g de beurre pour faire </a:t>
            </a:r>
            <a:r>
              <a:rPr lang="fr-FR" sz="36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 </a:t>
            </a:r>
            <a:r>
              <a:rPr lang="fr-FR" sz="36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cookies</a:t>
            </a:r>
            <a:r>
              <a:rPr lang="fr-FR" sz="4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000" b="0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Quelle quantité de beurre faut-il pour en faire 10 ? </a:t>
            </a:r>
            <a:endParaRPr sz="3600" b="0" strike="noStrik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6" name="Google Shape;916;p44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37.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7" name="Google Shape;917;p44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8" name="Google Shape;918;p44"/>
          <p:cNvSpPr/>
          <p:nvPr/>
        </p:nvSpPr>
        <p:spPr>
          <a:xfrm>
            <a:off x="1768311" y="862920"/>
            <a:ext cx="5607377" cy="228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Laquelle de ces 4 figures</a:t>
            </a:r>
            <a:r>
              <a:rPr lang="fr-FR" sz="40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4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plus grande aire ?</a:t>
            </a:r>
            <a:endParaRPr sz="40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9" name="Google Shape;919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87" y="2079523"/>
            <a:ext cx="8045245" cy="2753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5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38.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6" name="Google Shape;926;p45"/>
          <p:cNvSpPr/>
          <p:nvPr/>
        </p:nvSpPr>
        <p:spPr>
          <a:xfrm>
            <a:off x="8127720" y="40536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45"/>
          <p:cNvSpPr/>
          <p:nvPr/>
        </p:nvSpPr>
        <p:spPr>
          <a:xfrm>
            <a:off x="1791500" y="862920"/>
            <a:ext cx="5612618" cy="2283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Laquelle de ces 4 figures a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plus grand périmètre ?</a:t>
            </a:r>
            <a:endParaRPr sz="4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8" name="Google Shape;92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187" y="2079523"/>
            <a:ext cx="8045245" cy="2753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0"/>
    </mc:Choice>
    <mc:Fallback xmlns="">
      <p:transition spd="slow" advClick="0" advTm="40000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46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39.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46"/>
          <p:cNvSpPr/>
          <p:nvPr/>
        </p:nvSpPr>
        <p:spPr>
          <a:xfrm>
            <a:off x="8394120" y="344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25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46"/>
          <p:cNvSpPr/>
          <p:nvPr/>
        </p:nvSpPr>
        <p:spPr>
          <a:xfrm>
            <a:off x="581040" y="908640"/>
            <a:ext cx="8201160" cy="478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46"/>
          <p:cNvSpPr txBox="1"/>
          <p:nvPr/>
        </p:nvSpPr>
        <p:spPr>
          <a:xfrm>
            <a:off x="2898684" y="1029903"/>
            <a:ext cx="3540617" cy="2182223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800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5000"/>
    </mc:Choice>
    <mc:Fallback xmlns="">
      <p:transition spd="slow" advClick="0" advTm="25000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47"/>
          <p:cNvSpPr/>
          <p:nvPr/>
        </p:nvSpPr>
        <p:spPr>
          <a:xfrm>
            <a:off x="395280" y="315720"/>
            <a:ext cx="85464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40.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47"/>
          <p:cNvSpPr/>
          <p:nvPr/>
        </p:nvSpPr>
        <p:spPr>
          <a:xfrm>
            <a:off x="8340120" y="398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4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55</a:t>
            </a:r>
            <a:r>
              <a:rPr lang="fr-FR" sz="140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</a:t>
            </a:r>
            <a:endParaRPr sz="14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5" name="Google Shape;945;p47"/>
          <p:cNvSpPr/>
          <p:nvPr/>
        </p:nvSpPr>
        <p:spPr>
          <a:xfrm>
            <a:off x="395280" y="862920"/>
            <a:ext cx="8622323" cy="3746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Avec 3 parfums - vanille, coco, chocolat </a:t>
            </a:r>
            <a:r>
              <a:rPr lang="fr-FR" sz="4800" dirty="0">
                <a:latin typeface="Calibri"/>
                <a:ea typeface="Calibri"/>
                <a:cs typeface="Calibri"/>
                <a:sym typeface="Calibri"/>
              </a:rPr>
              <a:t>-</a:t>
            </a: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800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Combien de glaces différentes à deux parfums peut-on faire ? </a:t>
            </a:r>
            <a:endParaRPr sz="48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000"/>
    </mc:Choice>
    <mc:Fallback xmlns="">
      <p:transition spd="slow" advClick="0" advTm="55000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1" name="Google Shape;951;p48"/>
          <p:cNvSpPr txBox="1"/>
          <p:nvPr/>
        </p:nvSpPr>
        <p:spPr>
          <a:xfrm>
            <a:off x="1408471" y="2805596"/>
            <a:ext cx="6587071" cy="200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vous remercie et vous souhaite une bonne fin de  journée</a:t>
            </a:r>
            <a:r>
              <a:rPr lang="fr-FR" sz="33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3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52" name="Google Shape;952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6960" y="719280"/>
            <a:ext cx="4576680" cy="1636200"/>
          </a:xfrm>
          <a:prstGeom prst="rect">
            <a:avLst/>
          </a:prstGeom>
          <a:noFill/>
          <a:ln>
            <a:noFill/>
          </a:ln>
        </p:spPr>
      </p:pic>
      <p:sp>
        <p:nvSpPr>
          <p:cNvPr id="953" name="Google Shape;953;p48"/>
          <p:cNvSpPr/>
          <p:nvPr/>
        </p:nvSpPr>
        <p:spPr>
          <a:xfrm>
            <a:off x="692918" y="1192285"/>
            <a:ext cx="2337480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4000" b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L’équipe</a:t>
            </a:r>
            <a:r>
              <a:rPr lang="fr-FR" sz="102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02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8"/>
          <p:cNvSpPr txBox="1"/>
          <p:nvPr/>
        </p:nvSpPr>
        <p:spPr>
          <a:xfrm>
            <a:off x="531720" y="283680"/>
            <a:ext cx="7123680" cy="99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300" b="1" dirty="0">
                <a:solidFill>
                  <a:srgbClr val="31A93F"/>
                </a:solidFill>
              </a:rPr>
              <a:t>2</a:t>
            </a:r>
            <a:r>
              <a:rPr lang="fr-FR" sz="3300" b="0" strike="noStrike" dirty="0">
                <a:solidFill>
                  <a:srgbClr val="31A93F"/>
                </a:solidFill>
                <a:latin typeface="Arial"/>
                <a:ea typeface="Arial"/>
                <a:cs typeface="Arial"/>
                <a:sym typeface="Arial"/>
              </a:rPr>
              <a:t>.   </a:t>
            </a:r>
            <a:endParaRPr sz="3300" b="0" strike="noStrik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8"/>
          <p:cNvSpPr/>
          <p:nvPr/>
        </p:nvSpPr>
        <p:spPr>
          <a:xfrm>
            <a:off x="8299290" y="257770"/>
            <a:ext cx="41112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15s</a:t>
            </a:r>
            <a:endParaRPr sz="102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8"/>
          <p:cNvSpPr/>
          <p:nvPr/>
        </p:nvSpPr>
        <p:spPr>
          <a:xfrm>
            <a:off x="1787760" y="326532"/>
            <a:ext cx="6353350" cy="57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4400" b="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8"/>
          <p:cNvSpPr/>
          <p:nvPr/>
        </p:nvSpPr>
        <p:spPr>
          <a:xfrm>
            <a:off x="1082000" y="523208"/>
            <a:ext cx="77853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 </a:t>
            </a: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fr-FR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nombre repéré par la flèche ?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p8"/>
          <p:cNvSpPr/>
          <p:nvPr/>
        </p:nvSpPr>
        <p:spPr>
          <a:xfrm>
            <a:off x="4335975" y="2983600"/>
            <a:ext cx="714600" cy="988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58" name="Google Shape;458;p8"/>
          <p:cNvPicPr preferRelativeResize="0"/>
          <p:nvPr/>
        </p:nvPicPr>
        <p:blipFill rotWithShape="1">
          <a:blip r:embed="rId3">
            <a:alphaModFix/>
          </a:blip>
          <a:srcRect l="3862" t="13483" r="3510" b="20291"/>
          <a:stretch/>
        </p:blipFill>
        <p:spPr>
          <a:xfrm>
            <a:off x="352900" y="1323375"/>
            <a:ext cx="8680750" cy="16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8"/>
          <p:cNvSpPr/>
          <p:nvPr/>
        </p:nvSpPr>
        <p:spPr>
          <a:xfrm>
            <a:off x="608750" y="1729200"/>
            <a:ext cx="202800" cy="244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8"/>
          <p:cNvSpPr/>
          <p:nvPr/>
        </p:nvSpPr>
        <p:spPr>
          <a:xfrm>
            <a:off x="8504850" y="1729200"/>
            <a:ext cx="300000" cy="3264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8"/>
          <p:cNvSpPr txBox="1"/>
          <p:nvPr/>
        </p:nvSpPr>
        <p:spPr>
          <a:xfrm>
            <a:off x="504650" y="1528350"/>
            <a:ext cx="411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</a:rPr>
              <a:t>2</a:t>
            </a:r>
            <a:endParaRPr sz="3000" dirty="0">
              <a:solidFill>
                <a:schemeClr val="dk1"/>
              </a:solidFill>
            </a:endParaRPr>
          </a:p>
        </p:txBody>
      </p:sp>
      <p:sp>
        <p:nvSpPr>
          <p:cNvPr id="462" name="Google Shape;462;p8"/>
          <p:cNvSpPr txBox="1"/>
          <p:nvPr/>
        </p:nvSpPr>
        <p:spPr>
          <a:xfrm>
            <a:off x="8346050" y="1610175"/>
            <a:ext cx="64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dirty="0">
                <a:solidFill>
                  <a:schemeClr val="dk1"/>
                </a:solidFill>
              </a:rPr>
              <a:t>22</a:t>
            </a:r>
            <a:endParaRPr sz="30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3.</a:t>
            </a:r>
            <a:endParaRPr sz="30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5"/>
          <p:cNvSpPr/>
          <p:nvPr/>
        </p:nvSpPr>
        <p:spPr>
          <a:xfrm>
            <a:off x="8246520" y="5929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dirty="0">
                <a:latin typeface="Calibri"/>
                <a:ea typeface="Calibri"/>
                <a:cs typeface="Calibri"/>
                <a:sym typeface="Calibri"/>
              </a:rPr>
              <a:t>10 </a:t>
            </a:r>
            <a:r>
              <a:rPr lang="fr-FR" sz="102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endParaRPr sz="102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5"/>
          <p:cNvSpPr/>
          <p:nvPr/>
        </p:nvSpPr>
        <p:spPr>
          <a:xfrm>
            <a:off x="930944" y="1271679"/>
            <a:ext cx="6872100" cy="18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500">
                <a:solidFill>
                  <a:schemeClr val="dk1"/>
                </a:solidFill>
              </a:rPr>
              <a:t>6 + 99</a:t>
            </a:r>
            <a:endParaRPr sz="115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5"/>
          <p:cNvSpPr/>
          <p:nvPr/>
        </p:nvSpPr>
        <p:spPr>
          <a:xfrm>
            <a:off x="1230603" y="139000"/>
            <a:ext cx="3824700" cy="8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fr-FR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Donne le résultat</a:t>
            </a:r>
            <a:endParaRPr sz="5400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0000" advClick="0" advTm="10000"/>
    </mc:Choice>
    <mc:Fallback xmlns="">
      <p:transition spd="slow"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p6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</a:t>
            </a:r>
            <a:r>
              <a:rPr lang="fr-FR" sz="3000" b="1" strike="noStrike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300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6"/>
          <p:cNvSpPr/>
          <p:nvPr/>
        </p:nvSpPr>
        <p:spPr>
          <a:xfrm>
            <a:off x="8221680" y="344520"/>
            <a:ext cx="53244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b="0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s</a:t>
            </a:r>
            <a:endParaRPr sz="102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6"/>
          <p:cNvSpPr txBox="1"/>
          <p:nvPr/>
        </p:nvSpPr>
        <p:spPr>
          <a:xfrm>
            <a:off x="1763640" y="1058504"/>
            <a:ext cx="5616360" cy="15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9600" b="0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7" name="Google Shape;437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1271" y="1169873"/>
            <a:ext cx="4839824" cy="3067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8" name="Google Shape;438;p6"/>
          <p:cNvSpPr txBox="1"/>
          <p:nvPr/>
        </p:nvSpPr>
        <p:spPr>
          <a:xfrm>
            <a:off x="1169300" y="174475"/>
            <a:ext cx="5691000" cy="10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>
                <a:solidFill>
                  <a:schemeClr val="dk1"/>
                </a:solidFill>
              </a:rPr>
              <a:t>Combien de craies au total ?</a:t>
            </a:r>
            <a:endParaRPr sz="2800">
              <a:solidFill>
                <a:schemeClr val="dk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7"/>
          <p:cNvSpPr/>
          <p:nvPr/>
        </p:nvSpPr>
        <p:spPr>
          <a:xfrm>
            <a:off x="429840" y="315720"/>
            <a:ext cx="589680" cy="5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000" b="1" strike="noStrike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4.</a:t>
            </a:r>
            <a:endParaRPr sz="3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7"/>
          <p:cNvSpPr/>
          <p:nvPr/>
        </p:nvSpPr>
        <p:spPr>
          <a:xfrm>
            <a:off x="8181660" y="193320"/>
            <a:ext cx="532500" cy="2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020" b="0" strike="noStrik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s</a:t>
            </a:r>
            <a:endParaRPr sz="1020" b="0" strike="noStrik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6" name="Google Shape;446;p7"/>
          <p:cNvPicPr preferRelativeResize="0"/>
          <p:nvPr/>
        </p:nvPicPr>
        <p:blipFill rotWithShape="1">
          <a:blip r:embed="rId3">
            <a:alphaModFix/>
          </a:blip>
          <a:srcRect l="32584" t="20172" r="6532"/>
          <a:stretch/>
        </p:blipFill>
        <p:spPr>
          <a:xfrm>
            <a:off x="1076350" y="1751875"/>
            <a:ext cx="7340274" cy="22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7"/>
          <p:cNvSpPr/>
          <p:nvPr/>
        </p:nvSpPr>
        <p:spPr>
          <a:xfrm>
            <a:off x="1019525" y="497454"/>
            <a:ext cx="7785300" cy="106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Quel </a:t>
            </a:r>
            <a:r>
              <a:rPr lang="fr-FR" sz="3600" dirty="0">
                <a:latin typeface="Calibri"/>
                <a:ea typeface="Calibri"/>
                <a:cs typeface="Calibri"/>
                <a:sym typeface="Calibri"/>
              </a:rPr>
              <a:t>est</a:t>
            </a:r>
            <a:r>
              <a:rPr lang="fr-FR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le nombre repéré </a:t>
            </a:r>
            <a:r>
              <a:rPr lang="fr-FR" sz="3600" b="0" i="0" u="none" strike="noStrike" cap="none" dirty="0">
                <a:solidFill>
                  <a:schemeClr val="tx1"/>
                </a:solidFill>
                <a:latin typeface="Calibri"/>
                <a:ea typeface="Calibri"/>
                <a:cs typeface="Calibri"/>
                <a:sym typeface="Calibri"/>
              </a:rPr>
              <a:t>par l</a:t>
            </a:r>
            <a:r>
              <a:rPr lang="fr-FR" sz="3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flèche ? </a:t>
            </a:r>
            <a:endParaRPr sz="3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7"/>
          <p:cNvSpPr/>
          <p:nvPr/>
        </p:nvSpPr>
        <p:spPr>
          <a:xfrm>
            <a:off x="1799800" y="3811325"/>
            <a:ext cx="714600" cy="98820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 : coins arrondis 2">
            <a:extLst>
              <a:ext uri="{FF2B5EF4-FFF2-40B4-BE49-F238E27FC236}">
                <a16:creationId xmlns:a16="http://schemas.microsoft.com/office/drawing/2014/main" id="{71EC809B-89BC-0ACE-9FF5-7B9A375DB105}"/>
              </a:ext>
            </a:extLst>
          </p:cNvPr>
          <p:cNvSpPr/>
          <p:nvPr/>
        </p:nvSpPr>
        <p:spPr>
          <a:xfrm>
            <a:off x="3734602" y="2091038"/>
            <a:ext cx="837398" cy="808687"/>
          </a:xfrm>
          <a:prstGeom prst="round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PF" sz="2000" dirty="0">
                <a:solidFill>
                  <a:schemeClr val="tx1"/>
                </a:solidFill>
              </a:rPr>
              <a:t>6</a:t>
            </a:r>
            <a:endParaRPr lang="fr-PF" sz="11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0" advClick="0" advTm="15000"/>
    </mc:Choice>
    <mc:Fallback xmlns="">
      <p:transition spd="slow" advClick="0" advTm="1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9"/>
          <p:cNvSpPr/>
          <p:nvPr/>
        </p:nvSpPr>
        <p:spPr>
          <a:xfrm>
            <a:off x="1233534" y="2772313"/>
            <a:ext cx="7239414" cy="6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b="1" strike="noStrike">
                <a:solidFill>
                  <a:srgbClr val="1BAC0A"/>
                </a:solidFill>
                <a:latin typeface="Calibri"/>
                <a:ea typeface="Calibri"/>
                <a:cs typeface="Calibri"/>
                <a:sym typeface="Calibri"/>
              </a:rPr>
              <a:t>Maintenant les CE2 commencent</a:t>
            </a:r>
            <a:endParaRPr sz="36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8" name="Google Shape;468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01640" y="492480"/>
            <a:ext cx="5480640" cy="1959120"/>
          </a:xfrm>
          <a:prstGeom prst="rect">
            <a:avLst/>
          </a:prstGeom>
          <a:noFill/>
          <a:ln>
            <a:noFill/>
          </a:ln>
        </p:spPr>
      </p:pic>
      <p:sp>
        <p:nvSpPr>
          <p:cNvPr id="469" name="Google Shape;469;p9"/>
          <p:cNvSpPr/>
          <p:nvPr/>
        </p:nvSpPr>
        <p:spPr>
          <a:xfrm>
            <a:off x="2932281" y="4226725"/>
            <a:ext cx="4571640" cy="364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000" b="0" i="1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Appuyer sur Entrée pour continuer</a:t>
            </a:r>
            <a:endParaRPr sz="2000" b="0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711</Words>
  <Application>Microsoft Macintosh PowerPoint</Application>
  <PresentationFormat>Affichage à l'écran (16:9)</PresentationFormat>
  <Paragraphs>218</Paragraphs>
  <Slides>48</Slides>
  <Notes>48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48</vt:i4>
      </vt:variant>
    </vt:vector>
  </HeadingPairs>
  <TitlesOfParts>
    <vt:vector size="60" baseType="lpstr">
      <vt:lpstr>Arabic Typesetting</vt:lpstr>
      <vt:lpstr>Arial</vt:lpstr>
      <vt:lpstr>Calibri</vt:lpstr>
      <vt:lpstr>Cambria</vt:lpstr>
      <vt:lpstr>Times New Roman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Bertrand FILLOUX</dc:creator>
  <cp:lastModifiedBy>Tauhiti TAMU</cp:lastModifiedBy>
  <cp:revision>12</cp:revision>
  <dcterms:modified xsi:type="dcterms:W3CDTF">2024-01-31T00:06:31Z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31</vt:i4>
  </property>
  <property fmtid="{D5CDD505-2E9C-101B-9397-08002B2CF9AE}" pid="8" name="PresentationFormat">
    <vt:lpwstr>Affichage à l'écran (16:9)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48</vt:i4>
  </property>
</Properties>
</file>